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0CC83-1D71-4AE4-9797-CDB87E49CA88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A143B-40AB-4D26-AD9E-0DB9EBE6C8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73271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E4784-3C6F-4199-9936-A0E8CBAF12C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80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Franco Putzolu story on design.</a:t>
            </a:r>
          </a:p>
        </p:txBody>
      </p:sp>
    </p:spTree>
    <p:extLst>
      <p:ext uri="{BB962C8B-B14F-4D97-AF65-F5344CB8AC3E}">
        <p14:creationId xmlns:p14="http://schemas.microsoft.com/office/powerpoint/2010/main" val="2627995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E2A36B-AE11-48FB-833D-F0BD13FE90DA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300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Franco Putzolu story on design.</a:t>
            </a:r>
          </a:p>
        </p:txBody>
      </p:sp>
    </p:spTree>
    <p:extLst>
      <p:ext uri="{BB962C8B-B14F-4D97-AF65-F5344CB8AC3E}">
        <p14:creationId xmlns:p14="http://schemas.microsoft.com/office/powerpoint/2010/main" val="162299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EDC2CC-8B75-4DCA-8F79-717E12783694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68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683 instructions</a:t>
            </a:r>
          </a:p>
        </p:txBody>
      </p:sp>
    </p:spTree>
    <p:extLst>
      <p:ext uri="{BB962C8B-B14F-4D97-AF65-F5344CB8AC3E}">
        <p14:creationId xmlns:p14="http://schemas.microsoft.com/office/powerpoint/2010/main" val="1011211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5800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8849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861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855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859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973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033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171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2144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201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6174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11074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371600"/>
            <a:ext cx="5435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371600"/>
            <a:ext cx="5435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0" y="6324600"/>
            <a:ext cx="6908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3246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 2004 - 1.</a:t>
            </a:r>
            <a:fld id="{96A283C4-05E4-4949-8A66-19ABB1553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216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11074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371600"/>
            <a:ext cx="5435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46800" y="1371600"/>
            <a:ext cx="54356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46800" y="3848100"/>
            <a:ext cx="54356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8000" y="6324600"/>
            <a:ext cx="6908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737600" y="63246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 2004 - 1.</a:t>
            </a:r>
            <a:fld id="{BE713F02-7542-4407-A920-A4A1C154CF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1676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11074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371600"/>
            <a:ext cx="110744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3848100"/>
            <a:ext cx="110744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0" y="6324600"/>
            <a:ext cx="6908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3246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 2004 - 1.</a:t>
            </a:r>
            <a:fld id="{3F4EA561-FD6E-40D2-ACEA-68A963E90A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295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08000" y="152400"/>
            <a:ext cx="11074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8000" y="1371600"/>
            <a:ext cx="54356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46800" y="1371600"/>
            <a:ext cx="54356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8000" y="3848100"/>
            <a:ext cx="54356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46800" y="3848100"/>
            <a:ext cx="54356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508000" y="6324600"/>
            <a:ext cx="6908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737600" y="63246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 2004 - 2.</a:t>
            </a:r>
            <a:fld id="{14EFD875-44D8-4E91-B0D2-D29B7834D8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28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C25C3-D90F-4A73-A64F-FF849CC2DF79}" type="datetimeFigureOut">
              <a:rPr lang="en-MY" smtClean="0"/>
              <a:t>17/10/2021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EC6E9-1209-455D-9E7D-1F496D88AB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381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file:///C:\Program%20Files\QuickTime\QuickTimePlayer.ex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pixar.com/theater/trailers/incredibles/teaser_640.html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file:///C:\Program%20Files\QuickTime\QuickTimePlayer.exe" TargetMode="Externa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8143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5B5E5BFF-167C-4188-8E4E-8C561823AA9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Applications of Computers and Programs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/>
              <a:t>Engineering</a:t>
            </a:r>
          </a:p>
          <a:p>
            <a:pPr>
              <a:lnSpc>
                <a:spcPct val="90000"/>
              </a:lnSpc>
            </a:pPr>
            <a:r>
              <a:rPr lang="en-US" altLang="en-US"/>
              <a:t>Space Exploration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Natural Sciences</a:t>
            </a:r>
          </a:p>
          <a:p>
            <a:pPr>
              <a:lnSpc>
                <a:spcPct val="90000"/>
              </a:lnSpc>
            </a:pPr>
            <a:r>
              <a:rPr lang="en-US" altLang="en-US"/>
              <a:t>Bioinformatics</a:t>
            </a:r>
          </a:p>
          <a:p>
            <a:pPr>
              <a:lnSpc>
                <a:spcPct val="90000"/>
              </a:lnSpc>
            </a:pPr>
            <a:r>
              <a:rPr lang="en-US" altLang="en-US"/>
              <a:t>Cognitive and Brain Science</a:t>
            </a:r>
          </a:p>
          <a:p>
            <a:pPr>
              <a:lnSpc>
                <a:spcPct val="90000"/>
              </a:lnSpc>
            </a:pPr>
            <a:r>
              <a:rPr lang="en-US" altLang="en-US"/>
              <a:t>Art, Movies, Music</a:t>
            </a:r>
          </a:p>
          <a:p>
            <a:pPr>
              <a:lnSpc>
                <a:spcPct val="90000"/>
              </a:lnSpc>
            </a:pPr>
            <a:r>
              <a:rPr lang="en-US" altLang="en-US"/>
              <a:t>Medicine</a:t>
            </a:r>
          </a:p>
          <a:p>
            <a:pPr>
              <a:lnSpc>
                <a:spcPct val="90000"/>
              </a:lnSpc>
            </a:pPr>
            <a:r>
              <a:rPr lang="en-US" altLang="en-US"/>
              <a:t>Business</a:t>
            </a:r>
          </a:p>
          <a:p>
            <a:pPr>
              <a:lnSpc>
                <a:spcPct val="90000"/>
              </a:lnSpc>
            </a:pPr>
            <a:r>
              <a:rPr lang="en-US" altLang="en-US"/>
              <a:t>Sports</a:t>
            </a:r>
          </a:p>
          <a:p>
            <a:pPr>
              <a:lnSpc>
                <a:spcPct val="90000"/>
              </a:lnSpc>
            </a:pPr>
            <a:r>
              <a:rPr lang="en-US" altLang="en-US"/>
              <a:t>Knowledge</a:t>
            </a:r>
          </a:p>
          <a:p>
            <a:pPr>
              <a:lnSpc>
                <a:spcPct val="90000"/>
              </a:lnSpc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408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A81FD43D-08CE-4EB5-B068-45A30AE2FB8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Engineering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95400"/>
            <a:ext cx="8610600" cy="2133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000"/>
              <a:t>Computing solutions to mathematically expressed problems 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Solving differential equations: understanding how the real world works and changes dynamically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Finding solutions to non-liner equations and optimization problems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Simulation models of the physical world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Carrying out experiments in the real-world can be expensive, slow &amp; perilous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Computer simulations of physical or chemical processes substitute and partially replace real experiments</a:t>
            </a:r>
          </a:p>
          <a:p>
            <a:pPr>
              <a:lnSpc>
                <a:spcPct val="80000"/>
              </a:lnSpc>
            </a:pPr>
            <a:endParaRPr lang="en-US" altLang="en-US" sz="2000"/>
          </a:p>
          <a:p>
            <a:pPr lvl="1">
              <a:lnSpc>
                <a:spcPct val="80000"/>
              </a:lnSpc>
            </a:pPr>
            <a:endParaRPr lang="en-US" altLang="en-US" sz="1800"/>
          </a:p>
          <a:p>
            <a:pPr lvl="1">
              <a:lnSpc>
                <a:spcPct val="80000"/>
              </a:lnSpc>
            </a:pPr>
            <a:endParaRPr lang="en-US" altLang="en-US" sz="1800"/>
          </a:p>
        </p:txBody>
      </p:sp>
      <p:pic>
        <p:nvPicPr>
          <p:cNvPr id="33796" name="Picture 4" descr="KCIRC0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3810001"/>
            <a:ext cx="5715000" cy="2124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7772400" y="3743326"/>
            <a:ext cx="26670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en-US" altLang="en-US" sz="1600" i="1">
                <a:latin typeface="Comic Sans MS" panose="030F0702030302020204" pitchFamily="66" charset="0"/>
              </a:rPr>
              <a:t>Pictured is the program Kcirc, which was written by a engineering student at Brown, and is now used to simulate electrical circuits in EN0052.</a:t>
            </a:r>
          </a:p>
        </p:txBody>
      </p:sp>
    </p:spTree>
    <p:extLst>
      <p:ext uri="{BB962C8B-B14F-4D97-AF65-F5344CB8AC3E}">
        <p14:creationId xmlns:p14="http://schemas.microsoft.com/office/powerpoint/2010/main" val="383040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3C0D8610-22BD-494A-AF47-B1CC95A60A8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Engineering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295400"/>
            <a:ext cx="8534400" cy="2438400"/>
          </a:xfrm>
        </p:spPr>
        <p:txBody>
          <a:bodyPr/>
          <a:lstStyle/>
          <a:p>
            <a:r>
              <a:rPr lang="en-US" altLang="en-US" sz="2400"/>
              <a:t>Signal and image processing</a:t>
            </a:r>
          </a:p>
          <a:p>
            <a:pPr lvl="1"/>
            <a:r>
              <a:rPr lang="en-US" altLang="en-US" sz="2000"/>
              <a:t>Managing and processing sensor data and measurements</a:t>
            </a:r>
            <a:br>
              <a:rPr lang="en-US" altLang="en-US" sz="2000"/>
            </a:br>
            <a:r>
              <a:rPr lang="en-US" altLang="en-US" sz="2000"/>
              <a:t>(e.g., filtering, restoring, compressing)</a:t>
            </a:r>
          </a:p>
          <a:p>
            <a:pPr lvl="1"/>
            <a:r>
              <a:rPr lang="en-US" altLang="en-US" sz="2000"/>
              <a:t>In EN0157 students used C programming to do image de-blurring, some of their results are shown.</a:t>
            </a:r>
          </a:p>
          <a:p>
            <a:pPr lvl="1"/>
            <a:endParaRPr lang="en-US" altLang="en-US" sz="2000"/>
          </a:p>
        </p:txBody>
      </p:sp>
      <p:pic>
        <p:nvPicPr>
          <p:cNvPr id="48132" name="Picture 4" descr="bbrown1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1" y="3246438"/>
            <a:ext cx="4227513" cy="28495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35" name="Picture 7" descr="brown1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1" y="3246438"/>
            <a:ext cx="4227513" cy="28495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47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B7DACC55-9CDF-4926-B9BF-723D4727644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Engineering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295400"/>
            <a:ext cx="8534400" cy="1905000"/>
          </a:xfrm>
        </p:spPr>
        <p:txBody>
          <a:bodyPr/>
          <a:lstStyle/>
          <a:p>
            <a:r>
              <a:rPr lang="en-US" altLang="en-US" sz="2400"/>
              <a:t>Graphical tools (CAD) </a:t>
            </a:r>
          </a:p>
          <a:p>
            <a:pPr lvl="1"/>
            <a:r>
              <a:rPr lang="en-US" altLang="en-US" sz="2000"/>
              <a:t>Design and improve mechanical parts, instruments &amp; devices</a:t>
            </a:r>
          </a:p>
          <a:p>
            <a:endParaRPr lang="en-US" altLang="en-US" sz="2400"/>
          </a:p>
        </p:txBody>
      </p:sp>
      <p:pic>
        <p:nvPicPr>
          <p:cNvPr id="50181" name="Picture 5" descr="98marcad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2286001"/>
            <a:ext cx="5105400" cy="3522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8834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547B9D5B-C162-4FEE-8BA9-4A115C676F8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Space Exploration</a:t>
            </a:r>
          </a:p>
        </p:txBody>
      </p:sp>
      <p:pic>
        <p:nvPicPr>
          <p:cNvPr id="89096" name="Picture 8" descr="MERB_Sol1_Postcard-B002R1_br2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2922589"/>
            <a:ext cx="8305800" cy="3089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9095" name="Picture 7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1524000"/>
            <a:ext cx="2438400" cy="2438400"/>
          </a:xfrm>
        </p:spPr>
      </p:pic>
      <p:pic>
        <p:nvPicPr>
          <p:cNvPr id="89098" name="Picture 10" descr="head_jp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3962400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60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A619CB17-DC29-463E-B878-B42BE1225A0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Natural Sciences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/>
              <a:t>Physics &amp; Astronomy</a:t>
            </a:r>
          </a:p>
          <a:p>
            <a:pPr lvl="1"/>
            <a:r>
              <a:rPr lang="en-US" altLang="en-US" sz="2000"/>
              <a:t>Validation of theories by running computer simulations (everything from subatomic particles to the formation of galaxies)</a:t>
            </a:r>
          </a:p>
          <a:p>
            <a:pPr lvl="1"/>
            <a:r>
              <a:rPr lang="en-US" altLang="en-US" sz="2000"/>
              <a:t>CERN: annually collects 1 PetaByte of data</a:t>
            </a:r>
          </a:p>
          <a:p>
            <a:pPr lvl="2"/>
            <a:r>
              <a:rPr lang="en-US" altLang="en-US" sz="1800" u="sng"/>
              <a:t>1,000</a:t>
            </a:r>
            <a:r>
              <a:rPr lang="en-US" altLang="en-US" sz="1800"/>
              <a:t>,00</a:t>
            </a:r>
            <a:r>
              <a:rPr lang="en-US" altLang="en-US" sz="1800" u="sng"/>
              <a:t>0,000</a:t>
            </a:r>
            <a:r>
              <a:rPr lang="en-US" altLang="en-US" sz="1800"/>
              <a:t>,00</a:t>
            </a:r>
            <a:r>
              <a:rPr lang="en-US" altLang="en-US" sz="1800" u="sng"/>
              <a:t>0,000</a:t>
            </a:r>
          </a:p>
          <a:p>
            <a:pPr lvl="2"/>
            <a:r>
              <a:rPr lang="en-US" altLang="en-US" sz="1800"/>
              <a:t>P     T    G     M    K</a:t>
            </a:r>
          </a:p>
          <a:p>
            <a:pPr lvl="1"/>
            <a:r>
              <a:rPr lang="en-US" altLang="en-US" sz="2000"/>
              <a:t>With the Large Hadron Collider 100PB are expected !!!</a:t>
            </a:r>
          </a:p>
          <a:p>
            <a:r>
              <a:rPr lang="en-US" altLang="en-US" sz="2400"/>
              <a:t>Chemistry</a:t>
            </a:r>
          </a:p>
          <a:p>
            <a:pPr lvl="1"/>
            <a:r>
              <a:rPr lang="en-US" altLang="en-US" sz="2000"/>
              <a:t>Molecular design, 3D visualization of molecules</a:t>
            </a:r>
          </a:p>
          <a:p>
            <a:pPr lvl="1"/>
            <a:r>
              <a:rPr lang="en-US" altLang="en-US" sz="2000"/>
              <a:t>Modeling chemical reactions, controlling &amp; improving chemical processes</a:t>
            </a:r>
          </a:p>
        </p:txBody>
      </p:sp>
      <p:sp>
        <p:nvSpPr>
          <p:cNvPr id="38916" name="AutoShape 4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9372600" y="5638800"/>
            <a:ext cx="685800" cy="381000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>
                <a:latin typeface="Comic Sans MS" panose="030F0702030302020204" pitchFamily="66" charset="0"/>
              </a:rPr>
              <a:t>Aspirin</a:t>
            </a:r>
          </a:p>
        </p:txBody>
      </p:sp>
    </p:spTree>
    <p:extLst>
      <p:ext uri="{BB962C8B-B14F-4D97-AF65-F5344CB8AC3E}">
        <p14:creationId xmlns:p14="http://schemas.microsoft.com/office/powerpoint/2010/main" val="30706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68A70164-6C44-4891-99FB-29CD7F68DCC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Bioinformatics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Cell biology and drug design</a:t>
            </a:r>
          </a:p>
          <a:p>
            <a:pPr lvl="1"/>
            <a:r>
              <a:rPr lang="en-US" altLang="en-US"/>
              <a:t>Biochemical computer models of cells help to understand the principles of life </a:t>
            </a:r>
          </a:p>
          <a:p>
            <a:pPr lvl="1"/>
            <a:r>
              <a:rPr lang="en-US" altLang="en-US"/>
              <a:t>Finding efficient ways of intervention for drug design</a:t>
            </a:r>
          </a:p>
          <a:p>
            <a:r>
              <a:rPr lang="en-US" altLang="en-US"/>
              <a:t>Human genome</a:t>
            </a:r>
          </a:p>
          <a:p>
            <a:pPr lvl="1"/>
            <a:r>
              <a:rPr lang="en-US" altLang="en-US"/>
              <a:t>Processing and storage of data, creation of gene databases</a:t>
            </a:r>
          </a:p>
          <a:p>
            <a:pPr lvl="1"/>
            <a:r>
              <a:rPr lang="en-US" altLang="en-US"/>
              <a:t>Functional genomics and proteomics: understanding how genes and proteins act and interact (large-scale computer simulations)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9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BF70863E-CF4E-4065-AD69-7A62BD46A547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Cognitive and Brain Science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524000"/>
            <a:ext cx="8305800" cy="2438400"/>
          </a:xfrm>
        </p:spPr>
        <p:txBody>
          <a:bodyPr/>
          <a:lstStyle/>
          <a:p>
            <a:r>
              <a:rPr lang="en-US" altLang="en-US" sz="2400"/>
              <a:t>Understanding how humans process information</a:t>
            </a:r>
          </a:p>
          <a:p>
            <a:pPr lvl="1"/>
            <a:r>
              <a:rPr lang="en-US" altLang="en-US" sz="2000"/>
              <a:t>What are the strategies used by the brain to process information (e.g., vision, language)?</a:t>
            </a:r>
          </a:p>
          <a:p>
            <a:pPr lvl="1"/>
            <a:r>
              <a:rPr lang="en-US" altLang="en-US" sz="2000"/>
              <a:t>Computational models of perceptual &amp; cognitive processes</a:t>
            </a:r>
          </a:p>
          <a:p>
            <a:pPr lvl="1"/>
            <a:r>
              <a:rPr lang="en-US" altLang="en-US" sz="2000"/>
              <a:t>Spectrograms help the study of how we hear sound.</a:t>
            </a:r>
            <a:br>
              <a:rPr lang="en-US" altLang="en-US" sz="2000"/>
            </a:br>
            <a:endParaRPr lang="en-US" altLang="en-US" sz="2000"/>
          </a:p>
          <a:p>
            <a:pPr lvl="1"/>
            <a:endParaRPr lang="en-US" altLang="en-US" sz="2000"/>
          </a:p>
        </p:txBody>
      </p:sp>
      <p:pic>
        <p:nvPicPr>
          <p:cNvPr id="39940" name="Picture 4" descr="filters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3505200"/>
            <a:ext cx="6477000" cy="1963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590800" y="5562601"/>
            <a:ext cx="662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“The food is good to eat. Please pass the food.”</a:t>
            </a:r>
          </a:p>
        </p:txBody>
      </p:sp>
    </p:spTree>
    <p:extLst>
      <p:ext uri="{BB962C8B-B14F-4D97-AF65-F5344CB8AC3E}">
        <p14:creationId xmlns:p14="http://schemas.microsoft.com/office/powerpoint/2010/main" val="339387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BFACCC3E-9761-4522-A28D-A8CF6C90AAA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Cognitive and Brain Science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/>
              <a:t>Computational models of the mind </a:t>
            </a:r>
          </a:p>
          <a:p>
            <a:pPr lvl="1"/>
            <a:r>
              <a:rPr lang="en-US" altLang="en-US" sz="2000"/>
              <a:t>Biological substrate: brain, biological neural networks</a:t>
            </a:r>
          </a:p>
          <a:p>
            <a:pPr lvl="1"/>
            <a:r>
              <a:rPr lang="en-US" altLang="en-US" sz="2000"/>
              <a:t>Understanding neural codes</a:t>
            </a:r>
          </a:p>
          <a:p>
            <a:pPr lvl="1"/>
            <a:r>
              <a:rPr lang="en-US" altLang="en-US" sz="2000"/>
              <a:t>Interfacing humans &amp; computers</a:t>
            </a:r>
          </a:p>
          <a:p>
            <a:pPr lvl="1"/>
            <a:r>
              <a:rPr lang="en-US" altLang="en-US" sz="2000"/>
              <a:t>A past TA of CS4 did work on implanting chips into monkeys to allow them to directly control a computer cursor.</a:t>
            </a:r>
          </a:p>
          <a:p>
            <a:pPr lvl="1"/>
            <a:endParaRPr lang="en-US" altLang="en-US" sz="2000"/>
          </a:p>
        </p:txBody>
      </p:sp>
      <p:pic>
        <p:nvPicPr>
          <p:cNvPr id="55304" name="Picture 8" descr="monkey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4239" y="3733800"/>
            <a:ext cx="2725737" cy="2324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6689726" y="4003675"/>
            <a:ext cx="1616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7696200" y="4572000"/>
            <a:ext cx="2438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Comic Sans MS" panose="030F0702030302020204" pitchFamily="66" charset="0"/>
              </a:rPr>
              <a:t>Monkey or TA?</a:t>
            </a:r>
          </a:p>
        </p:txBody>
      </p:sp>
    </p:spTree>
    <p:extLst>
      <p:ext uri="{BB962C8B-B14F-4D97-AF65-F5344CB8AC3E}">
        <p14:creationId xmlns:p14="http://schemas.microsoft.com/office/powerpoint/2010/main" val="5659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A11E800D-8F64-4E5F-87E9-03042858D4C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Art, Movies, Music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/>
              <a:t>New media to express artistic creativity</a:t>
            </a:r>
          </a:p>
          <a:p>
            <a:r>
              <a:rPr lang="en-US" altLang="en-US" sz="2400"/>
              <a:t>Movie making</a:t>
            </a:r>
          </a:p>
          <a:p>
            <a:pPr lvl="1"/>
            <a:r>
              <a:rPr lang="en-US" altLang="en-US" sz="2000"/>
              <a:t>Computer graphics and animation everywhere</a:t>
            </a:r>
          </a:p>
          <a:p>
            <a:r>
              <a:rPr lang="en-US" altLang="en-US" sz="2400"/>
              <a:t>Games</a:t>
            </a:r>
          </a:p>
          <a:p>
            <a:pPr lvl="1"/>
            <a:r>
              <a:rPr lang="en-US" altLang="en-US" sz="2000"/>
              <a:t>Just ask John Madden</a:t>
            </a:r>
          </a:p>
          <a:p>
            <a:r>
              <a:rPr lang="en-US" altLang="en-US" sz="2400"/>
              <a:t>Virtual Reality</a:t>
            </a:r>
          </a:p>
          <a:p>
            <a:r>
              <a:rPr lang="en-US" altLang="en-US" sz="2400"/>
              <a:t>Apple’s GarageBand</a:t>
            </a:r>
            <a:br>
              <a:rPr lang="en-US" altLang="en-US" sz="2400"/>
            </a:br>
            <a:r>
              <a:rPr lang="en-US" altLang="en-US" sz="2400"/>
              <a:t/>
            </a:r>
            <a:br>
              <a:rPr lang="en-US" altLang="en-US" sz="2400"/>
            </a:br>
            <a:r>
              <a:rPr lang="en-US" altLang="en-US" sz="1600">
                <a:hlinkClick r:id="rId2"/>
              </a:rPr>
              <a:t>Trailer 1</a:t>
            </a:r>
            <a:endParaRPr lang="en-US" altLang="en-US" sz="1600"/>
          </a:p>
          <a:p>
            <a:endParaRPr lang="en-US" altLang="en-US" sz="2400"/>
          </a:p>
        </p:txBody>
      </p:sp>
      <p:pic>
        <p:nvPicPr>
          <p:cNvPr id="43017" name="Picture 9" descr="effects_prologue_102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2971801"/>
            <a:ext cx="4076700" cy="305752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 descr="mario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1" y="1447800"/>
            <a:ext cx="183832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20" name="AutoShape 12">
            <a:hlinkClick r:id="rId5" action="ppaction://program" highlightClick="1"/>
          </p:cNvPr>
          <p:cNvSpPr>
            <a:spLocks noChangeArrowheads="1"/>
          </p:cNvSpPr>
          <p:nvPr/>
        </p:nvSpPr>
        <p:spPr bwMode="auto">
          <a:xfrm>
            <a:off x="4191000" y="5257800"/>
            <a:ext cx="838200" cy="457200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400">
                <a:latin typeface="Comic Sans MS" panose="030F0702030302020204" pitchFamily="66" charset="0"/>
              </a:rPr>
              <a:t>Trailer 2</a:t>
            </a:r>
          </a:p>
        </p:txBody>
      </p:sp>
    </p:spTree>
    <p:extLst>
      <p:ext uri="{BB962C8B-B14F-4D97-AF65-F5344CB8AC3E}">
        <p14:creationId xmlns:p14="http://schemas.microsoft.com/office/powerpoint/2010/main" val="200924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3961EB7D-771F-4231-876E-57C018C18700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Medicine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Assistance in diagnosis</a:t>
            </a:r>
          </a:p>
          <a:p>
            <a:pPr lvl="1"/>
            <a:r>
              <a:rPr lang="en-US" altLang="en-US"/>
              <a:t>Probabilistic expert systems to help doctors interpret findings</a:t>
            </a:r>
          </a:p>
          <a:p>
            <a:r>
              <a:rPr lang="en-US" altLang="en-US"/>
              <a:t>Signal processing </a:t>
            </a:r>
          </a:p>
          <a:p>
            <a:pPr lvl="1"/>
            <a:r>
              <a:rPr lang="en-US" altLang="en-US"/>
              <a:t>Computers that process and visualize data from various devices (Xray, sonar, fMRI) </a:t>
            </a:r>
          </a:p>
          <a:p>
            <a:r>
              <a:rPr lang="en-US" altLang="en-US"/>
              <a:t>Enhanced reality and robotics</a:t>
            </a:r>
          </a:p>
          <a:p>
            <a:pPr lvl="1"/>
            <a:r>
              <a:rPr lang="en-US" altLang="en-US"/>
              <a:t>Support new surgical procedures</a:t>
            </a:r>
          </a:p>
          <a:p>
            <a:r>
              <a:rPr lang="en-US" altLang="en-US"/>
              <a:t>Drug design</a:t>
            </a:r>
          </a:p>
        </p:txBody>
      </p:sp>
      <p:pic>
        <p:nvPicPr>
          <p:cNvPr id="40966" name="Picture 6" descr="image_10172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53401" y="3886201"/>
            <a:ext cx="2112963" cy="2112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437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C9AC11BE-B5F6-41B8-9001-E9F559B8198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Business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E-commerce</a:t>
            </a:r>
          </a:p>
          <a:p>
            <a:pPr lvl="1"/>
            <a:r>
              <a:rPr lang="de-DE" altLang="en-US"/>
              <a:t>Buying on-line, software agents for shopping</a:t>
            </a:r>
          </a:p>
          <a:p>
            <a:pPr lvl="1"/>
            <a:r>
              <a:rPr lang="de-DE" altLang="en-US"/>
              <a:t>Trading between businesses (B2B)</a:t>
            </a:r>
            <a:endParaRPr lang="en-US" altLang="en-US"/>
          </a:p>
          <a:p>
            <a:r>
              <a:rPr lang="en-US" altLang="en-US"/>
              <a:t>Knowledge management</a:t>
            </a:r>
          </a:p>
          <a:p>
            <a:pPr lvl="1"/>
            <a:r>
              <a:rPr lang="en-US" altLang="en-US"/>
              <a:t>Helping organize documents and tacit knowledge</a:t>
            </a:r>
          </a:p>
          <a:p>
            <a:r>
              <a:rPr lang="en-US" altLang="en-US"/>
              <a:t>Markets and banking</a:t>
            </a:r>
          </a:p>
        </p:txBody>
      </p:sp>
    </p:spTree>
    <p:extLst>
      <p:ext uri="{BB962C8B-B14F-4D97-AF65-F5344CB8AC3E}">
        <p14:creationId xmlns:p14="http://schemas.microsoft.com/office/powerpoint/2010/main" val="1244001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E71C26AA-61B9-4B57-9F6E-DF2A313DF7A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Sports</a:t>
            </a:r>
          </a:p>
        </p:txBody>
      </p:sp>
      <p:pic>
        <p:nvPicPr>
          <p:cNvPr id="8192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59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2004 - 1.</a:t>
            </a:r>
            <a:fld id="{B4075FB3-567B-4257-B9AE-43AE3AE0DF88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Knowledge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Search engines &amp; digital libraries</a:t>
            </a:r>
          </a:p>
          <a:p>
            <a:pPr lvl="1"/>
            <a:r>
              <a:rPr lang="en-US" altLang="en-US"/>
              <a:t>Archiving and disseminating information &amp; knowledge </a:t>
            </a:r>
          </a:p>
          <a:p>
            <a:pPr>
              <a:lnSpc>
                <a:spcPct val="60000"/>
              </a:lnSpc>
            </a:pPr>
            <a:endParaRPr lang="en-US" altLang="en-US"/>
          </a:p>
          <a:p>
            <a:r>
              <a:rPr lang="en-US" altLang="en-US"/>
              <a:t>Intelligent Tools</a:t>
            </a:r>
          </a:p>
          <a:p>
            <a:pPr lvl="1"/>
            <a:r>
              <a:rPr lang="en-US" altLang="en-US"/>
              <a:t>Finding interesting facts and new connections in scientific papers (text mining)</a:t>
            </a:r>
          </a:p>
          <a:p>
            <a:pPr lvl="1"/>
            <a:r>
              <a:rPr lang="en-US" altLang="en-US"/>
              <a:t>Content-based access to information</a:t>
            </a:r>
          </a:p>
          <a:p>
            <a:pPr>
              <a:buFontTx/>
              <a:buNone/>
            </a:pPr>
            <a:endParaRPr lang="en-US" altLang="en-US"/>
          </a:p>
        </p:txBody>
      </p:sp>
      <p:pic>
        <p:nvPicPr>
          <p:cNvPr id="44039" name="Picture 7" descr="Goo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5105400"/>
            <a:ext cx="1660525" cy="66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563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419543C7-AAF4-482D-BC83-43B67BCBCCB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Computer Programming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Computer programming in any language needs to address the following issues</a:t>
            </a:r>
          </a:p>
          <a:p>
            <a:pPr lvl="1"/>
            <a:r>
              <a:rPr lang="en-US" altLang="en-US"/>
              <a:t>Design of algorithms &amp; data structures: </a:t>
            </a:r>
          </a:p>
          <a:p>
            <a:pPr lvl="2"/>
            <a:r>
              <a:rPr lang="en-US" altLang="en-US"/>
              <a:t>Goal: ensure efficiency and scalability</a:t>
            </a:r>
          </a:p>
          <a:p>
            <a:pPr lvl="2"/>
            <a:r>
              <a:rPr lang="en-US" altLang="en-US"/>
              <a:t>An advance in algorithm design can result in faster programs than decades of chip design</a:t>
            </a:r>
          </a:p>
          <a:p>
            <a:pPr lvl="1"/>
            <a:r>
              <a:rPr lang="en-US" altLang="en-US"/>
              <a:t>Implementation</a:t>
            </a:r>
          </a:p>
          <a:p>
            <a:pPr lvl="2"/>
            <a:r>
              <a:rPr lang="en-US" altLang="en-US"/>
              <a:t>Actually typing the code into the computer!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625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61989562-81E4-4A68-AEFE-0B49C26AD7E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Computer Programming (cont.)</a:t>
            </a: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/>
              <a:t>Program design (&amp; software engineering): </a:t>
            </a:r>
          </a:p>
          <a:p>
            <a:pPr lvl="2"/>
            <a:r>
              <a:rPr lang="en-US" altLang="en-US"/>
              <a:t>Having a good design for your program before you begin coding can save you hours of time fixing mistakes later.</a:t>
            </a:r>
          </a:p>
          <a:p>
            <a:pPr lvl="1"/>
            <a:r>
              <a:rPr lang="en-US" altLang="en-US"/>
              <a:t>Debugging: </a:t>
            </a:r>
          </a:p>
          <a:p>
            <a:pPr lvl="2"/>
            <a:r>
              <a:rPr lang="en-US" altLang="en-US"/>
              <a:t>More often than not your program won’t work the first time you try.  Being able to figure out what is wrong is of critical importance.</a:t>
            </a:r>
          </a:p>
        </p:txBody>
      </p:sp>
    </p:spTree>
    <p:extLst>
      <p:ext uri="{BB962C8B-B14F-4D97-AF65-F5344CB8AC3E}">
        <p14:creationId xmlns:p14="http://schemas.microsoft.com/office/powerpoint/2010/main" val="297682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15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9B53A044-7A7C-4C60-AD6E-FCC183EAFF32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en-US"/>
              <a:t>Computer Design</a:t>
            </a:r>
          </a:p>
        </p:txBody>
      </p:sp>
      <p:pic>
        <p:nvPicPr>
          <p:cNvPr id="132109" name="Picture 13" descr="dovhwhjn[1]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676400"/>
            <a:ext cx="1543050" cy="1797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2111" name="Picture 15" descr="myugisb1[1]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8200" y="2133600"/>
            <a:ext cx="1600200" cy="1271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2114" name="Picture 18" descr="oso0ccr2[1]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4114800"/>
            <a:ext cx="1905000" cy="144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4800600" y="2057400"/>
            <a:ext cx="26670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>
                <a:latin typeface="Helvetica" panose="020B0604020202020204" pitchFamily="34" charset="0"/>
              </a:rPr>
              <a:t>Central</a:t>
            </a:r>
          </a:p>
          <a:p>
            <a:r>
              <a:rPr lang="en-US" altLang="en-US">
                <a:latin typeface="Helvetica" panose="020B0604020202020204" pitchFamily="34" charset="0"/>
              </a:rPr>
              <a:t>Processing Unit</a:t>
            </a:r>
          </a:p>
          <a:p>
            <a:r>
              <a:rPr lang="en-US" altLang="en-US">
                <a:latin typeface="Helvetica" panose="020B0604020202020204" pitchFamily="34" charset="0"/>
              </a:rPr>
              <a:t>CPU</a:t>
            </a: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4953000" y="4953000"/>
            <a:ext cx="23622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>
                <a:latin typeface="Helvetica" panose="020B0604020202020204" pitchFamily="34" charset="0"/>
              </a:rPr>
              <a:t>Main Memory</a:t>
            </a:r>
          </a:p>
          <a:p>
            <a:r>
              <a:rPr lang="en-US" altLang="en-US">
                <a:latin typeface="Helvetica" panose="020B0604020202020204" pitchFamily="34" charset="0"/>
              </a:rPr>
              <a:t>RAM</a:t>
            </a:r>
          </a:p>
        </p:txBody>
      </p:sp>
      <p:sp>
        <p:nvSpPr>
          <p:cNvPr id="132108" name="AutoShape 12"/>
          <p:cNvSpPr>
            <a:spLocks noChangeArrowheads="1"/>
          </p:cNvSpPr>
          <p:nvPr/>
        </p:nvSpPr>
        <p:spPr bwMode="auto">
          <a:xfrm>
            <a:off x="5715000" y="3886200"/>
            <a:ext cx="762000" cy="1066800"/>
          </a:xfrm>
          <a:prstGeom prst="upDownArrow">
            <a:avLst>
              <a:gd name="adj1" fmla="val 50000"/>
              <a:gd name="adj2" fmla="val 28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MY"/>
          </a:p>
        </p:txBody>
      </p:sp>
      <p:sp>
        <p:nvSpPr>
          <p:cNvPr id="132113" name="AutoShape 17"/>
          <p:cNvSpPr>
            <a:spLocks noChangeArrowheads="1"/>
          </p:cNvSpPr>
          <p:nvPr/>
        </p:nvSpPr>
        <p:spPr bwMode="auto">
          <a:xfrm>
            <a:off x="7620000" y="2362200"/>
            <a:ext cx="762000" cy="533400"/>
          </a:xfrm>
          <a:prstGeom prst="leftRightArrow">
            <a:avLst>
              <a:gd name="adj1" fmla="val 50000"/>
              <a:gd name="adj2" fmla="val 28571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pic>
        <p:nvPicPr>
          <p:cNvPr id="132116" name="Picture 20" descr="j0230313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05801" y="3848100"/>
            <a:ext cx="1812925" cy="1866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2118" name="AutoShape 22"/>
          <p:cNvSpPr>
            <a:spLocks noChangeArrowheads="1"/>
          </p:cNvSpPr>
          <p:nvPr/>
        </p:nvSpPr>
        <p:spPr bwMode="auto">
          <a:xfrm rot="1743370">
            <a:off x="7620000" y="3581400"/>
            <a:ext cx="762000" cy="533400"/>
          </a:xfrm>
          <a:prstGeom prst="leftRightArrow">
            <a:avLst>
              <a:gd name="adj1" fmla="val 50000"/>
              <a:gd name="adj2" fmla="val 28571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32119" name="AutoShape 23"/>
          <p:cNvSpPr>
            <a:spLocks noChangeArrowheads="1"/>
          </p:cNvSpPr>
          <p:nvPr/>
        </p:nvSpPr>
        <p:spPr bwMode="auto">
          <a:xfrm rot="-2115634">
            <a:off x="3924300" y="3619500"/>
            <a:ext cx="762000" cy="533400"/>
          </a:xfrm>
          <a:prstGeom prst="leftRightArrow">
            <a:avLst>
              <a:gd name="adj1" fmla="val 50000"/>
              <a:gd name="adj2" fmla="val 28571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32120" name="AutoShape 24"/>
          <p:cNvSpPr>
            <a:spLocks noChangeArrowheads="1"/>
          </p:cNvSpPr>
          <p:nvPr/>
        </p:nvSpPr>
        <p:spPr bwMode="auto">
          <a:xfrm>
            <a:off x="3886200" y="2362200"/>
            <a:ext cx="762000" cy="533400"/>
          </a:xfrm>
          <a:prstGeom prst="leftRightArrow">
            <a:avLst>
              <a:gd name="adj1" fmla="val 50000"/>
              <a:gd name="adj2" fmla="val 28571"/>
            </a:avLst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56348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F3BA8777-B5F4-4FCB-88E8-5DCE1555D088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0343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Programming Languages</a:t>
            </a:r>
            <a:br>
              <a:rPr lang="en-US" altLang="en-US"/>
            </a:br>
            <a:r>
              <a:rPr lang="en-US" altLang="en-US"/>
              <a:t>Low Level</a:t>
            </a:r>
          </a:p>
        </p:txBody>
      </p:sp>
      <p:sp>
        <p:nvSpPr>
          <p:cNvPr id="103437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Low-level languages are specific to one type of computer (IBM, Macintosh, Sun SPARCstation, etc.). A machine language program for one machine typically cannot be run on a different type of machine. </a:t>
            </a:r>
          </a:p>
          <a:p>
            <a:r>
              <a:rPr lang="en-US" altLang="en-US"/>
              <a:t>The CPU defines an instruction set.</a:t>
            </a:r>
          </a:p>
          <a:p>
            <a:r>
              <a:rPr lang="en-US" altLang="en-US"/>
              <a:t>There are scores of CPU types: Pentium III, 8086,  6800, PowerPC, IBM 360, etc.</a:t>
            </a:r>
          </a:p>
        </p:txBody>
      </p:sp>
    </p:spTree>
    <p:extLst>
      <p:ext uri="{BB962C8B-B14F-4D97-AF65-F5344CB8AC3E}">
        <p14:creationId xmlns:p14="http://schemas.microsoft.com/office/powerpoint/2010/main" val="24795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AA0A5B0C-4B40-4282-B78A-157481DFCBAB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0241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Programming Languages</a:t>
            </a:r>
            <a:br>
              <a:rPr lang="en-US" altLang="en-US"/>
            </a:br>
            <a:r>
              <a:rPr lang="en-US" altLang="en-US"/>
              <a:t>Low Level</a:t>
            </a:r>
          </a:p>
        </p:txBody>
      </p:sp>
      <p:sp>
        <p:nvSpPr>
          <p:cNvPr id="102414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Programming languages can be classified according to how machine-specific or how “abstract” (high-level) they are.</a:t>
            </a:r>
          </a:p>
          <a:p>
            <a:r>
              <a:rPr lang="en-US" altLang="en-US"/>
              <a:t> Machine languages (lowest level)</a:t>
            </a:r>
          </a:p>
          <a:p>
            <a:pPr lvl="1"/>
            <a:r>
              <a:rPr lang="en-US" altLang="en-US"/>
              <a:t>Each instruction is a sequence of 0s and 1s. (Almost) nobody programs at this level any more.</a:t>
            </a:r>
          </a:p>
          <a:p>
            <a:pPr lvl="1"/>
            <a:r>
              <a:rPr lang="en-US" altLang="en-US"/>
              <a:t>Example</a:t>
            </a:r>
            <a:br>
              <a:rPr lang="en-US" altLang="en-US"/>
            </a:br>
            <a:endParaRPr lang="en-US" altLang="en-US"/>
          </a:p>
          <a:p>
            <a:pPr lvl="3">
              <a:buFontTx/>
              <a:buNone/>
            </a:pPr>
            <a:r>
              <a:rPr lang="en-US" altLang="en-US"/>
              <a:t>1011 0000 0000 1000 0000 0000 </a:t>
            </a:r>
          </a:p>
          <a:p>
            <a:pPr lvl="3">
              <a:buFontTx/>
              <a:buNone/>
            </a:pPr>
            <a:r>
              <a:rPr lang="en-US" altLang="en-US"/>
              <a:t>0110 0000 0000 0000 0010 0111</a:t>
            </a:r>
          </a:p>
        </p:txBody>
      </p:sp>
    </p:spTree>
    <p:extLst>
      <p:ext uri="{BB962C8B-B14F-4D97-AF65-F5344CB8AC3E}">
        <p14:creationId xmlns:p14="http://schemas.microsoft.com/office/powerpoint/2010/main" val="170250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4977F3BC-EC5E-43D6-9FC1-BF7887D4B62A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34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Programming Languages</a:t>
            </a:r>
            <a:br>
              <a:rPr lang="en-US" altLang="en-US"/>
            </a:br>
            <a:r>
              <a:rPr lang="en-US" altLang="en-US"/>
              <a:t>Low Level</a:t>
            </a:r>
          </a:p>
        </p:txBody>
      </p:sp>
      <p:sp>
        <p:nvSpPr>
          <p:cNvPr id="1341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 Assembler languages</a:t>
            </a:r>
          </a:p>
          <a:p>
            <a:pPr lvl="1"/>
            <a:r>
              <a:rPr lang="en-US" altLang="en-US"/>
              <a:t>Simple instruction mnemonics and symbolic references to memory (names)</a:t>
            </a:r>
          </a:p>
          <a:p>
            <a:pPr lvl="1"/>
            <a:r>
              <a:rPr lang="en-US" altLang="en-US"/>
              <a:t>Example</a:t>
            </a:r>
            <a:br>
              <a:rPr lang="en-US" altLang="en-US"/>
            </a:br>
            <a:endParaRPr lang="en-US" altLang="en-US"/>
          </a:p>
          <a:p>
            <a:pPr lvl="3">
              <a:buFontTx/>
              <a:buNone/>
            </a:pPr>
            <a:r>
              <a:rPr lang="en-US" altLang="en-US">
                <a:solidFill>
                  <a:schemeClr val="accent2"/>
                </a:solidFill>
                <a:latin typeface="Courier New" panose="02070309020205020404" pitchFamily="49" charset="0"/>
              </a:rPr>
              <a:t>MOV  AL,8</a:t>
            </a:r>
          </a:p>
          <a:p>
            <a:pPr lvl="3">
              <a:buFontTx/>
              <a:buNone/>
            </a:pPr>
            <a:r>
              <a:rPr lang="en-US" altLang="en-US">
                <a:solidFill>
                  <a:schemeClr val="accent2"/>
                </a:solidFill>
                <a:latin typeface="Courier New" panose="02070309020205020404" pitchFamily="49" charset="0"/>
              </a:rPr>
              <a:t>ADD [200],AL</a:t>
            </a:r>
            <a:endParaRPr lang="en-US" altLang="en-US"/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2743200" y="4191000"/>
            <a:ext cx="8305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33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E56836C7-E63E-4B1B-9D42-1CD3A2591F6A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Pentium® Instruction Set</a:t>
            </a:r>
          </a:p>
        </p:txBody>
      </p:sp>
      <p:pic>
        <p:nvPicPr>
          <p:cNvPr id="159072" name="Picture 13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95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2DC10BE3-AD30-4B68-B179-EA19BA90F897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Pentium® Instruction Set</a:t>
            </a:r>
          </a:p>
        </p:txBody>
      </p:sp>
      <p:pic>
        <p:nvPicPr>
          <p:cNvPr id="160772" name="Picture 4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7139" y="1862139"/>
            <a:ext cx="4581525" cy="3819525"/>
          </a:xfrm>
          <a:noFill/>
          <a:ln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95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8C5CF6BF-2489-4B23-8D0F-E276A539BD6B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Programming Languages</a:t>
            </a:r>
            <a:br>
              <a:rPr lang="en-US" altLang="en-US"/>
            </a:br>
            <a:r>
              <a:rPr lang="en-US" altLang="en-US"/>
              <a:t>High Level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Most programs are written in high level languages.</a:t>
            </a:r>
          </a:p>
          <a:p>
            <a:r>
              <a:rPr lang="en-US" altLang="en-US"/>
              <a:t>Examples</a:t>
            </a:r>
          </a:p>
          <a:p>
            <a:pPr lvl="1"/>
            <a:r>
              <a:rPr lang="en-US" altLang="en-US"/>
              <a:t>Procedural languages: C, Pascal, Fortran</a:t>
            </a:r>
          </a:p>
          <a:p>
            <a:pPr lvl="1"/>
            <a:r>
              <a:rPr lang="en-US" altLang="en-US"/>
              <a:t>Object-oriented languages: C++ and Java</a:t>
            </a:r>
          </a:p>
          <a:p>
            <a:pPr lvl="1"/>
            <a:r>
              <a:rPr lang="en-US" altLang="en-US"/>
              <a:t>Many more: Algol, Modula2, Lisp, Prolog, Ada, Scheme, Simulink, Oberon, etc.</a:t>
            </a:r>
          </a:p>
        </p:txBody>
      </p:sp>
    </p:spTree>
    <p:extLst>
      <p:ext uri="{BB962C8B-B14F-4D97-AF65-F5344CB8AC3E}">
        <p14:creationId xmlns:p14="http://schemas.microsoft.com/office/powerpoint/2010/main" val="20462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14FDBF46-FB94-4FB8-9099-2724FFE1EF2E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Programming Languages</a:t>
            </a:r>
            <a:br>
              <a:rPr lang="en-US" altLang="en-US"/>
            </a:br>
            <a:r>
              <a:rPr lang="en-US" altLang="en-US"/>
              <a:t>High Level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program written in a high-level language can generally be run on a variety of machines, such as a PC, Macintosh or  SPARCstation.</a:t>
            </a:r>
          </a:p>
          <a:p>
            <a:r>
              <a:rPr lang="en-US" altLang="en-US"/>
              <a:t>However, the computer hardware only understands machine language programs. So how can a computer understand a high-level language when it can only deal with 1s and 0s?</a:t>
            </a:r>
          </a:p>
        </p:txBody>
      </p:sp>
    </p:spTree>
    <p:extLst>
      <p:ext uri="{BB962C8B-B14F-4D97-AF65-F5344CB8AC3E}">
        <p14:creationId xmlns:p14="http://schemas.microsoft.com/office/powerpoint/2010/main" val="131306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8C89AF17-1D9C-4573-BC72-730C98AD9111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55329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Compilers and Interpreters</a:t>
            </a:r>
          </a:p>
        </p:txBody>
      </p:sp>
      <p:sp>
        <p:nvSpPr>
          <p:cNvPr id="55330" name="Rectangle 3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Compilers and interpreters translate high-level languages, such as C, into machine language (they are programs themselves!).</a:t>
            </a:r>
          </a:p>
        </p:txBody>
      </p:sp>
      <p:grpSp>
        <p:nvGrpSpPr>
          <p:cNvPr id="55331" name="Group 35"/>
          <p:cNvGrpSpPr>
            <a:grpSpLocks/>
          </p:cNvGrpSpPr>
          <p:nvPr/>
        </p:nvGrpSpPr>
        <p:grpSpPr bwMode="auto">
          <a:xfrm>
            <a:off x="1752600" y="3175000"/>
            <a:ext cx="8299450" cy="2463800"/>
            <a:chOff x="144" y="2336"/>
            <a:chExt cx="5228" cy="1552"/>
          </a:xfrm>
        </p:grpSpPr>
        <p:sp>
          <p:nvSpPr>
            <p:cNvPr id="55300" name="Text Box 4"/>
            <p:cNvSpPr txBox="1">
              <a:spLocks noChangeArrowheads="1"/>
            </p:cNvSpPr>
            <p:nvPr/>
          </p:nvSpPr>
          <p:spPr bwMode="auto">
            <a:xfrm>
              <a:off x="162" y="2480"/>
              <a:ext cx="7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solidFill>
                    <a:srgbClr val="FF5050"/>
                  </a:solidFill>
                </a:rPr>
                <a:t>example.c</a:t>
              </a:r>
            </a:p>
          </p:txBody>
        </p:sp>
        <p:sp>
          <p:nvSpPr>
            <p:cNvPr id="55301" name="Line 5"/>
            <p:cNvSpPr>
              <a:spLocks noChangeShapeType="1"/>
            </p:cNvSpPr>
            <p:nvPr/>
          </p:nvSpPr>
          <p:spPr bwMode="auto">
            <a:xfrm>
              <a:off x="846" y="3008"/>
              <a:ext cx="3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02" name="AutoShape 6"/>
            <p:cNvSpPr>
              <a:spLocks noChangeArrowheads="1"/>
            </p:cNvSpPr>
            <p:nvPr/>
          </p:nvSpPr>
          <p:spPr bwMode="auto">
            <a:xfrm>
              <a:off x="402" y="2816"/>
              <a:ext cx="336" cy="384"/>
            </a:xfrm>
            <a:prstGeom prst="foldedCorner">
              <a:avLst>
                <a:gd name="adj" fmla="val 39287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55304" name="Text Box 8"/>
            <p:cNvSpPr txBox="1">
              <a:spLocks noChangeArrowheads="1"/>
            </p:cNvSpPr>
            <p:nvPr/>
          </p:nvSpPr>
          <p:spPr bwMode="auto">
            <a:xfrm>
              <a:off x="1256" y="2672"/>
              <a:ext cx="85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3200" b="1"/>
                <a:t>gcc</a:t>
              </a:r>
              <a:endParaRPr lang="en-US" altLang="en-US"/>
            </a:p>
            <a:p>
              <a:r>
                <a:rPr lang="en-US" altLang="en-US"/>
                <a:t>(C compiler)</a:t>
              </a:r>
            </a:p>
          </p:txBody>
        </p:sp>
        <p:sp>
          <p:nvSpPr>
            <p:cNvPr id="55305" name="AutoShape 9"/>
            <p:cNvSpPr>
              <a:spLocks noChangeArrowheads="1"/>
            </p:cNvSpPr>
            <p:nvPr/>
          </p:nvSpPr>
          <p:spPr bwMode="auto">
            <a:xfrm>
              <a:off x="1206" y="2672"/>
              <a:ext cx="954" cy="672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07" name="Text Box 11"/>
            <p:cNvSpPr txBox="1">
              <a:spLocks noChangeArrowheads="1"/>
            </p:cNvSpPr>
            <p:nvPr/>
          </p:nvSpPr>
          <p:spPr bwMode="auto">
            <a:xfrm>
              <a:off x="2403" y="2480"/>
              <a:ext cx="7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solidFill>
                    <a:srgbClr val="FF5050"/>
                  </a:solidFill>
                </a:rPr>
                <a:t>example.o</a:t>
              </a:r>
            </a:p>
          </p:txBody>
        </p:sp>
        <p:sp>
          <p:nvSpPr>
            <p:cNvPr id="55309" name="Line 13"/>
            <p:cNvSpPr>
              <a:spLocks noChangeShapeType="1"/>
            </p:cNvSpPr>
            <p:nvPr/>
          </p:nvSpPr>
          <p:spPr bwMode="auto">
            <a:xfrm>
              <a:off x="2256" y="3056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10" name="AutoShape 14"/>
            <p:cNvSpPr>
              <a:spLocks noChangeArrowheads="1"/>
            </p:cNvSpPr>
            <p:nvPr/>
          </p:nvSpPr>
          <p:spPr bwMode="auto">
            <a:xfrm>
              <a:off x="2691" y="2816"/>
              <a:ext cx="288" cy="432"/>
            </a:xfrm>
            <a:prstGeom prst="can">
              <a:avLst>
                <a:gd name="adj" fmla="val 375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11" name="Text Box 15"/>
            <p:cNvSpPr txBox="1">
              <a:spLocks noChangeArrowheads="1"/>
            </p:cNvSpPr>
            <p:nvPr/>
          </p:nvSpPr>
          <p:spPr bwMode="auto">
            <a:xfrm>
              <a:off x="144" y="3392"/>
              <a:ext cx="73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b="1" i="1"/>
                <a:t>source file</a:t>
              </a:r>
            </a:p>
          </p:txBody>
        </p:sp>
        <p:sp>
          <p:nvSpPr>
            <p:cNvPr id="55312" name="Text Box 16"/>
            <p:cNvSpPr txBox="1">
              <a:spLocks noChangeArrowheads="1"/>
            </p:cNvSpPr>
            <p:nvPr/>
          </p:nvSpPr>
          <p:spPr bwMode="auto">
            <a:xfrm>
              <a:off x="2403" y="3344"/>
              <a:ext cx="7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b="1" i="1"/>
                <a:t>object file</a:t>
              </a:r>
            </a:p>
          </p:txBody>
        </p:sp>
        <p:grpSp>
          <p:nvGrpSpPr>
            <p:cNvPr id="55318" name="Group 22"/>
            <p:cNvGrpSpPr>
              <a:grpSpLocks/>
            </p:cNvGrpSpPr>
            <p:nvPr/>
          </p:nvGrpSpPr>
          <p:grpSpPr bwMode="auto">
            <a:xfrm>
              <a:off x="3456" y="2672"/>
              <a:ext cx="1014" cy="672"/>
              <a:chOff x="4320" y="2688"/>
              <a:chExt cx="1014" cy="672"/>
            </a:xfrm>
          </p:grpSpPr>
          <p:sp>
            <p:nvSpPr>
              <p:cNvPr id="55314" name="Text Box 18"/>
              <p:cNvSpPr txBox="1">
                <a:spLocks noChangeArrowheads="1"/>
              </p:cNvSpPr>
              <p:nvPr/>
            </p:nvSpPr>
            <p:spPr bwMode="auto">
              <a:xfrm>
                <a:off x="4563" y="2726"/>
                <a:ext cx="548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3200" b="1"/>
                  <a:t>ln</a:t>
                </a:r>
                <a:endParaRPr lang="en-US" altLang="en-US"/>
              </a:p>
              <a:p>
                <a:r>
                  <a:rPr lang="en-US" altLang="en-US"/>
                  <a:t>(linker)</a:t>
                </a:r>
              </a:p>
            </p:txBody>
          </p:sp>
          <p:sp>
            <p:nvSpPr>
              <p:cNvPr id="55315" name="AutoShape 19"/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014" cy="672"/>
              </a:xfrm>
              <a:prstGeom prst="roundRect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MY"/>
              </a:p>
            </p:txBody>
          </p:sp>
        </p:grp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572" y="3127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en-US" sz="2000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3030" y="3056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20" name="Line 24"/>
            <p:cNvSpPr>
              <a:spLocks noChangeShapeType="1"/>
            </p:cNvSpPr>
            <p:nvPr/>
          </p:nvSpPr>
          <p:spPr bwMode="auto">
            <a:xfrm>
              <a:off x="4518" y="3056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21" name="AutoShape 25"/>
            <p:cNvSpPr>
              <a:spLocks noChangeArrowheads="1"/>
            </p:cNvSpPr>
            <p:nvPr/>
          </p:nvSpPr>
          <p:spPr bwMode="auto">
            <a:xfrm>
              <a:off x="4950" y="2864"/>
              <a:ext cx="288" cy="432"/>
            </a:xfrm>
            <a:prstGeom prst="lightningBol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55322" name="Text Box 26"/>
            <p:cNvSpPr txBox="1">
              <a:spLocks noChangeArrowheads="1"/>
            </p:cNvSpPr>
            <p:nvPr/>
          </p:nvSpPr>
          <p:spPr bwMode="auto">
            <a:xfrm>
              <a:off x="4326" y="3392"/>
              <a:ext cx="98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b="1" i="1"/>
                <a:t>executable file</a:t>
              </a:r>
            </a:p>
          </p:txBody>
        </p:sp>
        <p:sp>
          <p:nvSpPr>
            <p:cNvPr id="55323" name="Line 27"/>
            <p:cNvSpPr>
              <a:spLocks noChangeShapeType="1"/>
            </p:cNvSpPr>
            <p:nvPr/>
          </p:nvSpPr>
          <p:spPr bwMode="auto">
            <a:xfrm flipH="1">
              <a:off x="3702" y="3392"/>
              <a:ext cx="24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24" name="Text Box 28"/>
            <p:cNvSpPr txBox="1">
              <a:spLocks noChangeArrowheads="1"/>
            </p:cNvSpPr>
            <p:nvPr/>
          </p:nvSpPr>
          <p:spPr bwMode="auto">
            <a:xfrm>
              <a:off x="3078" y="3632"/>
              <a:ext cx="1229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2000"/>
                <a:t>other library files</a:t>
              </a:r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 flipH="1">
              <a:off x="3894" y="3392"/>
              <a:ext cx="24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27" name="Line 31"/>
            <p:cNvSpPr>
              <a:spLocks noChangeShapeType="1"/>
            </p:cNvSpPr>
            <p:nvPr/>
          </p:nvSpPr>
          <p:spPr bwMode="auto">
            <a:xfrm flipH="1">
              <a:off x="3462" y="3392"/>
              <a:ext cx="24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55328" name="Text Box 32"/>
            <p:cNvSpPr txBox="1">
              <a:spLocks noChangeArrowheads="1"/>
            </p:cNvSpPr>
            <p:nvPr/>
          </p:nvSpPr>
          <p:spPr bwMode="auto">
            <a:xfrm>
              <a:off x="4518" y="2336"/>
              <a:ext cx="85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solidFill>
                    <a:srgbClr val="FF5050"/>
                  </a:solidFill>
                </a:rPr>
                <a:t>example</a:t>
              </a:r>
            </a:p>
            <a:p>
              <a:pPr algn="l"/>
              <a:r>
                <a:rPr lang="en-US" altLang="en-US">
                  <a:solidFill>
                    <a:srgbClr val="FF5050"/>
                  </a:solidFill>
                </a:rPr>
                <a:t>example.exe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110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CS4 - Introduction to Scientific Computing</a:t>
            </a:r>
          </a:p>
          <a:p>
            <a:r>
              <a:rPr lang="en-US" altLang="en-US"/>
              <a:t>Alan Usas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/>
              <a:t> 2004 - 2.</a:t>
            </a:r>
            <a:fld id="{910D4571-D6CC-4881-8778-BCD220DD174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Compilers and Interpreters (cont.)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Interpreters translate statement by statement at runtime. </a:t>
            </a:r>
          </a:p>
          <a:p>
            <a:r>
              <a:rPr lang="en-US" altLang="en-US"/>
              <a:t>Compilers produce more efficient code by translating the program as a whole in advance.</a:t>
            </a:r>
          </a:p>
        </p:txBody>
      </p:sp>
    </p:spTree>
    <p:extLst>
      <p:ext uri="{BB962C8B-B14F-4D97-AF65-F5344CB8AC3E}">
        <p14:creationId xmlns:p14="http://schemas.microsoft.com/office/powerpoint/2010/main" val="1028034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1266</Words>
  <Application>Microsoft Office PowerPoint</Application>
  <PresentationFormat>Widescreen</PresentationFormat>
  <Paragraphs>238</Paragraphs>
  <Slides>27</Slides>
  <Notes>3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Courier New</vt:lpstr>
      <vt:lpstr>Helvetica</vt:lpstr>
      <vt:lpstr>Office Theme</vt:lpstr>
      <vt:lpstr>PowerPoint Presentation</vt:lpstr>
      <vt:lpstr>Applications of Computers and Programs</vt:lpstr>
      <vt:lpstr>Engineering</vt:lpstr>
      <vt:lpstr>Engineering</vt:lpstr>
      <vt:lpstr>Engineering</vt:lpstr>
      <vt:lpstr>Space Exploration</vt:lpstr>
      <vt:lpstr>Natural Sciences</vt:lpstr>
      <vt:lpstr>Bioinformatics</vt:lpstr>
      <vt:lpstr>Cognitive and Brain Science</vt:lpstr>
      <vt:lpstr>Cognitive and Brain Science</vt:lpstr>
      <vt:lpstr>Art, Movies, Music</vt:lpstr>
      <vt:lpstr>Medicine</vt:lpstr>
      <vt:lpstr>Business</vt:lpstr>
      <vt:lpstr>Sports</vt:lpstr>
      <vt:lpstr>Knowledge</vt:lpstr>
      <vt:lpstr>Computer Programming</vt:lpstr>
      <vt:lpstr>Computer Programming (cont.)</vt:lpstr>
      <vt:lpstr>Computer Design</vt:lpstr>
      <vt:lpstr>Programming Languages Low Level</vt:lpstr>
      <vt:lpstr>Programming Languages Low Level</vt:lpstr>
      <vt:lpstr>Programming Languages Low Level</vt:lpstr>
      <vt:lpstr>Pentium® Instruction Set</vt:lpstr>
      <vt:lpstr>Pentium® Instruction Set</vt:lpstr>
      <vt:lpstr>Programming Languages High Level</vt:lpstr>
      <vt:lpstr>Programming Languages High Level</vt:lpstr>
      <vt:lpstr>Compilers and Interpreters</vt:lpstr>
      <vt:lpstr>Compilers and Interpreters 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Mohsin</dc:creator>
  <cp:lastModifiedBy>Mohsin</cp:lastModifiedBy>
  <cp:revision>1</cp:revision>
  <dcterms:created xsi:type="dcterms:W3CDTF">2021-10-17T01:03:09Z</dcterms:created>
  <dcterms:modified xsi:type="dcterms:W3CDTF">2021-10-17T01:03:41Z</dcterms:modified>
</cp:coreProperties>
</file>