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072" r:id="rId1"/>
    <p:sldMasterId id="2147484159" r:id="rId2"/>
  </p:sldMasterIdLst>
  <p:notesMasterIdLst>
    <p:notesMasterId r:id="rId36"/>
  </p:notesMasterIdLst>
  <p:handoutMasterIdLst>
    <p:handoutMasterId r:id="rId37"/>
  </p:handoutMasterIdLst>
  <p:sldIdLst>
    <p:sldId id="256" r:id="rId3"/>
    <p:sldId id="257" r:id="rId4"/>
    <p:sldId id="414" r:id="rId5"/>
    <p:sldId id="386" r:id="rId6"/>
    <p:sldId id="415" r:id="rId7"/>
    <p:sldId id="387" r:id="rId8"/>
    <p:sldId id="388" r:id="rId9"/>
    <p:sldId id="389" r:id="rId10"/>
    <p:sldId id="390" r:id="rId11"/>
    <p:sldId id="391" r:id="rId12"/>
    <p:sldId id="392" r:id="rId13"/>
    <p:sldId id="393" r:id="rId14"/>
    <p:sldId id="394" r:id="rId15"/>
    <p:sldId id="395" r:id="rId16"/>
    <p:sldId id="396" r:id="rId17"/>
    <p:sldId id="397" r:id="rId18"/>
    <p:sldId id="416" r:id="rId19"/>
    <p:sldId id="398" r:id="rId20"/>
    <p:sldId id="399" r:id="rId21"/>
    <p:sldId id="400" r:id="rId22"/>
    <p:sldId id="401" r:id="rId23"/>
    <p:sldId id="402" r:id="rId24"/>
    <p:sldId id="403" r:id="rId25"/>
    <p:sldId id="404" r:id="rId26"/>
    <p:sldId id="405" r:id="rId27"/>
    <p:sldId id="406" r:id="rId28"/>
    <p:sldId id="407" r:id="rId29"/>
    <p:sldId id="408" r:id="rId30"/>
    <p:sldId id="409" r:id="rId31"/>
    <p:sldId id="410" r:id="rId32"/>
    <p:sldId id="411" r:id="rId33"/>
    <p:sldId id="412" r:id="rId34"/>
    <p:sldId id="413" r:id="rId35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Osaka"/>
        <a:cs typeface="Osak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214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956"/>
    </p:cViewPr>
  </p:sorterViewPr>
  <p:notesViewPr>
    <p:cSldViewPr snapToGrid="0">
      <p:cViewPr varScale="1">
        <p:scale>
          <a:sx n="55" d="100"/>
          <a:sy n="55" d="100"/>
        </p:scale>
        <p:origin x="-1666" y="-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4620" y="2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r>
              <a:rPr lang="en-US"/>
              <a:t>Summer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119175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4620" y="9119175"/>
            <a:ext cx="3168927" cy="480388"/>
          </a:xfrm>
          <a:prstGeom prst="rect">
            <a:avLst/>
          </a:prstGeom>
        </p:spPr>
        <p:txBody>
          <a:bodyPr vert="horz" wrap="square" lIns="94892" tIns="47446" rIns="94892" bIns="4744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fld id="{00AB5A8A-C8F4-4EC6-90E9-E13EA775A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709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4" y="2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/>
          <a:lstStyle>
            <a:lvl1pPr algn="r">
              <a:defRPr sz="1300"/>
            </a:lvl1pPr>
          </a:lstStyle>
          <a:p>
            <a:pPr>
              <a:defRPr/>
            </a:pPr>
            <a:r>
              <a:rPr lang="en-US"/>
              <a:t>Summer 2012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75" tIns="47337" rIns="94675" bIns="47337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1230"/>
            <a:ext cx="5850835" cy="4320213"/>
          </a:xfrm>
          <a:prstGeom prst="rect">
            <a:avLst/>
          </a:prstGeom>
        </p:spPr>
        <p:txBody>
          <a:bodyPr vert="horz" lIns="94675" tIns="47337" rIns="94675" bIns="47337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175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4" y="9119175"/>
            <a:ext cx="3170582" cy="480388"/>
          </a:xfrm>
          <a:prstGeom prst="rect">
            <a:avLst/>
          </a:prstGeom>
        </p:spPr>
        <p:txBody>
          <a:bodyPr vert="horz" lIns="94675" tIns="47337" rIns="94675" bIns="47337" rtlCol="0" anchor="b"/>
          <a:lstStyle>
            <a:lvl1pPr algn="r">
              <a:defRPr sz="1300"/>
            </a:lvl1pPr>
          </a:lstStyle>
          <a:p>
            <a:pPr>
              <a:defRPr/>
            </a:pPr>
            <a:fld id="{0A7B315F-1E65-4B20-BB22-E16C2EFE87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272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68FD8-C1BE-4433-A692-C5EF36D734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086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5AC5F-8A28-4F9D-82AA-8EF8A9BF8D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01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5D602-C3B4-4B06-ABF2-12266EC78A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37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F9F1-DA95-49CF-AA37-28EF2F0DA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60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C2388-24AE-4F87-BCBA-1EB6AAF5FE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87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38825-513D-446B-A46D-456FDB4DE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92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D9D43-FC65-43D7-8059-6F941C84E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21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AE6B2-42BD-4D17-BBCF-08DF1CC5A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81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886D9-C961-4F92-931E-6396BD9C91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03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29334-7E2D-469A-8D6C-347B70FB7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4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CFB47-0C1D-4FA9-85BB-D19C32ABC7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89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71550" y="1196975"/>
            <a:ext cx="6408762" cy="914400"/>
          </a:xfrm>
        </p:spPr>
        <p:txBody>
          <a:bodyPr/>
          <a:lstStyle>
            <a:lvl1pPr algn="ctr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34925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69C41-6BBB-4AA5-BB6C-A0D3F52D1C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37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4F9A9-73A8-487F-8219-353ED20D5B4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65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76151-1DD0-4454-9483-ECC8F9F82B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300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7C1D5-4491-4FE1-BE9A-1DE977B19B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6162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0B162-70D9-43AB-AC48-521FF00201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530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7BFCB-CEF3-4AF3-A49E-1C3ADA9799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926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943EE-D5C9-4E96-BBB8-F235CDFA5E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7992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MY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0B1E4-CD6F-4D66-9E95-24BE3CA14D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827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79039-5721-4C37-907C-D3A9A307A0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47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68046-4CBF-49B5-B3BF-5324F082CE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049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57967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440" y="609120"/>
            <a:ext cx="7772760" cy="11437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85440" y="1980720"/>
            <a:ext cx="7772760" cy="3978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23158039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14"/>
          <p:cNvSpPr>
            <a:spLocks noGrp="1"/>
          </p:cNvSpPr>
          <p:nvPr>
            <p:ph type="dt" sz="half" idx="10"/>
          </p:nvPr>
        </p:nvSpPr>
        <p:spPr>
          <a:xfrm>
            <a:off x="88900" y="0"/>
            <a:ext cx="1879600" cy="328613"/>
          </a:xfrm>
        </p:spPr>
        <p:txBody>
          <a:bodyPr/>
          <a:lstStyle>
            <a:lvl1pPr>
              <a:defRPr i="1" smtClean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2247900" y="19050"/>
            <a:ext cx="4114800" cy="328613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7632700" y="0"/>
            <a:ext cx="1066800" cy="328613"/>
          </a:xfrm>
        </p:spPr>
        <p:txBody>
          <a:bodyPr/>
          <a:lstStyle>
            <a:lvl1pPr>
              <a:defRPr sz="1000" b="0" i="1" smtClean="0">
                <a:latin typeface="+mj-lt"/>
              </a:defRPr>
            </a:lvl1pPr>
          </a:lstStyle>
          <a:p>
            <a:pPr>
              <a:defRPr/>
            </a:pPr>
            <a:fld id="{FAD69C41-6BBB-4AA5-BB6C-A0D3F52D1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7029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57AF379-0708-41C7-9217-207F0AB58F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8" r:id="rId1"/>
    <p:sldLayoutId id="2147484129" r:id="rId2"/>
    <p:sldLayoutId id="2147484130" r:id="rId3"/>
    <p:sldLayoutId id="2147484131" r:id="rId4"/>
    <p:sldLayoutId id="2147484132" r:id="rId5"/>
    <p:sldLayoutId id="2147484133" r:id="rId6"/>
    <p:sldLayoutId id="2147484134" r:id="rId7"/>
    <p:sldLayoutId id="2147484135" r:id="rId8"/>
    <p:sldLayoutId id="2147484136" r:id="rId9"/>
    <p:sldLayoutId id="2147484137" r:id="rId10"/>
    <p:sldLayoutId id="214748413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MY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Summer 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Introduction  to  FORTRAN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33E83B-24E9-4CD4-AA85-FFE79AEB58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2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  <p:sldLayoutId id="2147484171" r:id="rId12"/>
    <p:sldLayoutId id="2147484172" r:id="rId13"/>
    <p:sldLayoutId id="2147484140" r:id="rId14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hworks.com/company/newsletters/news_notes/pdf/Fall96Cleve.pdf" TargetMode="External"/><Relationship Id="rId2" Type="http://schemas.openxmlformats.org/officeDocument/2006/relationships/hyperlink" Target="http://www.mathworks.com/support/tech-notes/1100/1108.html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685800" y="977900"/>
            <a:ext cx="7848600" cy="19272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SCSJ 2733</a:t>
            </a:r>
            <a:br>
              <a:rPr lang="en-US" dirty="0" smtClean="0"/>
            </a:br>
            <a:r>
              <a:rPr lang="en-US" dirty="0" err="1" smtClean="0"/>
              <a:t>Matlab</a:t>
            </a:r>
            <a:r>
              <a:rPr lang="en-US" dirty="0" smtClean="0"/>
              <a:t> - Basics</a:t>
            </a: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1409700" y="3491785"/>
            <a:ext cx="6400800" cy="1752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i="1" dirty="0" smtClean="0"/>
              <a:t>Mohsin </a:t>
            </a:r>
            <a:r>
              <a:rPr lang="en-US" i="1" dirty="0" err="1" smtClean="0"/>
              <a:t>Mohd</a:t>
            </a:r>
            <a:r>
              <a:rPr lang="en-US" i="1" dirty="0" smtClean="0"/>
              <a:t> </a:t>
            </a:r>
            <a:r>
              <a:rPr lang="en-US" i="1" dirty="0" err="1" smtClean="0"/>
              <a:t>Sies</a:t>
            </a:r>
            <a:endParaRPr lang="en-US" i="1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i="1" dirty="0" smtClean="0"/>
              <a:t>School of Chemical and Energy Engineering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endParaRPr lang="en-US" sz="1800" i="1" dirty="0" smtClean="0"/>
          </a:p>
          <a:p>
            <a:pPr algn="r" eaLnBrk="1" hangingPunct="1">
              <a:buFont typeface="Wingdings" pitchFamily="2" charset="2"/>
              <a:buNone/>
              <a:defRPr/>
            </a:pPr>
            <a:endParaRPr lang="en-US" sz="1800" i="1" dirty="0"/>
          </a:p>
          <a:p>
            <a:pPr eaLnBrk="1" hangingPunct="1">
              <a:buFont typeface="Wingdings" pitchFamily="2" charset="2"/>
              <a:buNone/>
              <a:defRPr/>
            </a:pPr>
            <a:endParaRPr lang="en-US" i="1" dirty="0" smtClean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2133600" y="4986152"/>
            <a:ext cx="6400800" cy="1075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Major credits to</a:t>
            </a:r>
          </a:p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Professor Sophocles </a:t>
            </a:r>
            <a:r>
              <a:rPr lang="en-US" sz="1800" i="1" dirty="0" err="1" smtClean="0"/>
              <a:t>Orfanidis</a:t>
            </a:r>
            <a:endParaRPr lang="en-US" sz="1800" i="1" dirty="0" smtClean="0"/>
          </a:p>
          <a:p>
            <a:pPr algn="r">
              <a:buFont typeface="Wingdings" pitchFamily="2" charset="2"/>
              <a:buNone/>
              <a:defRPr/>
            </a:pPr>
            <a:r>
              <a:rPr lang="en-US" sz="1800" i="1" dirty="0" smtClean="0"/>
              <a:t>Rutgers University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Basics - coverage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752600" y="1828800"/>
            <a:ext cx="5334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en-US" sz="2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Variables, built-in constants, keywords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en-US" sz="2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Numbers and formats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en-US" sz="2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Arrays and matrices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en-US" sz="2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Operators and expressions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en-US" sz="2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Functions – built-in and user-defined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en-US" sz="2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 plotting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en-US" sz="2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maxima and minima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en-US" sz="2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Strings, cell arrays, </a:t>
            </a:r>
            <a:r>
              <a:rPr lang="en-US" sz="20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fprintf</a:t>
            </a:r>
            <a:endParaRPr lang="en-US" sz="2000" b="1" dirty="0" smtClean="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en-US" sz="2000" b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>
              <a:lnSpc>
                <a:spcPct val="80000"/>
              </a:lnSpc>
            </a:pPr>
            <a:endParaRPr lang="en-US" sz="1900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600200" y="828675"/>
            <a:ext cx="5105400" cy="44196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Basics - coverage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Variables and Arrays</a:t>
            </a:r>
          </a:p>
          <a:p>
            <a:pPr eaLnBrk="1" hangingPunct="1"/>
            <a:r>
              <a:rPr lang="en-US" sz="2800" dirty="0" smtClean="0"/>
              <a:t>Creating &amp; Initializing variables and arrays</a:t>
            </a:r>
          </a:p>
          <a:p>
            <a:pPr eaLnBrk="1" hangingPunct="1"/>
            <a:r>
              <a:rPr lang="en-US" sz="2800" dirty="0" smtClean="0"/>
              <a:t>Array addressing</a:t>
            </a:r>
          </a:p>
          <a:p>
            <a:pPr eaLnBrk="1" hangingPunct="1"/>
            <a:r>
              <a:rPr lang="en-US" sz="2800" i="1" dirty="0" smtClean="0"/>
              <a:t>Array operations</a:t>
            </a:r>
            <a:r>
              <a:rPr lang="en-US" sz="2800" dirty="0" smtClean="0"/>
              <a:t> vs. </a:t>
            </a:r>
            <a:r>
              <a:rPr lang="en-US" sz="2800" i="1" dirty="0" smtClean="0"/>
              <a:t>matrix operations</a:t>
            </a:r>
          </a:p>
          <a:p>
            <a:pPr eaLnBrk="1" hangingPunct="1"/>
            <a:r>
              <a:rPr lang="en-US" sz="2800" dirty="0" smtClean="0"/>
              <a:t>Common built-in </a:t>
            </a:r>
            <a:r>
              <a:rPr lang="en-US" sz="2800" dirty="0" err="1" smtClean="0"/>
              <a:t>matlab</a:t>
            </a:r>
            <a:r>
              <a:rPr lang="en-US" sz="2800" dirty="0" smtClean="0"/>
              <a:t> functions</a:t>
            </a:r>
          </a:p>
          <a:p>
            <a:pPr eaLnBrk="1" hangingPunct="1"/>
            <a:r>
              <a:rPr lang="en-US" sz="2800" dirty="0" smtClean="0"/>
              <a:t>Simple plotting</a:t>
            </a:r>
          </a:p>
          <a:p>
            <a:pPr eaLnBrk="1" hangingPunct="1"/>
            <a:r>
              <a:rPr lang="en-US" sz="2800" dirty="0" smtClean="0"/>
              <a:t>Displaying output data</a:t>
            </a:r>
            <a:endParaRPr lang="en-US" sz="2800" dirty="0"/>
          </a:p>
          <a:p>
            <a:pPr eaLnBrk="1" hangingPunct="1"/>
            <a:r>
              <a:rPr lang="en-US" sz="2800" dirty="0" smtClean="0"/>
              <a:t>Data files</a:t>
            </a:r>
          </a:p>
          <a:p>
            <a:pPr marL="0" indent="0" eaLnBrk="1" hangingPunct="1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6193888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828800" y="381000"/>
            <a:ext cx="5105400" cy="4667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Variables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85800" y="993845"/>
            <a:ext cx="82296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000" dirty="0"/>
              <a:t>MATLAB variable names </a:t>
            </a:r>
            <a:endParaRPr lang="en-US" sz="2000" dirty="0" smtClean="0"/>
          </a:p>
          <a:p>
            <a:endParaRPr lang="en-US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Must </a:t>
            </a:r>
            <a:r>
              <a:rPr lang="en-US" sz="2000" dirty="0"/>
              <a:t>begin with a letter, followed by any </a:t>
            </a:r>
            <a:r>
              <a:rPr lang="en-US" sz="2000" dirty="0" smtClean="0"/>
              <a:t>combination of </a:t>
            </a:r>
            <a:r>
              <a:rPr lang="en-US" sz="2000" dirty="0"/>
              <a:t>letters, numbers, and the underscore (_) character. </a:t>
            </a:r>
            <a:endParaRPr lang="en-US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Maximum length of </a:t>
            </a:r>
            <a:r>
              <a:rPr lang="en-US" sz="2000" dirty="0"/>
              <a:t>63 </a:t>
            </a:r>
            <a:r>
              <a:rPr lang="en-US" sz="2000" dirty="0" smtClean="0"/>
              <a:t>characters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Case sensitive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Ex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OutputPower</a:t>
            </a:r>
            <a:r>
              <a:rPr lang="en-US" sz="2000" dirty="0" smtClean="0"/>
              <a:t> is a different variable from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outputpower</a:t>
            </a:r>
            <a:endParaRPr lang="en-US" sz="20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err="1" smtClean="0"/>
              <a:t>Matlab</a:t>
            </a:r>
            <a:r>
              <a:rPr lang="en-US" sz="2000" dirty="0" smtClean="0"/>
              <a:t> script filenames and user-defined function names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Should follow </a:t>
            </a:r>
            <a:r>
              <a:rPr lang="en-US" sz="2000" dirty="0" err="1" smtClean="0"/>
              <a:t>Matlab</a:t>
            </a:r>
            <a:r>
              <a:rPr lang="en-US" sz="2000" dirty="0" smtClean="0"/>
              <a:t> variable name rules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Shouldn’t use the same name as other variable </a:t>
            </a:r>
            <a:r>
              <a:rPr lang="en-US" sz="2000" dirty="0" smtClean="0"/>
              <a:t>names </a:t>
            </a:r>
            <a:r>
              <a:rPr lang="en-US" sz="2000" dirty="0" smtClean="0"/>
              <a:t>in use.</a:t>
            </a:r>
            <a:endParaRPr lang="en-US" sz="2000" dirty="0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685800" y="4513264"/>
            <a:ext cx="82296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000" dirty="0" smtClean="0"/>
              <a:t>Arrays &amp; Matrices </a:t>
            </a:r>
          </a:p>
          <a:p>
            <a:endParaRPr lang="en-US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All variables in </a:t>
            </a:r>
            <a:r>
              <a:rPr lang="en-US" sz="2000" dirty="0" err="1" smtClean="0"/>
              <a:t>Matlab</a:t>
            </a:r>
            <a:r>
              <a:rPr lang="en-US" sz="2000" dirty="0" smtClean="0"/>
              <a:t> are treated as arrays or matrices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A single valued variable is treated as a 1x1 matrix</a:t>
            </a:r>
          </a:p>
        </p:txBody>
      </p:sp>
    </p:spTree>
    <p:extLst>
      <p:ext uri="{BB962C8B-B14F-4D97-AF65-F5344CB8AC3E}">
        <p14:creationId xmlns:p14="http://schemas.microsoft.com/office/powerpoint/2010/main" val="36149666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828800" y="381000"/>
            <a:ext cx="5105400" cy="4667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Variables, Constants, Keywords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85800" y="1236663"/>
            <a:ext cx="82296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400" dirty="0">
                <a:solidFill>
                  <a:srgbClr val="990033"/>
                </a:solidFill>
              </a:rPr>
              <a:t>    </a:t>
            </a:r>
            <a:r>
              <a:rPr lang="en-US" sz="2400" dirty="0">
                <a:solidFill>
                  <a:schemeClr val="accent2"/>
                </a:solidFill>
              </a:rPr>
              <a:t>Variables require no special declarations of type or storage. Examples:</a:t>
            </a:r>
          </a:p>
          <a:p>
            <a:endParaRPr lang="en-US" dirty="0">
              <a:solidFill>
                <a:srgbClr val="990033"/>
              </a:solidFill>
            </a:endParaRPr>
          </a:p>
          <a:p>
            <a:r>
              <a:rPr lang="en-US" sz="20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 = 3;</a:t>
            </a:r>
            <a:r>
              <a:rPr lang="en-US" sz="2000" b="1" dirty="0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</a:t>
            </a:r>
            <a:r>
              <a:rPr lang="en-US" sz="18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simple scalar</a:t>
            </a:r>
          </a:p>
          <a:p>
            <a:r>
              <a:rPr lang="en-US" sz="20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y = [4, 5, 6];</a:t>
            </a:r>
            <a:r>
              <a:rPr lang="en-US" sz="2000" b="1" dirty="0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8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row vector of length 3</a:t>
            </a:r>
          </a:p>
          <a:p>
            <a:r>
              <a:rPr lang="en-US" sz="20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z = [4; 5; 6];</a:t>
            </a:r>
            <a:r>
              <a:rPr lang="en-US" sz="2000" b="1" dirty="0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8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column vector of length 3</a:t>
            </a:r>
          </a:p>
          <a:p>
            <a:r>
              <a:rPr lang="en-US" sz="20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A = [1,2,3; 4,5,6];</a:t>
            </a:r>
            <a:r>
              <a:rPr lang="en-US" sz="2000" b="1" dirty="0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2x3 matrix</a:t>
            </a:r>
          </a:p>
          <a:p>
            <a:r>
              <a:rPr lang="en-US" sz="20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 = </a:t>
            </a:r>
            <a:r>
              <a:rPr lang="en-US" sz="2000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abcd</a:t>
            </a:r>
            <a:r>
              <a:rPr lang="en-US" sz="20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efg</a:t>
            </a:r>
            <a:r>
              <a:rPr lang="en-US" sz="2000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';</a:t>
            </a:r>
            <a:r>
              <a:rPr lang="en-US" sz="2000" b="1" dirty="0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character string</a:t>
            </a:r>
            <a:endParaRPr lang="en-US" sz="1800" b="1" dirty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C = {</a:t>
            </a:r>
            <a:r>
              <a:rPr lang="en-US" sz="2000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en-US" sz="2000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defg</a:t>
            </a:r>
            <a:r>
              <a:rPr lang="en-US" sz="2000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123-456</a:t>
            </a:r>
            <a:r>
              <a:rPr lang="en-US" sz="2000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r>
              <a:rPr lang="en-US" sz="2000" b="1" dirty="0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1x3 cell array</a:t>
            </a:r>
          </a:p>
        </p:txBody>
      </p:sp>
      <p:pic>
        <p:nvPicPr>
          <p:cNvPr id="8" name="Picture 21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5334000"/>
            <a:ext cx="4876800" cy="1284288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22"/>
          <p:cNvSpPr txBox="1">
            <a:spLocks noChangeArrowheads="1"/>
          </p:cNvSpPr>
          <p:nvPr/>
        </p:nvSpPr>
        <p:spPr bwMode="auto">
          <a:xfrm>
            <a:off x="309563" y="4787900"/>
            <a:ext cx="1889125" cy="436563"/>
          </a:xfrm>
          <a:prstGeom prst="rect">
            <a:avLst/>
          </a:prstGeom>
          <a:noFill/>
          <a:ln w="9525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0033"/>
                </a:solidFill>
              </a:rPr>
              <a:t>math notation</a:t>
            </a:r>
          </a:p>
        </p:txBody>
      </p:sp>
      <p:sp>
        <p:nvSpPr>
          <p:cNvPr id="10" name="Rectangle 224"/>
          <p:cNvSpPr>
            <a:spLocks noChangeArrowheads="1"/>
          </p:cNvSpPr>
          <p:nvPr/>
        </p:nvSpPr>
        <p:spPr bwMode="auto">
          <a:xfrm>
            <a:off x="5257800" y="4495800"/>
            <a:ext cx="3581400" cy="1854200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0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 functions </a:t>
            </a:r>
            <a:r>
              <a:rPr lang="en-US" sz="2000" b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b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</a:t>
            </a:r>
          </a:p>
          <a:p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tell you the type and dimensions</a:t>
            </a:r>
          </a:p>
          <a:p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of the defined object, e.g.,</a:t>
            </a:r>
          </a:p>
          <a:p>
            <a:endParaRPr lang="en-US" sz="15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class(C)</a:t>
            </a:r>
          </a:p>
          <a:p>
            <a:r>
              <a:rPr lang="en-US" sz="2000" b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size(C)</a:t>
            </a:r>
          </a:p>
        </p:txBody>
      </p:sp>
      <p:sp>
        <p:nvSpPr>
          <p:cNvPr id="11" name="Line 235"/>
          <p:cNvSpPr>
            <a:spLocks noChangeShapeType="1"/>
          </p:cNvSpPr>
          <p:nvPr/>
        </p:nvSpPr>
        <p:spPr bwMode="auto">
          <a:xfrm>
            <a:off x="2198688" y="5224463"/>
            <a:ext cx="300037" cy="239712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078608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2"/>
          <p:cNvSpPr>
            <a:spLocks noChangeArrowheads="1"/>
          </p:cNvSpPr>
          <p:nvPr/>
        </p:nvSpPr>
        <p:spPr bwMode="auto">
          <a:xfrm>
            <a:off x="761999" y="609600"/>
            <a:ext cx="8017933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pt-B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 x = 3</a:t>
            </a:r>
          </a:p>
          <a:p>
            <a:r>
              <a:rPr lang="pt-BR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pt-BR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</a:t>
            </a:r>
          </a:p>
          <a:p>
            <a:endParaRPr lang="pt-BR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 y = [4, 5, 6]</a:t>
            </a:r>
          </a:p>
          <a:p>
            <a:r>
              <a:rPr lang="pt-BR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</a:t>
            </a:r>
          </a:p>
          <a:p>
            <a:r>
              <a:rPr lang="pt-BR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4     5     6</a:t>
            </a:r>
          </a:p>
          <a:p>
            <a:endParaRPr lang="pt-BR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 z = [4; 5; 6] </a:t>
            </a:r>
            <a:r>
              <a:rPr lang="pt-BR" sz="2000" b="1" dirty="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lang="pt-BR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note, z = </a:t>
            </a:r>
            <a:r>
              <a:rPr lang="pt-BR" sz="2000" b="1" dirty="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400" dirty="0" smtClean="0">
                <a:solidFill>
                  <a:srgbClr val="008080"/>
                </a:solidFill>
              </a:rPr>
              <a:t>' </a:t>
            </a:r>
            <a:r>
              <a:rPr lang="en-US" sz="2000" dirty="0" smtClean="0">
                <a:solidFill>
                  <a:srgbClr val="008080"/>
                </a:solidFill>
              </a:rPr>
              <a:t>' </a:t>
            </a:r>
            <a:r>
              <a:rPr lang="en-US" sz="2000" b="1" dirty="0" smtClean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transposes a vector</a:t>
            </a:r>
            <a:endParaRPr lang="pt-BR" sz="2000" b="1" dirty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 =</a:t>
            </a:r>
          </a:p>
          <a:p>
            <a:r>
              <a:rPr lang="pt-BR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</a:t>
            </a:r>
          </a:p>
          <a:p>
            <a:r>
              <a:rPr lang="pt-BR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5</a:t>
            </a:r>
          </a:p>
          <a:p>
            <a:r>
              <a:rPr lang="pt-BR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6</a:t>
            </a:r>
          </a:p>
          <a:p>
            <a:endParaRPr lang="pt-BR" sz="2000" b="1" dirty="0">
              <a:solidFill>
                <a:schemeClr val="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 A = [1 2 3; 4 5 6]</a:t>
            </a:r>
          </a:p>
          <a:p>
            <a:r>
              <a:rPr lang="pt-BR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</a:t>
            </a:r>
          </a:p>
          <a:p>
            <a:r>
              <a:rPr lang="pt-BR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1     2     3</a:t>
            </a:r>
          </a:p>
          <a:p>
            <a:r>
              <a:rPr lang="pt-BR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4     5     6</a:t>
            </a:r>
            <a:endParaRPr lang="en-US" sz="2000" b="1" dirty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964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62000" y="381000"/>
            <a:ext cx="6705600" cy="1366838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300">
                <a:solidFill>
                  <a:srgbClr val="990033"/>
                </a:solidFill>
              </a:rPr>
              <a:t>    </a:t>
            </a:r>
            <a:r>
              <a:rPr lang="en-US" sz="2300">
                <a:solidFill>
                  <a:schemeClr val="accent2"/>
                </a:solidFill>
              </a:rPr>
              <a:t>What are your variables? How to clear them?</a:t>
            </a:r>
          </a:p>
          <a:p>
            <a:r>
              <a:rPr lang="en-US" sz="2300">
                <a:solidFill>
                  <a:schemeClr val="accent2"/>
                </a:solidFill>
              </a:rPr>
              <a:t>    Use workspace window, or the commands:</a:t>
            </a:r>
          </a:p>
          <a:p>
            <a:endParaRPr lang="en-US" sz="1500">
              <a:solidFill>
                <a:schemeClr val="accent2"/>
              </a:solidFill>
            </a:endParaRPr>
          </a:p>
          <a:p>
            <a:r>
              <a:rPr lang="en-US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who, whos, clear, clc, close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762000" y="2209800"/>
            <a:ext cx="7543800" cy="423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who</a:t>
            </a:r>
          </a:p>
          <a:p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Your variables are:</a:t>
            </a:r>
          </a:p>
          <a:p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 y  z</a:t>
            </a:r>
            <a:r>
              <a:rPr lang="en-US" sz="1900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endParaRPr lang="en-US" sz="1900" b="1">
              <a:solidFill>
                <a:schemeClr val="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whos</a:t>
            </a:r>
          </a:p>
          <a:p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Name      Size     Bytes  Class     Attributes</a:t>
            </a:r>
          </a:p>
          <a:p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A         2x3         48  double              </a:t>
            </a:r>
          </a:p>
          <a:p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y         1x3         24  double              </a:t>
            </a:r>
          </a:p>
          <a:p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z         3x1         24  double</a:t>
            </a:r>
          </a:p>
          <a:p>
            <a:endParaRPr lang="en-US" sz="1900" b="1">
              <a:solidFill>
                <a:schemeClr val="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clear all</a:t>
            </a:r>
            <a:r>
              <a:rPr lang="en-US" sz="2000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clear all variables from memory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clc</a:t>
            </a:r>
            <a:r>
              <a:rPr lang="en-US" sz="2000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clear command window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close all</a:t>
            </a:r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close all open figures</a:t>
            </a:r>
            <a:r>
              <a:rPr lang="en-US" sz="2000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pt-BR" sz="20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>
              <a:solidFill>
                <a:srgbClr val="99003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5941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85800" y="533400"/>
            <a:ext cx="4114800" cy="452438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300">
                <a:solidFill>
                  <a:schemeClr val="accent2"/>
                </a:solidFill>
              </a:rPr>
              <a:t>Operating system commands:</a:t>
            </a:r>
            <a:endParaRPr lang="en-US" b="1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85800" y="1295400"/>
            <a:ext cx="7848600" cy="464185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path    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display search path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pathtool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modify search path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addpath dir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add directory to path</a:t>
            </a:r>
          </a:p>
          <a:p>
            <a:endParaRPr lang="en-US" sz="19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cd dir  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change directory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pwd     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print working directory</a:t>
            </a:r>
          </a:p>
          <a:p>
            <a:endParaRPr lang="en-US" sz="19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dir     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list all files in current dir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what    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list MATLAB files only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which file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display location of file</a:t>
            </a:r>
          </a:p>
          <a:p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edit file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invoke MATLAB editor</a:t>
            </a:r>
          </a:p>
          <a:p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quit    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quit MATLAB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exit    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quit MATLAB</a:t>
            </a:r>
            <a:endParaRPr lang="en-US" sz="2000">
              <a:solidFill>
                <a:srgbClr val="99003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6425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09600" y="487363"/>
            <a:ext cx="6705600" cy="817562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400">
                <a:solidFill>
                  <a:srgbClr val="990033"/>
                </a:solidFill>
              </a:rPr>
              <a:t>    </a:t>
            </a:r>
            <a:r>
              <a:rPr lang="en-US" sz="2300">
                <a:solidFill>
                  <a:schemeClr val="accent2"/>
                </a:solidFill>
              </a:rPr>
              <a:t>Special built-in math constants that should not (though they can) be re-defined as variables: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609600" y="1706563"/>
            <a:ext cx="8229600" cy="3116262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eps</a:t>
            </a:r>
            <a:r>
              <a:rPr lang="en-US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machine epsilon - floating-point accuracy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i,j</a:t>
            </a:r>
            <a:r>
              <a:rPr lang="en-US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imaginary unit, i.e., sqrt(-1)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Inf,inf</a:t>
            </a:r>
            <a:r>
              <a:rPr lang="en-US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infinity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intmax</a:t>
            </a:r>
            <a:r>
              <a:rPr lang="en-US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largest value of specified integer type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intmin</a:t>
            </a:r>
            <a:r>
              <a:rPr lang="en-US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smallest value of specified integer type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NaN,nan</a:t>
            </a:r>
            <a:r>
              <a:rPr lang="en-US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not-a-number, e.g., 0/0, inf/inf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pi</a:t>
            </a:r>
            <a:r>
              <a:rPr lang="en-US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pi</a:t>
            </a:r>
            <a:r>
              <a:rPr lang="en-US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	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realmax</a:t>
            </a:r>
            <a:r>
              <a:rPr lang="en-US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largest positive floating-point number</a:t>
            </a:r>
          </a:p>
          <a:p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realmin</a:t>
            </a:r>
            <a:r>
              <a:rPr lang="en-US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smallest positive floating-point number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09600" y="5232400"/>
            <a:ext cx="7848600" cy="711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000">
                <a:solidFill>
                  <a:schemeClr val="accent2"/>
                </a:solidFill>
              </a:rPr>
              <a:t>Note: </a:t>
            </a:r>
            <a:r>
              <a:rPr lang="en-US" sz="20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i,j</a:t>
            </a:r>
            <a:r>
              <a:rPr lang="en-US" sz="2000">
                <a:solidFill>
                  <a:schemeClr val="accent2"/>
                </a:solidFill>
              </a:rPr>
              <a:t> are commonly used for array and matrix indices. If you’re </a:t>
            </a:r>
          </a:p>
          <a:p>
            <a:r>
              <a:rPr lang="en-US" sz="2000">
                <a:solidFill>
                  <a:schemeClr val="accent2"/>
                </a:solidFill>
              </a:rPr>
              <a:t>dealing with complex-valued data, avoid redefining both </a:t>
            </a:r>
            <a:r>
              <a:rPr lang="en-US" sz="20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i,j</a:t>
            </a:r>
            <a:r>
              <a:rPr lang="en-US" sz="2000">
                <a:solidFill>
                  <a:schemeClr val="accent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8227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85800" y="381000"/>
            <a:ext cx="5181600" cy="803275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300">
                <a:solidFill>
                  <a:schemeClr val="accent2"/>
                </a:solidFill>
              </a:rPr>
              <a:t>Special keywords that cannot be used </a:t>
            </a:r>
          </a:p>
          <a:p>
            <a:r>
              <a:rPr lang="en-US" sz="2300">
                <a:solidFill>
                  <a:schemeClr val="accent2"/>
                </a:solidFill>
              </a:rPr>
              <a:t>as variable names: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990600" y="1419225"/>
            <a:ext cx="2667000" cy="429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iskeyword</a:t>
            </a:r>
          </a:p>
          <a:p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ans = 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'break'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'case'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'catch'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'classdef'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'continue'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'else'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'elseif'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'end</a:t>
            </a:r>
            <a:r>
              <a:rPr lang="en-US" sz="2000"/>
              <a:t>'</a:t>
            </a:r>
            <a:endParaRPr lang="en-US" sz="20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'for'</a:t>
            </a:r>
          </a:p>
          <a:p>
            <a:r>
              <a:rPr lang="en-US" sz="1800">
                <a:solidFill>
                  <a:schemeClr val="tx1"/>
                </a:solidFill>
              </a:rPr>
              <a:t>    </a:t>
            </a:r>
          </a:p>
          <a:p>
            <a:pPr algn="ctr"/>
            <a:r>
              <a:rPr lang="en-US" sz="1800">
                <a:solidFill>
                  <a:schemeClr val="tx1"/>
                </a:solidFill>
              </a:rPr>
              <a:t>    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962400" y="2387600"/>
            <a:ext cx="3048000" cy="355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'function'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'global'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'if'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'otherwise'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'parfor'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'persistent'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'return'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'switch'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'try'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'while'</a:t>
            </a:r>
            <a:r>
              <a:rPr lang="en-US" sz="1800" b="1">
                <a:solidFill>
                  <a:schemeClr val="tx1"/>
                </a:solidFill>
              </a:rPr>
              <a:t>    </a:t>
            </a:r>
          </a:p>
          <a:p>
            <a:pPr>
              <a:spcBef>
                <a:spcPct val="50000"/>
              </a:spcBef>
            </a:pP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990600" y="5834063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'true' , </a:t>
            </a:r>
            <a:r>
              <a:rPr lang="en-US" sz="2000"/>
              <a:t>'</a:t>
            </a: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sz="2000"/>
              <a:t>'</a:t>
            </a:r>
            <a:r>
              <a:rPr lang="en-US" sz="1800">
                <a:solidFill>
                  <a:schemeClr val="tx1"/>
                </a:solidFill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4389688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514600" y="381000"/>
            <a:ext cx="3581400" cy="40011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5. Numbers and Formats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685800" y="1143000"/>
            <a:ext cx="77724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MATLAB by default uses </a:t>
            </a:r>
            <a:r>
              <a:rPr lang="en-US" sz="2000" dirty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double-precision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(64-bit) floating-point numbers following the IEEE floating-point standard. You may find more information on this standard in: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Representation of Floating-Point Numbers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C. </a:t>
            </a:r>
            <a:r>
              <a:rPr lang="en-US" sz="2000" dirty="0" err="1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Moler</a:t>
            </a:r>
            <a:r>
              <a:rPr lang="en-US" sz="2000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, "Floating Points," MATLAB News and Notes, Fall, 1996 (PDF file)</a:t>
            </a:r>
            <a:r>
              <a:rPr lang="en-US" sz="2000" dirty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</a:t>
            </a:r>
            <a:endParaRPr lang="en-US" sz="2000" dirty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838200" y="4572000"/>
            <a:ext cx="4648200" cy="196977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x = (-1)^s * (1+f) * 2^(e-1023)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       1 bit     52 bits    11 bits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       sign   mantissa   exponent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1 &lt;= e &lt;= 2046,  e=0,  e=2047 </a:t>
            </a: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H="1" flipV="1">
            <a:off x="2057400" y="5005388"/>
            <a:ext cx="15240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 flipH="1" flipV="1">
            <a:off x="2819400" y="5005388"/>
            <a:ext cx="15240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 flipH="1" flipV="1">
            <a:off x="3733800" y="5005388"/>
            <a:ext cx="15240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715000" y="4586288"/>
            <a:ext cx="2749471" cy="707886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0 &lt;= f &lt; 1</a:t>
            </a:r>
          </a:p>
          <a:p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f_min = eps = 2^(-52)  </a:t>
            </a: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 flipV="1">
            <a:off x="7086600" y="5424488"/>
            <a:ext cx="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5867400" y="5653088"/>
            <a:ext cx="21098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 epsilon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10213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7200" y="914400"/>
            <a:ext cx="762000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By default, MATLAB treats all numbers and expressions as complex (even if they are real). </a:t>
            </a:r>
          </a:p>
          <a:p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No special declarations are needed to handle complex-number operations. Examples:</a:t>
            </a:r>
            <a:endParaRPr lang="en-US" sz="2100" dirty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33400" y="2743200"/>
            <a:ext cx="8229600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0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z = 3+4i;</a:t>
            </a:r>
            <a:r>
              <a:rPr lang="en-US" sz="2000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or, 3+4j, 3+4*i, 3+4*j</a:t>
            </a:r>
          </a:p>
          <a:p>
            <a:r>
              <a:rPr lang="en-US" sz="20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x = real(z);</a:t>
            </a:r>
            <a:r>
              <a:rPr lang="en-US" sz="2000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real part of z</a:t>
            </a:r>
          </a:p>
          <a:p>
            <a:r>
              <a:rPr lang="en-US" sz="20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y = imag(z);</a:t>
            </a:r>
            <a:r>
              <a:rPr lang="en-US" sz="2000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inaginary part of z</a:t>
            </a:r>
          </a:p>
          <a:p>
            <a:r>
              <a:rPr lang="en-US" sz="20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R = abs(z);</a:t>
            </a:r>
            <a:r>
              <a:rPr lang="en-US" sz="2000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absolute value of z</a:t>
            </a:r>
          </a:p>
          <a:p>
            <a:r>
              <a:rPr lang="en-US" sz="20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theta = angle(z);</a:t>
            </a:r>
            <a:r>
              <a:rPr lang="en-US" sz="2000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phase angle of z in radians</a:t>
            </a:r>
          </a:p>
          <a:p>
            <a:r>
              <a:rPr lang="en-US" sz="20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w = conj(z);</a:t>
            </a:r>
            <a:r>
              <a:rPr lang="en-US" sz="2000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complex conjugate, w=3-4i</a:t>
            </a:r>
          </a:p>
          <a:p>
            <a:r>
              <a:rPr lang="en-US" sz="20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isreal(z);  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test if z is real or complex</a:t>
            </a:r>
            <a:r>
              <a:rPr lang="en-US" sz="1900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endParaRPr lang="en-US" sz="1800" b="1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08" descr="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105400"/>
            <a:ext cx="7564438" cy="54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309"/>
          <p:cNvSpPr txBox="1">
            <a:spLocks noChangeArrowheads="1"/>
          </p:cNvSpPr>
          <p:nvPr/>
        </p:nvSpPr>
        <p:spPr bwMode="auto">
          <a:xfrm>
            <a:off x="533400" y="304800"/>
            <a:ext cx="2971800" cy="452438"/>
          </a:xfrm>
          <a:prstGeom prst="rect">
            <a:avLst/>
          </a:prstGeom>
          <a:solidFill>
            <a:srgbClr val="008000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2300">
                <a:solidFill>
                  <a:schemeClr val="bg1"/>
                </a:solidFill>
              </a:rPr>
              <a:t>Complex Numbers</a:t>
            </a:r>
          </a:p>
        </p:txBody>
      </p:sp>
      <p:sp>
        <p:nvSpPr>
          <p:cNvPr id="6" name="Rectangle 310"/>
          <p:cNvSpPr>
            <a:spLocks noChangeArrowheads="1"/>
          </p:cNvSpPr>
          <p:nvPr/>
        </p:nvSpPr>
        <p:spPr bwMode="auto">
          <a:xfrm>
            <a:off x="838200" y="5856288"/>
            <a:ext cx="3001963" cy="4222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cartesian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&amp; polar forms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Line 312"/>
          <p:cNvSpPr>
            <a:spLocks noChangeShapeType="1"/>
          </p:cNvSpPr>
          <p:nvPr/>
        </p:nvSpPr>
        <p:spPr bwMode="auto">
          <a:xfrm flipV="1">
            <a:off x="1447800" y="5540375"/>
            <a:ext cx="15240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8" name="Line 313"/>
          <p:cNvSpPr>
            <a:spLocks noChangeShapeType="1"/>
          </p:cNvSpPr>
          <p:nvPr/>
        </p:nvSpPr>
        <p:spPr bwMode="auto">
          <a:xfrm flipV="1">
            <a:off x="2590800" y="5540375"/>
            <a:ext cx="15240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Rectangle 314"/>
          <p:cNvSpPr>
            <a:spLocks noChangeArrowheads="1"/>
          </p:cNvSpPr>
          <p:nvPr/>
        </p:nvSpPr>
        <p:spPr bwMode="auto">
          <a:xfrm>
            <a:off x="4495800" y="5835650"/>
            <a:ext cx="3200400" cy="4222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math notation: </a:t>
            </a:r>
            <a:r>
              <a:rPr lang="en-US" sz="2100" dirty="0">
                <a:latin typeface="Symbol" panose="05050102010706020507" pitchFamily="18" charset="2"/>
              </a:rPr>
              <a:t>q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Arg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(z)</a:t>
            </a:r>
          </a:p>
        </p:txBody>
      </p:sp>
      <p:sp>
        <p:nvSpPr>
          <p:cNvPr id="10" name="Line 315"/>
          <p:cNvSpPr>
            <a:spLocks noChangeShapeType="1"/>
          </p:cNvSpPr>
          <p:nvPr/>
        </p:nvSpPr>
        <p:spPr bwMode="auto">
          <a:xfrm flipV="1">
            <a:off x="6553200" y="5519738"/>
            <a:ext cx="15240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356687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381000" y="288925"/>
            <a:ext cx="2514600" cy="452438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300"/>
              <a:t>Display Formats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81000" y="822325"/>
            <a:ext cx="8382000" cy="4643438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format        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default - 4 decimal places</a:t>
            </a: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format short  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same as the default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format long   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15 decimal places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format short e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4 decimal – exponential format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format short g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4 decimals – exponential or fixed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format long e 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15 decimals - exponential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format long g 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exponential or fixed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format shorteng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4 decimals, engineering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format longeng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15 decimals, engineering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format hex    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hexadecimal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format rat    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rational approximation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format compact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conserve vertical spacing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format loose  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default vertical spacing</a:t>
            </a:r>
          </a:p>
          <a:p>
            <a:endParaRPr lang="en-US" sz="1800" b="1">
              <a:solidFill>
                <a:schemeClr val="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vpa(x,digits)</a:t>
            </a:r>
            <a:r>
              <a:rPr lang="en-US" sz="2000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8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variable-precision-arithmetic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81000" y="5699125"/>
            <a:ext cx="5867400" cy="7112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/>
              <a:t>These affect only the display format – internally all computations are done with full (double) precision</a:t>
            </a:r>
          </a:p>
        </p:txBody>
      </p:sp>
    </p:spTree>
    <p:extLst>
      <p:ext uri="{BB962C8B-B14F-4D97-AF65-F5344CB8AC3E}">
        <p14:creationId xmlns:p14="http://schemas.microsoft.com/office/powerpoint/2010/main" val="39811071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62000" y="914400"/>
            <a:ext cx="80010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 = 10; disp('the value of x is:'); disp(x);</a:t>
            </a:r>
          </a:p>
          <a:p>
            <a:r>
              <a:rPr lang="en-US" sz="20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value of x is:        </a:t>
            </a:r>
          </a:p>
          <a:p>
            <a:r>
              <a:rPr lang="en-US" sz="20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10</a:t>
            </a:r>
          </a:p>
          <a:p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 = input('enter x: ')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numerical input</a:t>
            </a:r>
          </a:p>
          <a:p>
            <a:r>
              <a:rPr lang="en-US" sz="20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 x: </a:t>
            </a:r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100          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100 entered by user</a:t>
            </a:r>
          </a:p>
          <a:p>
            <a:r>
              <a:rPr lang="en-US" sz="20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en-US" sz="20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100</a:t>
            </a:r>
          </a:p>
          <a:p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y = input('enter string: ', 's');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string input</a:t>
            </a: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20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 string: </a:t>
            </a:r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abcd efg                      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y = input('enter string: ')</a:t>
            </a:r>
          </a:p>
          <a:p>
            <a:r>
              <a:rPr lang="en-US" sz="20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 string:</a:t>
            </a: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'abcd efg'</a:t>
            </a:r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</a:t>
            </a:r>
          </a:p>
          <a:p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abcd efg</a:t>
            </a:r>
          </a:p>
          <a:p>
            <a:endParaRPr lang="fr-FR" sz="2000" b="1">
              <a:solidFill>
                <a:srgbClr val="8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762000" y="309563"/>
            <a:ext cx="5029200" cy="452437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input/output functions:</a:t>
            </a:r>
            <a:r>
              <a:rPr lang="en-US" sz="2300"/>
              <a:t>  </a:t>
            </a:r>
            <a:r>
              <a:rPr 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disp</a:t>
            </a:r>
            <a:r>
              <a:rPr lang="en-US" sz="2300">
                <a:solidFill>
                  <a:srgbClr val="800000"/>
                </a:solidFill>
              </a:rPr>
              <a:t>,  </a:t>
            </a:r>
            <a:r>
              <a:rPr lang="en-US" sz="23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endParaRPr lang="en-US" sz="2400" i="1">
              <a:solidFill>
                <a:srgbClr val="800000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038600" y="2971800"/>
            <a:ext cx="3200400" cy="376238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prompt string in single quotes</a:t>
            </a:r>
            <a:endParaRPr lang="en-US" sz="1800" i="1">
              <a:solidFill>
                <a:srgbClr val="990033"/>
              </a:solidFill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H="1" flipV="1">
            <a:off x="3581400" y="2514600"/>
            <a:ext cx="38100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H="1">
            <a:off x="3733800" y="3429000"/>
            <a:ext cx="22860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638800" y="4572000"/>
            <a:ext cx="3200400" cy="65087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string entered with no quotes</a:t>
            </a:r>
          </a:p>
          <a:p>
            <a:r>
              <a:rPr lang="en-US" sz="1800"/>
              <a:t>string entered in quotes</a:t>
            </a:r>
            <a:endParaRPr lang="en-US" sz="1800" i="1">
              <a:solidFill>
                <a:srgbClr val="990033"/>
              </a:solidFill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 flipV="1">
            <a:off x="4724400" y="4876800"/>
            <a:ext cx="914400" cy="152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6172200" y="4191000"/>
            <a:ext cx="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H="1">
            <a:off x="5486400" y="4191000"/>
            <a:ext cx="6858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581400" y="5562600"/>
            <a:ext cx="2209800" cy="10160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help disp</a:t>
            </a:r>
            <a:endParaRPr lang="fr-FR" sz="19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help input</a:t>
            </a:r>
            <a:endParaRPr lang="fr-FR" sz="19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help menu</a:t>
            </a:r>
            <a:endParaRPr lang="fr-FR" sz="19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685800" y="5867400"/>
            <a:ext cx="2590800" cy="7112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help fprintf</a:t>
            </a:r>
            <a:endParaRPr lang="fr-FR" sz="19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help sprintf</a:t>
            </a:r>
            <a:endParaRPr lang="fr-FR" sz="19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0417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590800" y="381000"/>
            <a:ext cx="3581400" cy="4667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2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Arrays and Matrices</a:t>
            </a:r>
            <a:r>
              <a:rPr lang="en-US" sz="240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600200" y="1295400"/>
            <a:ext cx="541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000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600200" y="3048000"/>
            <a:ext cx="5562600" cy="28956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AutoNum type="alphaLcParenR"/>
            </a:pPr>
            <a:r>
              <a:rPr lang="en-US" sz="2400">
                <a:solidFill>
                  <a:schemeClr val="accent2"/>
                </a:solidFill>
              </a:rPr>
              <a:t>row and column vectors</a:t>
            </a:r>
          </a:p>
          <a:p>
            <a:pPr>
              <a:lnSpc>
                <a:spcPct val="90000"/>
              </a:lnSpc>
              <a:buFontTx/>
              <a:buAutoNum type="alphaLcParenR"/>
            </a:pPr>
            <a:r>
              <a:rPr lang="en-US" sz="2400">
                <a:solidFill>
                  <a:schemeClr val="accent2"/>
                </a:solidFill>
              </a:rPr>
              <a:t>transposition operator, ' </a:t>
            </a:r>
          </a:p>
          <a:p>
            <a:pPr>
              <a:lnSpc>
                <a:spcPct val="90000"/>
              </a:lnSpc>
              <a:buFontTx/>
              <a:buAutoNum type="alphaLcParenR"/>
            </a:pPr>
            <a:r>
              <a:rPr lang="en-US" sz="2400">
                <a:solidFill>
                  <a:schemeClr val="accent2"/>
                </a:solidFill>
              </a:rPr>
              <a:t>colon  operator, </a:t>
            </a:r>
            <a:r>
              <a:rPr lang="en-US" sz="2400" b="1">
                <a:solidFill>
                  <a:schemeClr val="accent2"/>
                </a:solidFill>
              </a:rPr>
              <a:t>:</a:t>
            </a:r>
          </a:p>
          <a:p>
            <a:pPr>
              <a:lnSpc>
                <a:spcPct val="90000"/>
              </a:lnSpc>
              <a:buFontTx/>
              <a:buAutoNum type="alphaLcParenR"/>
            </a:pPr>
            <a:r>
              <a:rPr lang="en-US" sz="2400">
                <a:solidFill>
                  <a:schemeClr val="accent2"/>
                </a:solidFill>
              </a:rPr>
              <a:t>equally-spaced elements, linspace</a:t>
            </a:r>
          </a:p>
          <a:p>
            <a:pPr>
              <a:lnSpc>
                <a:spcPct val="90000"/>
              </a:lnSpc>
              <a:buFontTx/>
              <a:buAutoNum type="alphaLcParenR"/>
            </a:pPr>
            <a:r>
              <a:rPr lang="en-US" sz="2400">
                <a:solidFill>
                  <a:schemeClr val="accent2"/>
                </a:solidFill>
              </a:rPr>
              <a:t>accessing array elements</a:t>
            </a:r>
          </a:p>
          <a:p>
            <a:pPr>
              <a:lnSpc>
                <a:spcPct val="90000"/>
              </a:lnSpc>
              <a:buFontTx/>
              <a:buAutoNum type="alphaLcParenR"/>
            </a:pPr>
            <a:r>
              <a:rPr lang="en-US" sz="2400">
                <a:solidFill>
                  <a:schemeClr val="accent2"/>
                </a:solidFill>
              </a:rPr>
              <a:t>dynamic allocation &amp; de-allocation</a:t>
            </a:r>
          </a:p>
          <a:p>
            <a:pPr>
              <a:lnSpc>
                <a:spcPct val="90000"/>
              </a:lnSpc>
              <a:buFontTx/>
              <a:buAutoNum type="alphaLcParenR"/>
            </a:pPr>
            <a:r>
              <a:rPr lang="en-US" sz="2400">
                <a:solidFill>
                  <a:schemeClr val="accent2"/>
                </a:solidFill>
              </a:rPr>
              <a:t>pre-allocation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1981200" y="1301750"/>
            <a:ext cx="4876800" cy="831850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400">
                <a:solidFill>
                  <a:schemeClr val="accent2"/>
                </a:solidFill>
              </a:rPr>
              <a:t>arrays and matrices are the most</a:t>
            </a:r>
          </a:p>
          <a:p>
            <a:r>
              <a:rPr lang="en-US" sz="2400">
                <a:solidFill>
                  <a:schemeClr val="accent2"/>
                </a:solidFill>
              </a:rPr>
              <a:t>important data objects in MATLAB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600200" y="25146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400">
                <a:solidFill>
                  <a:schemeClr val="accent2"/>
                </a:solidFill>
              </a:rPr>
              <a:t>We discuss briefly:</a:t>
            </a:r>
          </a:p>
        </p:txBody>
      </p:sp>
    </p:spTree>
    <p:extLst>
      <p:ext uri="{BB962C8B-B14F-4D97-AF65-F5344CB8AC3E}">
        <p14:creationId xmlns:p14="http://schemas.microsoft.com/office/powerpoint/2010/main" val="39512360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71600" y="609600"/>
            <a:ext cx="6019800" cy="205105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400"/>
              <a:t>The key to efficient MATLAB programming </a:t>
            </a:r>
          </a:p>
          <a:p>
            <a:r>
              <a:rPr lang="fr-FR" sz="2400"/>
              <a:t>can be summarized in three words:</a:t>
            </a:r>
          </a:p>
          <a:p>
            <a:endParaRPr lang="fr-FR" sz="1600"/>
          </a:p>
          <a:p>
            <a:pPr algn="ctr"/>
            <a:r>
              <a:rPr lang="fr-FR" sz="2400">
                <a:solidFill>
                  <a:srgbClr val="800000"/>
                </a:solidFill>
              </a:rPr>
              <a:t>vectorize, vectorize, vectorize</a:t>
            </a:r>
          </a:p>
          <a:p>
            <a:endParaRPr lang="fr-FR" sz="1600"/>
          </a:p>
          <a:p>
            <a:r>
              <a:rPr lang="fr-FR" sz="2400"/>
              <a:t>and avoid all loops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3124200"/>
            <a:ext cx="524510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100"/>
              <a:t>Compare the two alternative computations: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990600" y="3821113"/>
            <a:ext cx="3276600" cy="170497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x = [2,-3,4,1,5,8];</a:t>
            </a:r>
          </a:p>
          <a:p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y = zeros(size(x));</a:t>
            </a:r>
          </a:p>
          <a:p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for n = 1:length(x)</a:t>
            </a:r>
          </a:p>
          <a:p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   y(n) = x(n)^2;</a:t>
            </a:r>
          </a:p>
          <a:p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572000" y="3821113"/>
            <a:ext cx="3240088" cy="74295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x = [2,-3,4,1,5,8];</a:t>
            </a:r>
          </a:p>
          <a:p>
            <a:r>
              <a:rPr lang="en-US" sz="2100" b="1">
                <a:latin typeface="Courier New" panose="02070309020205020404" pitchFamily="49" charset="0"/>
                <a:cs typeface="Courier New" panose="02070309020205020404" pitchFamily="49" charset="0"/>
              </a:rPr>
              <a:t>y = x.^2;</a:t>
            </a: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724400" y="4908550"/>
            <a:ext cx="3886200" cy="908050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element-wise exponentiation</a:t>
            </a:r>
            <a:r>
              <a:rPr lang="en-US" sz="1800"/>
              <a:t>  </a:t>
            </a:r>
            <a:r>
              <a:rPr lang="en-US" sz="2400" b="1">
                <a:solidFill>
                  <a:srgbClr val="990033"/>
                </a:solidFill>
              </a:rPr>
              <a:t>.^ </a:t>
            </a:r>
            <a:endParaRPr lang="en-US" sz="1800"/>
          </a:p>
          <a:p>
            <a:endParaRPr lang="en-US" sz="500"/>
          </a:p>
          <a:p>
            <a:r>
              <a:rPr lang="en-US" sz="2000"/>
              <a:t>ordinary exponentiation</a:t>
            </a:r>
            <a:r>
              <a:rPr lang="en-US" sz="1800"/>
              <a:t> </a:t>
            </a:r>
            <a:r>
              <a:rPr lang="en-US" sz="2400" b="1">
                <a:solidFill>
                  <a:srgbClr val="990033"/>
                </a:solidFill>
              </a:rPr>
              <a:t>^</a:t>
            </a: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H="1" flipV="1">
            <a:off x="3886200" y="5192713"/>
            <a:ext cx="838200" cy="3810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V="1">
            <a:off x="5638800" y="4583113"/>
            <a:ext cx="0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33400" y="6096000"/>
            <a:ext cx="467360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sz="21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answer: y = [4,9,16,1,25,64]</a:t>
            </a:r>
            <a:endParaRPr lang="en-US" sz="21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6674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73666" y="565150"/>
            <a:ext cx="6925734" cy="461665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sz="2400" b="1" dirty="0" smtClean="0"/>
              <a:t>Matrix </a:t>
            </a:r>
            <a:r>
              <a:rPr lang="fr-FR" sz="2400" b="1" dirty="0" err="1" smtClean="0"/>
              <a:t>operation</a:t>
            </a:r>
            <a:r>
              <a:rPr lang="fr-FR" sz="2400" b="1" dirty="0" smtClean="0"/>
              <a:t> vs </a:t>
            </a:r>
            <a:r>
              <a:rPr lang="fr-FR" sz="2400" b="1" dirty="0" err="1" smtClean="0"/>
              <a:t>element</a:t>
            </a:r>
            <a:r>
              <a:rPr lang="fr-FR" sz="2400" b="1" dirty="0" smtClean="0"/>
              <a:t>-by-</a:t>
            </a:r>
            <a:r>
              <a:rPr lang="fr-FR" sz="2400" b="1" dirty="0" err="1" smtClean="0"/>
              <a:t>element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operation</a:t>
            </a:r>
            <a:endParaRPr lang="fr-FR" sz="2400" b="1" dirty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001712" y="1134534"/>
            <a:ext cx="3308919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100" dirty="0"/>
              <a:t>Compare the two </a:t>
            </a:r>
            <a:r>
              <a:rPr lang="en-US" sz="2100" dirty="0" smtClean="0"/>
              <a:t>operations:</a:t>
            </a:r>
            <a:endParaRPr lang="en-US" sz="2100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077912" y="1831447"/>
            <a:ext cx="3276600" cy="738664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100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[2,-3,4,1,5,8];</a:t>
            </a:r>
          </a:p>
          <a:p>
            <a:r>
              <a:rPr lang="en-US" sz="2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 = x^2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659312" y="1831447"/>
            <a:ext cx="3240088" cy="74295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 = [2,-3,4,1,5,8];</a:t>
            </a:r>
          </a:p>
          <a:p>
            <a:r>
              <a:rPr lang="en-US" sz="2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 = x.^2;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964112" y="2893961"/>
            <a:ext cx="3583032" cy="461665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/>
              <a:t>element-wise exponentiation</a:t>
            </a:r>
            <a:r>
              <a:rPr lang="en-US" sz="1800" dirty="0"/>
              <a:t>  </a:t>
            </a:r>
            <a:r>
              <a:rPr lang="en-US" sz="2400" b="1" dirty="0">
                <a:solidFill>
                  <a:srgbClr val="990033"/>
                </a:solidFill>
              </a:rPr>
              <a:t>.^ </a:t>
            </a:r>
            <a:endParaRPr lang="en-US" sz="1800" dirty="0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H="1" flipV="1">
            <a:off x="2143081" y="2570111"/>
            <a:ext cx="238698" cy="61203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MY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V="1">
            <a:off x="5726112" y="2593447"/>
            <a:ext cx="0" cy="3048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964112" y="3569827"/>
            <a:ext cx="40446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sz="1800" b="1" dirty="0" err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answer</a:t>
            </a:r>
            <a:r>
              <a:rPr lang="es-ES" sz="18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y = [4,9,16,1,25,64]</a:t>
            </a:r>
            <a:endParaRPr lang="en-US" sz="1800" b="1" dirty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79702" y="3186427"/>
            <a:ext cx="4607352" cy="1077218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 smtClean="0"/>
              <a:t>ordinary </a:t>
            </a:r>
            <a:r>
              <a:rPr lang="en-US" sz="2000" dirty="0"/>
              <a:t>exponentiation</a:t>
            </a:r>
            <a:r>
              <a:rPr lang="en-US" sz="1800" dirty="0"/>
              <a:t> </a:t>
            </a:r>
            <a:r>
              <a:rPr lang="en-US" sz="2400" b="1" dirty="0" smtClean="0">
                <a:solidFill>
                  <a:srgbClr val="990033"/>
                </a:solidFill>
              </a:rPr>
              <a:t>^</a:t>
            </a:r>
          </a:p>
          <a:p>
            <a:r>
              <a:rPr lang="en-US" sz="2000" dirty="0" smtClean="0"/>
              <a:t>Operated as ‘array x multiplied by array x’</a:t>
            </a:r>
          </a:p>
          <a:p>
            <a:r>
              <a:rPr lang="en-US" sz="2000" dirty="0" smtClean="0"/>
              <a:t>Error as matrices’ dimensions incompatible</a:t>
            </a:r>
            <a:endParaRPr lang="en-US" sz="2000" dirty="0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79700" y="5705941"/>
            <a:ext cx="8093831" cy="40011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 smtClean="0"/>
              <a:t>You have to know what type of operation that you intend to do to an array.</a:t>
            </a:r>
            <a:endParaRPr lang="en-US" sz="2000" dirty="0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79701" y="4617621"/>
            <a:ext cx="8093831" cy="707886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 smtClean="0"/>
              <a:t>Putting a ‘dot’ </a:t>
            </a:r>
            <a:r>
              <a:rPr lang="en-US" sz="2000" b="1" dirty="0" smtClean="0"/>
              <a:t>.</a:t>
            </a:r>
            <a:r>
              <a:rPr lang="en-US" sz="2000" dirty="0" smtClean="0"/>
              <a:t> </a:t>
            </a:r>
            <a:r>
              <a:rPr lang="en-US" sz="2000" dirty="0"/>
              <a:t>b</a:t>
            </a:r>
            <a:r>
              <a:rPr lang="en-US" sz="2000" dirty="0" smtClean="0"/>
              <a:t>efore an operator (*, /, ^) will perform element-by-element operation on an array.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377080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57200" y="457200"/>
            <a:ext cx="8305800" cy="547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 x = [0 1 2 3 4 5]          </a:t>
            </a:r>
            <a:r>
              <a:rPr lang="en-US" sz="19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row vector</a:t>
            </a:r>
          </a:p>
          <a:p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0     1     2     3     4     5</a:t>
            </a:r>
          </a:p>
          <a:p>
            <a:endParaRPr lang="en-US" sz="1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 x = 0:5                    </a:t>
            </a:r>
            <a:r>
              <a:rPr lang="en-US" sz="19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row vector</a:t>
            </a:r>
          </a:p>
          <a:p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0     1     2     3     4     5</a:t>
            </a: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 x = [0 1 2 3 4 5]</a:t>
            </a:r>
            <a:r>
              <a:rPr lang="en-US" sz="2400" dirty="0"/>
              <a:t>'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9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column vector, (0:5)</a:t>
            </a:r>
            <a:r>
              <a:rPr lang="en-US" sz="1900" dirty="0">
                <a:solidFill>
                  <a:srgbClr val="008080"/>
                </a:solidFill>
              </a:rPr>
              <a:t>'</a:t>
            </a:r>
            <a:endParaRPr lang="en-US" sz="1900" b="1" dirty="0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</a:t>
            </a:r>
          </a:p>
          <a:p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</a:t>
            </a:r>
          </a:p>
          <a:p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</a:t>
            </a:r>
          </a:p>
          <a:p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3</a:t>
            </a:r>
          </a:p>
          <a:p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</a:t>
            </a:r>
          </a:p>
          <a:p>
            <a:r>
              <a:rPr lang="en-US" sz="2000" b="1" dirty="0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5</a:t>
            </a:r>
          </a:p>
          <a:p>
            <a:pPr>
              <a:spcBef>
                <a:spcPct val="50000"/>
              </a:spcBef>
            </a:pPr>
            <a:endParaRPr lang="en-US" sz="2000" dirty="0">
              <a:solidFill>
                <a:srgbClr val="99003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276600" y="3733800"/>
            <a:ext cx="5410200" cy="1717675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900" dirty="0"/>
              <a:t>the prime operator, </a:t>
            </a:r>
            <a:r>
              <a:rPr lang="en-US" sz="2300" b="1" dirty="0">
                <a:solidFill>
                  <a:srgbClr val="800000"/>
                </a:solidFill>
              </a:rPr>
              <a:t>'</a:t>
            </a:r>
            <a:r>
              <a:rPr lang="en-US" sz="1900" dirty="0"/>
              <a:t>, or transpose, turns row vectors into column vectors, and vice versa</a:t>
            </a:r>
          </a:p>
          <a:p>
            <a:endParaRPr lang="en-US" sz="1800" dirty="0"/>
          </a:p>
          <a:p>
            <a:r>
              <a:rPr lang="en-US" sz="1900" dirty="0"/>
              <a:t>caveat:  </a:t>
            </a:r>
            <a:r>
              <a:rPr lang="en-US" sz="2300" b="1" dirty="0">
                <a:solidFill>
                  <a:srgbClr val="800000"/>
                </a:solidFill>
              </a:rPr>
              <a:t>'</a:t>
            </a:r>
            <a:r>
              <a:rPr lang="en-US" sz="1900" dirty="0"/>
              <a:t> is actually </a:t>
            </a:r>
            <a:r>
              <a:rPr lang="en-US" sz="1900" dirty="0" smtClean="0"/>
              <a:t>complex conjugate</a:t>
            </a:r>
            <a:r>
              <a:rPr lang="en-US" sz="1900" dirty="0" smtClean="0">
                <a:solidFill>
                  <a:srgbClr val="990033"/>
                </a:solidFill>
              </a:rPr>
              <a:t> </a:t>
            </a:r>
            <a:r>
              <a:rPr lang="en-US" sz="1900" dirty="0"/>
              <a:t>transpose,</a:t>
            </a:r>
          </a:p>
          <a:p>
            <a:r>
              <a:rPr lang="en-US" sz="1900" dirty="0"/>
              <a:t>use dot-prime,  </a:t>
            </a:r>
            <a:r>
              <a:rPr lang="en-US" sz="2300" b="1" dirty="0">
                <a:solidFill>
                  <a:srgbClr val="800000"/>
                </a:solidFill>
              </a:rPr>
              <a:t>.'</a:t>
            </a:r>
            <a:r>
              <a:rPr lang="en-US" sz="1900" dirty="0"/>
              <a:t> , for transpose w/o conjugation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 flipV="1">
            <a:off x="3733800" y="3124200"/>
            <a:ext cx="457200" cy="533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939257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09600" y="404813"/>
            <a:ext cx="6934200" cy="317658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400" dirty="0">
                <a:solidFill>
                  <a:srgbClr val="990033"/>
                </a:solidFill>
              </a:rPr>
              <a:t>  </a:t>
            </a:r>
            <a:r>
              <a:rPr lang="en-US" dirty="0">
                <a:solidFill>
                  <a:srgbClr val="990033"/>
                </a:solidFill>
              </a:rPr>
              <a:t>about </a:t>
            </a:r>
            <a:r>
              <a:rPr lang="en-US" dirty="0" err="1">
                <a:solidFill>
                  <a:srgbClr val="990033"/>
                </a:solidFill>
              </a:rPr>
              <a:t>linspace</a:t>
            </a:r>
            <a:r>
              <a:rPr lang="en-US" dirty="0">
                <a:solidFill>
                  <a:srgbClr val="990033"/>
                </a:solidFill>
              </a:rPr>
              <a:t>:</a:t>
            </a:r>
          </a:p>
          <a:p>
            <a:endParaRPr lang="en-US" sz="1500" dirty="0">
              <a:solidFill>
                <a:schemeClr val="accent2"/>
              </a:solidFill>
            </a:endParaRPr>
          </a:p>
          <a:p>
            <a:r>
              <a:rPr lang="en-US" sz="2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</a:t>
            </a:r>
            <a:r>
              <a:rPr lang="en-US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linspace</a:t>
            </a:r>
            <a:r>
              <a:rPr lang="en-US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(a,b,N+1);</a:t>
            </a:r>
          </a:p>
          <a:p>
            <a:endParaRPr lang="en-US" sz="1500" dirty="0">
              <a:solidFill>
                <a:schemeClr val="accent2"/>
              </a:solidFill>
            </a:endParaRPr>
          </a:p>
          <a:p>
            <a:r>
              <a:rPr lang="en-US" sz="2400" dirty="0">
                <a:solidFill>
                  <a:srgbClr val="990033"/>
                </a:solidFill>
              </a:rPr>
              <a:t>   </a:t>
            </a:r>
            <a:r>
              <a:rPr lang="en-US" dirty="0">
                <a:solidFill>
                  <a:srgbClr val="990033"/>
                </a:solidFill>
              </a:rPr>
              <a:t>is equivalent to:</a:t>
            </a:r>
          </a:p>
          <a:p>
            <a:endParaRPr lang="en-US" sz="1500" dirty="0">
              <a:solidFill>
                <a:schemeClr val="accent2"/>
              </a:solidFill>
            </a:endParaRPr>
          </a:p>
          <a:p>
            <a:r>
              <a:rPr lang="en-US" sz="2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a : (b-a)/N : b;</a:t>
            </a:r>
          </a:p>
          <a:p>
            <a:endParaRPr lang="en-US" sz="1500" b="1" dirty="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dirty="0">
                <a:solidFill>
                  <a:schemeClr val="accent2"/>
                </a:solidFill>
              </a:rPr>
              <a:t>    i.e., N+1 equally-spaced points in the interval [</a:t>
            </a:r>
            <a:r>
              <a:rPr lang="en-US" sz="2200" dirty="0" err="1">
                <a:solidFill>
                  <a:schemeClr val="accent2"/>
                </a:solidFill>
              </a:rPr>
              <a:t>a,b</a:t>
            </a:r>
            <a:r>
              <a:rPr lang="en-US" sz="2200" dirty="0">
                <a:solidFill>
                  <a:schemeClr val="accent2"/>
                </a:solidFill>
              </a:rPr>
              <a:t>]</a:t>
            </a:r>
          </a:p>
          <a:p>
            <a:r>
              <a:rPr lang="en-US" sz="2200" dirty="0">
                <a:solidFill>
                  <a:schemeClr val="accent2"/>
                </a:solidFill>
              </a:rPr>
              <a:t>           or, dividing [</a:t>
            </a:r>
            <a:r>
              <a:rPr lang="en-US" sz="2200" dirty="0" err="1">
                <a:solidFill>
                  <a:schemeClr val="accent2"/>
                </a:solidFill>
              </a:rPr>
              <a:t>a,b</a:t>
            </a:r>
            <a:r>
              <a:rPr lang="en-US" sz="2200" dirty="0">
                <a:solidFill>
                  <a:schemeClr val="accent2"/>
                </a:solidFill>
              </a:rPr>
              <a:t>] into N equal sub-intervals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86200"/>
            <a:ext cx="60960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57200" y="4800600"/>
            <a:ext cx="83058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 = 0 : 0.2 : 1          </a:t>
            </a:r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in general, x = a:s:b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 = linspace(0,1,6)      </a:t>
            </a:r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see also logspace</a:t>
            </a:r>
          </a:p>
          <a:p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0  0.2000  0.4000  0.6000  0.8000  1.0000</a:t>
            </a:r>
          </a:p>
          <a:p>
            <a:pPr>
              <a:spcBef>
                <a:spcPct val="50000"/>
              </a:spcBef>
            </a:pPr>
            <a:endParaRPr lang="en-US" sz="2000">
              <a:solidFill>
                <a:srgbClr val="99003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762000" y="3657600"/>
            <a:ext cx="6934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 flipH="1">
            <a:off x="7924800" y="4495800"/>
            <a:ext cx="7620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7543800" y="3810000"/>
            <a:ext cx="12985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step</a:t>
            </a:r>
          </a:p>
          <a:p>
            <a:r>
              <a:rPr lang="en-US" sz="2000"/>
              <a:t>increment</a:t>
            </a:r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>
            <a:off x="1371600" y="6096000"/>
            <a:ext cx="0" cy="228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>
            <a:off x="1828800" y="6096000"/>
            <a:ext cx="0" cy="228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>
            <a:off x="1371600" y="6324600"/>
            <a:ext cx="4572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11" name="Rectangle 29"/>
          <p:cNvSpPr>
            <a:spLocks noChangeArrowheads="1"/>
          </p:cNvSpPr>
          <p:nvPr/>
        </p:nvSpPr>
        <p:spPr bwMode="auto">
          <a:xfrm>
            <a:off x="2971800" y="6248400"/>
            <a:ext cx="2819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/>
              <a:t>6 points, 5 subintervals</a:t>
            </a:r>
          </a:p>
        </p:txBody>
      </p: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4038600" y="6096000"/>
            <a:ext cx="0" cy="228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845304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09600" y="762000"/>
            <a:ext cx="7848600" cy="513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100" b="1">
                <a:latin typeface="Courier New" panose="02070309020205020404" pitchFamily="49" charset="0"/>
                <a:cs typeface="Courier New" panose="02070309020205020404" pitchFamily="49" charset="0"/>
              </a:rPr>
              <a:t>&gt;&gt; x = 0 : 0.3 : 1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0   0.3   0.6   0.9</a:t>
            </a:r>
          </a:p>
          <a:p>
            <a:endParaRPr lang="fr-FR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100" b="1">
                <a:latin typeface="Courier New" panose="02070309020205020404" pitchFamily="49" charset="0"/>
                <a:cs typeface="Courier New" panose="02070309020205020404" pitchFamily="49" charset="0"/>
              </a:rPr>
              <a:t>&gt;&gt; x = 0 : 0.4 : 1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0   0.4   0.8</a:t>
            </a:r>
          </a:p>
          <a:p>
            <a:endParaRPr lang="fr-FR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100" b="1">
                <a:latin typeface="Courier New" panose="02070309020205020404" pitchFamily="49" charset="0"/>
                <a:cs typeface="Courier New" panose="02070309020205020404" pitchFamily="49" charset="0"/>
              </a:rPr>
              <a:t>&gt;&gt; x = 0 : 0.7 : 1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0   0.7</a:t>
            </a:r>
          </a:p>
          <a:p>
            <a:endParaRPr lang="fr-FR" sz="20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before rounding, (b-a)/s was in the three cases: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1/0.3 = 3.3333,  1/0.4 = 2.5,  1/0.7 = 1.4286</a:t>
            </a:r>
            <a:endParaRPr lang="en-US" sz="20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762000" y="-76200"/>
            <a:ext cx="6934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MY"/>
          </a:p>
        </p:txBody>
      </p:sp>
      <p:sp>
        <p:nvSpPr>
          <p:cNvPr id="4" name="Text Box 23"/>
          <p:cNvSpPr txBox="1">
            <a:spLocks noChangeArrowheads="1"/>
          </p:cNvSpPr>
          <p:nvPr/>
        </p:nvSpPr>
        <p:spPr bwMode="auto">
          <a:xfrm>
            <a:off x="5105400" y="1103313"/>
            <a:ext cx="3429000" cy="3621087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300" b="1">
                <a:latin typeface="Courier New" panose="02070309020205020404" pitchFamily="49" charset="0"/>
                <a:cs typeface="Courier New" panose="02070309020205020404" pitchFamily="49" charset="0"/>
              </a:rPr>
              <a:t>x = a : s : b;</a:t>
            </a:r>
          </a:p>
          <a:p>
            <a:endParaRPr lang="en-US" sz="1200"/>
          </a:p>
          <a:p>
            <a:r>
              <a:rPr lang="en-US" sz="2000"/>
              <a:t>the number of subintervals within [a,b] is obtained by rounding </a:t>
            </a:r>
            <a:r>
              <a:rPr lang="en-US" sz="20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(b-a)/s</a:t>
            </a:r>
            <a:r>
              <a:rPr lang="en-US" sz="2000"/>
              <a:t>, down </a:t>
            </a:r>
          </a:p>
          <a:p>
            <a:r>
              <a:rPr lang="en-US" sz="2000"/>
              <a:t>to the nearest integer,</a:t>
            </a:r>
          </a:p>
          <a:p>
            <a:endParaRPr lang="en-US" sz="1200"/>
          </a:p>
          <a:p>
            <a:r>
              <a:rPr lang="en-US" sz="20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 = floor((b-a)/s);</a:t>
            </a:r>
          </a:p>
          <a:p>
            <a:endParaRPr lang="en-US" sz="1200">
              <a:solidFill>
                <a:srgbClr val="800000"/>
              </a:solidFill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length(x)</a:t>
            </a:r>
            <a:r>
              <a:rPr lang="en-US" sz="2000"/>
              <a:t> is equal to </a:t>
            </a: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N+1</a:t>
            </a:r>
          </a:p>
          <a:p>
            <a:endParaRPr lang="en-US" sz="12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x(n) = a + s*(n-1),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n = 1,2,...,N+1</a:t>
            </a:r>
            <a:endParaRPr lang="en-US" sz="2100"/>
          </a:p>
        </p:txBody>
      </p:sp>
      <p:sp>
        <p:nvSpPr>
          <p:cNvPr id="5" name="Line 24"/>
          <p:cNvSpPr>
            <a:spLocks noChangeShapeType="1"/>
          </p:cNvSpPr>
          <p:nvPr/>
        </p:nvSpPr>
        <p:spPr bwMode="auto">
          <a:xfrm flipH="1">
            <a:off x="6781800" y="722313"/>
            <a:ext cx="304800" cy="5334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6" name="Rectangle 25"/>
          <p:cNvSpPr>
            <a:spLocks noChangeArrowheads="1"/>
          </p:cNvSpPr>
          <p:nvPr/>
        </p:nvSpPr>
        <p:spPr bwMode="auto">
          <a:xfrm>
            <a:off x="6477000" y="325438"/>
            <a:ext cx="1847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step increment</a:t>
            </a:r>
          </a:p>
        </p:txBody>
      </p:sp>
    </p:spTree>
    <p:extLst>
      <p:ext uri="{BB962C8B-B14F-4D97-AF65-F5344CB8AC3E}">
        <p14:creationId xmlns:p14="http://schemas.microsoft.com/office/powerpoint/2010/main" val="11175072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09600" y="457200"/>
            <a:ext cx="6324600" cy="771525"/>
          </a:xfrm>
          <a:prstGeom prst="rect">
            <a:avLst/>
          </a:prstGeom>
          <a:solidFill>
            <a:srgbClr val="008000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200" dirty="0">
                <a:solidFill>
                  <a:schemeClr val="bg1"/>
                </a:solidFill>
              </a:rPr>
              <a:t>  Note: MATLAB array indices always start with 1 </a:t>
            </a:r>
          </a:p>
          <a:p>
            <a:r>
              <a:rPr lang="en-US" sz="2200" dirty="0">
                <a:solidFill>
                  <a:schemeClr val="bg1"/>
                </a:solidFill>
              </a:rPr>
              <a:t>           and may not be 0 or negative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57200" y="1570038"/>
            <a:ext cx="8305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 = [ 2,    5,   -6,   10,    3,    4 ];</a:t>
            </a:r>
          </a:p>
          <a:p>
            <a:endParaRPr lang="fr-FR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x(1), x(2), x(3), x(4), x(5), x(6)</a:t>
            </a:r>
          </a:p>
          <a:p>
            <a:endParaRPr lang="en-US" sz="1900" b="1">
              <a:solidFill>
                <a:schemeClr val="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Bef>
                <a:spcPct val="50000"/>
              </a:spcBef>
            </a:pPr>
            <a:endParaRPr lang="en-US" sz="2000">
              <a:solidFill>
                <a:srgbClr val="99003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V="1">
            <a:off x="1981200" y="1951038"/>
            <a:ext cx="0" cy="3048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2895600" y="1951038"/>
            <a:ext cx="0" cy="3048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3810000" y="1951038"/>
            <a:ext cx="0" cy="3048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4648200" y="1951038"/>
            <a:ext cx="0" cy="3048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V="1">
            <a:off x="5638800" y="1951038"/>
            <a:ext cx="0" cy="3048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6553200" y="1951038"/>
            <a:ext cx="0" cy="3048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609600" y="3046413"/>
            <a:ext cx="6400800" cy="107791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0">
                <a:solidFill>
                  <a:schemeClr val="accent2"/>
                </a:solidFill>
              </a:rPr>
              <a:t>Other languages, such as C/C++ and Fortran, allow</a:t>
            </a:r>
          </a:p>
          <a:p>
            <a:r>
              <a:rPr lang="en-US" sz="2100">
                <a:solidFill>
                  <a:schemeClr val="accent2"/>
                </a:solidFill>
              </a:rPr>
              <a:t>indices to start at 0. For example, the same array</a:t>
            </a:r>
          </a:p>
          <a:p>
            <a:r>
              <a:rPr lang="en-US" sz="2100">
                <a:solidFill>
                  <a:schemeClr val="accent2"/>
                </a:solidFill>
              </a:rPr>
              <a:t>would be declared/defined in C as follows:</a:t>
            </a:r>
            <a:r>
              <a:rPr lang="en-US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33400" y="4541838"/>
            <a:ext cx="8305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double x[6] = { 2,    5,   -6,   10,    3,    4 };</a:t>
            </a:r>
          </a:p>
          <a:p>
            <a:endParaRPr lang="fr-FR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 </a:t>
            </a:r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x[0], x[1], x[2], x[3], x[4], x[5]</a:t>
            </a:r>
          </a:p>
          <a:p>
            <a:endParaRPr lang="en-US" sz="1900" b="1">
              <a:solidFill>
                <a:schemeClr val="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Bef>
                <a:spcPct val="50000"/>
              </a:spcBef>
            </a:pPr>
            <a:endParaRPr lang="en-US" sz="2000">
              <a:solidFill>
                <a:srgbClr val="99003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V="1">
            <a:off x="3124200" y="4922838"/>
            <a:ext cx="0" cy="3048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V="1">
            <a:off x="4038600" y="4922838"/>
            <a:ext cx="0" cy="3048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V="1">
            <a:off x="4953000" y="4922838"/>
            <a:ext cx="0" cy="3048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V="1">
            <a:off x="5867400" y="4922838"/>
            <a:ext cx="0" cy="3048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V="1">
            <a:off x="6781800" y="4922838"/>
            <a:ext cx="0" cy="3048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V="1">
            <a:off x="7696200" y="4922838"/>
            <a:ext cx="0" cy="3048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609600" y="5934075"/>
            <a:ext cx="35814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400">
                <a:solidFill>
                  <a:srgbClr val="990033"/>
                </a:solidFill>
              </a:rPr>
              <a:t>  </a:t>
            </a:r>
            <a:r>
              <a:rPr lang="en-US" sz="2100">
                <a:solidFill>
                  <a:schemeClr val="accent2"/>
                </a:solidFill>
              </a:rPr>
              <a:t>rule of thumb:   M = C + 1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7162800" y="1143000"/>
            <a:ext cx="1828800" cy="9159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1800">
                <a:solidFill>
                  <a:schemeClr val="accent2"/>
                </a:solidFill>
              </a:rPr>
              <a:t>exception: </a:t>
            </a:r>
          </a:p>
          <a:p>
            <a:r>
              <a:rPr lang="en-US" sz="1800">
                <a:solidFill>
                  <a:srgbClr val="800000"/>
                </a:solidFill>
              </a:rPr>
              <a:t>logical indexing,</a:t>
            </a:r>
          </a:p>
          <a:p>
            <a:r>
              <a:rPr lang="en-US" sz="1800">
                <a:solidFill>
                  <a:schemeClr val="accent2"/>
                </a:solidFill>
              </a:rPr>
              <a:t>discussed later</a:t>
            </a:r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 flipH="1" flipV="1">
            <a:off x="6934200" y="990600"/>
            <a:ext cx="228600" cy="15240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560394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09600" y="228600"/>
            <a:ext cx="3276600" cy="4524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300">
                <a:solidFill>
                  <a:schemeClr val="accent2"/>
                </a:solidFill>
              </a:rPr>
              <a:t>accessing array entries: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33400" y="838200"/>
            <a:ext cx="8305800" cy="557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 = [2, 5, -6, 10, 3, 4]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     5    -6    10     3     4</a:t>
            </a:r>
          </a:p>
          <a:p>
            <a:endParaRPr lang="fr-FR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length(x)    </a:t>
            </a:r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length of x, see also </a:t>
            </a:r>
            <a:r>
              <a:rPr lang="fr-FR" sz="20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size(x)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6</a:t>
            </a:r>
          </a:p>
          <a:p>
            <a:endParaRPr lang="fr-FR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x(1)         </a:t>
            </a:r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first entry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</a:t>
            </a:r>
          </a:p>
          <a:p>
            <a:endParaRPr lang="fr-FR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x(3)         </a:t>
            </a:r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third entry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-6</a:t>
            </a:r>
          </a:p>
          <a:p>
            <a:endParaRPr lang="fr-FR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x(end)       </a:t>
            </a:r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last entry – need not know length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</a:t>
            </a:r>
            <a:endParaRPr lang="en-US" sz="2000">
              <a:solidFill>
                <a:srgbClr val="99003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987800" y="307181"/>
            <a:ext cx="3276600" cy="4524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300" dirty="0" smtClean="0">
                <a:solidFill>
                  <a:schemeClr val="accent2"/>
                </a:solidFill>
              </a:rPr>
              <a:t>ARRAY ADDRESSING</a:t>
            </a:r>
            <a:endParaRPr lang="en-US" sz="23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7654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09600" y="385763"/>
            <a:ext cx="3352800" cy="4524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2300">
                <a:solidFill>
                  <a:schemeClr val="accent2"/>
                </a:solidFill>
              </a:rPr>
              <a:t>accessing array entries: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33400" y="1127125"/>
            <a:ext cx="8305800" cy="443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x(end-3:end)         </a:t>
            </a:r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x = [2, 5, -6, 10, 3, 4]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-6   10     3     4</a:t>
            </a:r>
            <a:r>
              <a:rPr lang="fr-FR" sz="2000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last four</a:t>
            </a:r>
          </a:p>
          <a:p>
            <a:endParaRPr lang="fr-FR" sz="1500" b="1">
              <a:solidFill>
                <a:schemeClr val="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x(3:5)               </a:t>
            </a:r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list third-to-fifth entries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-6    10     3</a:t>
            </a:r>
          </a:p>
          <a:p>
            <a:endParaRPr lang="fr-FR" sz="1500" b="1">
              <a:solidFill>
                <a:schemeClr val="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x(1:3:end)           </a:t>
            </a:r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every third entry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2    10</a:t>
            </a:r>
          </a:p>
          <a:p>
            <a:endParaRPr lang="fr-FR" sz="1500" b="1">
              <a:solidFill>
                <a:schemeClr val="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x(1:2:end)           </a:t>
            </a:r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every second entry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    -6     3</a:t>
            </a:r>
            <a:endParaRPr lang="fr-FR" sz="2000" b="1">
              <a:solidFill>
                <a:schemeClr val="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8566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09600" y="381000"/>
            <a:ext cx="3352800" cy="4524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2300">
                <a:solidFill>
                  <a:schemeClr val="accent2"/>
                </a:solidFill>
              </a:rPr>
              <a:t>accessing array entries: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33400" y="1143000"/>
            <a:ext cx="8305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 = [2, 5, -6, 10, 3, 4];</a:t>
            </a:r>
          </a:p>
          <a:p>
            <a:endParaRPr lang="fr-FR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x(end:-1:1)    </a:t>
            </a:r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list backwards, same as</a:t>
            </a:r>
            <a:r>
              <a:rPr lang="fr-FR" sz="2000" b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fliplr(x)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4   3   10   -6    5    2</a:t>
            </a:r>
          </a:p>
          <a:p>
            <a:endParaRPr lang="fr-FR" sz="2400" b="1">
              <a:solidFill>
                <a:srgbClr val="990033"/>
              </a:solidFill>
            </a:endParaRPr>
          </a:p>
          <a:p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x([3,1,5])       </a:t>
            </a:r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list [x(3),x(1),x(5)]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ans =</a:t>
            </a:r>
          </a:p>
          <a:p>
            <a:r>
              <a:rPr lang="fr-F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-6     2     3</a:t>
            </a:r>
          </a:p>
          <a:p>
            <a:endParaRPr lang="fr-FR" sz="20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a-DK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x(end+3) = 8     </a:t>
            </a:r>
          </a:p>
          <a:p>
            <a:r>
              <a:rPr lang="da-DK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da-DK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     5    -6    10     3     4     0     0     8</a:t>
            </a:r>
            <a:endParaRPr lang="fr-FR" sz="20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Line 8"/>
          <p:cNvSpPr>
            <a:spLocks noChangeShapeType="1"/>
          </p:cNvSpPr>
          <p:nvPr/>
        </p:nvSpPr>
        <p:spPr bwMode="auto">
          <a:xfrm>
            <a:off x="8610600" y="5334000"/>
            <a:ext cx="0" cy="152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6781800" y="5334000"/>
            <a:ext cx="0" cy="152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6781800" y="5486400"/>
            <a:ext cx="18288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429000" y="5872163"/>
            <a:ext cx="4038600" cy="422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0">
                <a:solidFill>
                  <a:schemeClr val="bg1"/>
                </a:solidFill>
              </a:rPr>
              <a:t>automatic memory re-allocation</a:t>
            </a:r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 flipV="1">
            <a:off x="6324600" y="5486400"/>
            <a:ext cx="45720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776907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309563"/>
            <a:ext cx="6400800" cy="4524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2300">
                <a:solidFill>
                  <a:schemeClr val="accent2"/>
                </a:solidFill>
              </a:rPr>
              <a:t>automatic memory allocation and de-allocation: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33400" y="974725"/>
            <a:ext cx="8305800" cy="527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clear x</a:t>
            </a: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x(3) = -6</a:t>
            </a:r>
          </a:p>
          <a:p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0    -6</a:t>
            </a: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x(6) = 4</a:t>
            </a:r>
          </a:p>
          <a:p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0    -6     0     0     4</a:t>
            </a:r>
          </a:p>
          <a:p>
            <a:endParaRPr lang="en-US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x(end) = []         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delete last entry</a:t>
            </a:r>
          </a:p>
          <a:p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0    -6     0     0</a:t>
            </a:r>
          </a:p>
          <a:p>
            <a:endParaRPr lang="en-US" sz="1500" b="1">
              <a:solidFill>
                <a:schemeClr val="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</a:t>
            </a:r>
            <a:r>
              <a:rPr lang="fr-FR" sz="2000" b="1">
                <a:latin typeface="Courier New" panose="02070309020205020404" pitchFamily="49" charset="0"/>
                <a:cs typeface="Courier New" panose="02070309020205020404" pitchFamily="49" charset="0"/>
              </a:rPr>
              <a:t>x = [2, 5, -6, 10, 3, 4];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x(3)=[]             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delete third entry</a:t>
            </a:r>
          </a:p>
          <a:p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</a:t>
            </a:r>
          </a:p>
          <a:p>
            <a:r>
              <a:rPr lang="en-US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2     5     10     3     4</a:t>
            </a:r>
          </a:p>
        </p:txBody>
      </p:sp>
    </p:spTree>
    <p:extLst>
      <p:ext uri="{BB962C8B-B14F-4D97-AF65-F5344CB8AC3E}">
        <p14:creationId xmlns:p14="http://schemas.microsoft.com/office/powerpoint/2010/main" val="10323972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819400" y="228600"/>
            <a:ext cx="2057400" cy="4667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400">
                <a:solidFill>
                  <a:srgbClr val="990033"/>
                </a:solidFill>
              </a:rPr>
              <a:t> </a:t>
            </a:r>
            <a:r>
              <a:rPr lang="en-US" sz="2300">
                <a:solidFill>
                  <a:schemeClr val="accent2"/>
                </a:solidFill>
              </a:rPr>
              <a:t>pre-allocation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09600" y="981075"/>
            <a:ext cx="8305800" cy="391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clear x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 = zeros(1,6)         </a:t>
            </a:r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1x6 array of zeros</a:t>
            </a:r>
          </a:p>
          <a:p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en-US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0     0     0     0     0     0</a:t>
            </a:r>
          </a:p>
          <a:p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000" b="1">
                <a:latin typeface="Courier New" panose="02070309020205020404" pitchFamily="49" charset="0"/>
                <a:cs typeface="Courier New" panose="02070309020205020404" pitchFamily="49" charset="0"/>
              </a:rPr>
              <a:t>&gt;&gt; x = zeros(6,1)         </a:t>
            </a:r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6x1 array of zeros</a:t>
            </a:r>
          </a:p>
          <a:p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</a:t>
            </a:r>
          </a:p>
          <a:p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</a:t>
            </a:r>
          </a:p>
          <a:p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</a:t>
            </a:r>
          </a:p>
          <a:p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</a:t>
            </a:r>
          </a:p>
          <a:p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</a:t>
            </a:r>
          </a:p>
          <a:p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</a:t>
            </a:r>
          </a:p>
          <a:p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</a:t>
            </a:r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352800" y="3276600"/>
            <a:ext cx="5638800" cy="1261884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1900" dirty="0">
                <a:solidFill>
                  <a:schemeClr val="accent2"/>
                </a:solidFill>
              </a:rPr>
              <a:t>Pre-allocation is useful for very large arrays, e.g.,</a:t>
            </a:r>
          </a:p>
          <a:p>
            <a:r>
              <a:rPr lang="en-US" sz="19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length &gt; 10^4</a:t>
            </a:r>
            <a:r>
              <a:rPr lang="en-US" sz="1900" dirty="0">
                <a:solidFill>
                  <a:schemeClr val="accent2"/>
                </a:solidFill>
              </a:rPr>
              <a:t>, for example, in  dealing with </a:t>
            </a:r>
          </a:p>
          <a:p>
            <a:r>
              <a:rPr lang="en-US" sz="1900" dirty="0">
                <a:solidFill>
                  <a:schemeClr val="accent2"/>
                </a:solidFill>
              </a:rPr>
              <a:t>audio or image files, or finite-element methods. </a:t>
            </a:r>
          </a:p>
          <a:p>
            <a:endParaRPr lang="en-US" sz="1900" dirty="0">
              <a:solidFill>
                <a:schemeClr val="accent2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62000" y="5638800"/>
            <a:ext cx="2286000" cy="71120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000" b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help zeros</a:t>
            </a:r>
          </a:p>
          <a:p>
            <a:r>
              <a:rPr lang="pt-BR" sz="2000" b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help ones</a:t>
            </a:r>
            <a:endParaRPr lang="en-US" sz="2000" b="1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7719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7200" y="871538"/>
            <a:ext cx="8458200" cy="560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2000" b="1">
                <a:latin typeface="Courier New" panose="02070309020205020404" pitchFamily="49" charset="0"/>
                <a:cs typeface="Courier New" panose="02070309020205020404" pitchFamily="49" charset="0"/>
              </a:rPr>
              <a:t>clear x;</a:t>
            </a:r>
          </a:p>
          <a:p>
            <a:r>
              <a:rPr lang="pt-BR" sz="2000" b="1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pt-BR" sz="2000" b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k=[3,7,10]</a:t>
            </a:r>
            <a:r>
              <a:rPr lang="pt-BR" sz="20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k runs successively through</a:t>
            </a:r>
            <a:r>
              <a:rPr lang="pt-BR" sz="200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t-BR" sz="2000" b="1">
                <a:latin typeface="Courier New" panose="02070309020205020404" pitchFamily="49" charset="0"/>
                <a:cs typeface="Courier New" panose="02070309020205020404" pitchFamily="49" charset="0"/>
              </a:rPr>
              <a:t>   x(k) = 3 + 0.1*k;    </a:t>
            </a:r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the values of [3,7,10]</a:t>
            </a:r>
          </a:p>
          <a:p>
            <a:r>
              <a:rPr lang="pt-BR" sz="20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sz="2000" b="1">
                <a:latin typeface="Courier New" panose="02070309020205020404" pitchFamily="49" charset="0"/>
                <a:cs typeface="Courier New" panose="02070309020205020404" pitchFamily="49" charset="0"/>
              </a:rPr>
              <a:t>disp(x);             </a:t>
            </a:r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diplay current vector x</a:t>
            </a:r>
          </a:p>
          <a:p>
            <a:r>
              <a:rPr lang="pt-BR" sz="2000" b="1">
                <a:latin typeface="Courier New" panose="02070309020205020404" pitchFamily="49" charset="0"/>
                <a:cs typeface="Courier New" panose="02070309020205020404" pitchFamily="49" charset="0"/>
              </a:rPr>
              <a:t>end                       </a:t>
            </a:r>
            <a:endParaRPr lang="pt-BR" sz="19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t-BR" sz="15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1900" i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0.0  0.0  3.3</a:t>
            </a:r>
          </a:p>
          <a:p>
            <a:r>
              <a:rPr lang="pt-BR" sz="1900" i="1">
                <a:solidFill>
                  <a:srgbClr val="9900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0.0  0.0  3.3  0.0  0.0  0.0  3.7</a:t>
            </a:r>
          </a:p>
          <a:p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0.0  0.0  3.3  0.0  0.0  0.0  3.7  0.0  0.0  4.0</a:t>
            </a:r>
          </a:p>
          <a:p>
            <a:endParaRPr lang="pt-BR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000" b="1">
                <a:latin typeface="Courier New" panose="02070309020205020404" pitchFamily="49" charset="0"/>
                <a:cs typeface="Courier New" panose="02070309020205020404" pitchFamily="49" charset="0"/>
              </a:rPr>
              <a:t>x = zeros(1,10);        </a:t>
            </a:r>
            <a:r>
              <a:rPr lang="pt-BR" sz="19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pre-allocate x to length 10</a:t>
            </a:r>
          </a:p>
          <a:p>
            <a:r>
              <a:rPr lang="pt-BR" sz="2000" b="1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pt-BR" sz="2000" b="1">
                <a:solidFill>
                  <a:srgbClr val="8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k=[3,7,10]</a:t>
            </a:r>
            <a:r>
              <a:rPr lang="pt-BR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</a:p>
          <a:p>
            <a:r>
              <a:rPr lang="pt-BR" sz="2000" b="1">
                <a:latin typeface="Courier New" panose="02070309020205020404" pitchFamily="49" charset="0"/>
                <a:cs typeface="Courier New" panose="02070309020205020404" pitchFamily="49" charset="0"/>
              </a:rPr>
              <a:t>   x(k) = 3 + 0.1*k;    </a:t>
            </a:r>
            <a:endParaRPr lang="pt-BR" sz="19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000" b="1">
                <a:latin typeface="Courier New" panose="02070309020205020404" pitchFamily="49" charset="0"/>
                <a:cs typeface="Courier New" panose="02070309020205020404" pitchFamily="49" charset="0"/>
              </a:rPr>
              <a:t>   disp(x);                </a:t>
            </a:r>
            <a:endParaRPr lang="pt-BR" sz="19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000" b="1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endParaRPr lang="pt-BR" sz="19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t-BR" sz="1500" b="1">
              <a:solidFill>
                <a:srgbClr val="008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0.0  0.0  3.3  0.0  0.0  0.0  0.0  0.0  0.0  0.0</a:t>
            </a:r>
          </a:p>
          <a:p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0.0  0.0  3.3  0.0  0.0  0.0  3.7  0.0  0.0  0.0</a:t>
            </a:r>
          </a:p>
          <a:p>
            <a:r>
              <a:rPr lang="pt-BR" sz="1900" b="1">
                <a:solidFill>
                  <a:srgbClr val="0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0.0  0.0  3.3  0.0  0.0  0.0  3.7  0.0  0.0  4.0</a:t>
            </a:r>
            <a:endParaRPr lang="en-US" sz="1900" b="1">
              <a:solidFill>
                <a:schemeClr val="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352800" y="304800"/>
            <a:ext cx="5334000" cy="4064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illustrating dynamic allocation &amp; pre-allocation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57200" y="914400"/>
            <a:ext cx="3352800" cy="16002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57200" y="3810000"/>
            <a:ext cx="3352800" cy="16002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631167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79961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9216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14127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7724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397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18331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TMocw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2.pure.substance.pptx" id="{3706E2EC-9212-4C6C-BAE1-63D100D343BC}" vid="{47E7F11E-BBF7-49CB-A7A4-D59578B9383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44599</TotalTime>
  <Words>2391</Words>
  <Application>Microsoft Office PowerPoint</Application>
  <PresentationFormat>On-screen Show (4:3)</PresentationFormat>
  <Paragraphs>446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Calibri</vt:lpstr>
      <vt:lpstr>Courier New</vt:lpstr>
      <vt:lpstr>Osaka</vt:lpstr>
      <vt:lpstr>Symbol</vt:lpstr>
      <vt:lpstr>Times</vt:lpstr>
      <vt:lpstr>Times New Roman</vt:lpstr>
      <vt:lpstr>Wingdings</vt:lpstr>
      <vt:lpstr>Custom Design</vt:lpstr>
      <vt:lpstr>UTMocw template</vt:lpstr>
      <vt:lpstr>SCSJ 2733 Matlab - Basics</vt:lpstr>
      <vt:lpstr>Basics - coverage</vt:lpstr>
      <vt:lpstr>Basics - coverage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Kadin Tseng</dc:creator>
  <cp:lastModifiedBy>Mohsin</cp:lastModifiedBy>
  <cp:revision>358</cp:revision>
  <cp:lastPrinted>2018-04-12T02:43:24Z</cp:lastPrinted>
  <dcterms:created xsi:type="dcterms:W3CDTF">2011-01-14T19:12:41Z</dcterms:created>
  <dcterms:modified xsi:type="dcterms:W3CDTF">2022-01-01T07:41:47Z</dcterms:modified>
</cp:coreProperties>
</file>