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2" r:id="rId1"/>
    <p:sldMasterId id="2147484159" r:id="rId2"/>
  </p:sldMasterIdLst>
  <p:notesMasterIdLst>
    <p:notesMasterId r:id="rId64"/>
  </p:notesMasterIdLst>
  <p:handoutMasterIdLst>
    <p:handoutMasterId r:id="rId65"/>
  </p:handoutMasterIdLst>
  <p:sldIdLst>
    <p:sldId id="256" r:id="rId3"/>
    <p:sldId id="409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426" r:id="rId21"/>
    <p:sldId id="427" r:id="rId22"/>
    <p:sldId id="428" r:id="rId23"/>
    <p:sldId id="429" r:id="rId24"/>
    <p:sldId id="430" r:id="rId25"/>
    <p:sldId id="431" r:id="rId26"/>
    <p:sldId id="432" r:id="rId27"/>
    <p:sldId id="433" r:id="rId28"/>
    <p:sldId id="434" r:id="rId29"/>
    <p:sldId id="435" r:id="rId30"/>
    <p:sldId id="436" r:id="rId31"/>
    <p:sldId id="437" r:id="rId32"/>
    <p:sldId id="438" r:id="rId33"/>
    <p:sldId id="439" r:id="rId34"/>
    <p:sldId id="440" r:id="rId35"/>
    <p:sldId id="441" r:id="rId36"/>
    <p:sldId id="442" r:id="rId37"/>
    <p:sldId id="443" r:id="rId38"/>
    <p:sldId id="444" r:id="rId39"/>
    <p:sldId id="445" r:id="rId40"/>
    <p:sldId id="446" r:id="rId41"/>
    <p:sldId id="447" r:id="rId42"/>
    <p:sldId id="448" r:id="rId43"/>
    <p:sldId id="449" r:id="rId44"/>
    <p:sldId id="450" r:id="rId45"/>
    <p:sldId id="451" r:id="rId46"/>
    <p:sldId id="452" r:id="rId47"/>
    <p:sldId id="453" r:id="rId48"/>
    <p:sldId id="454" r:id="rId49"/>
    <p:sldId id="455" r:id="rId50"/>
    <p:sldId id="456" r:id="rId51"/>
    <p:sldId id="457" r:id="rId52"/>
    <p:sldId id="458" r:id="rId53"/>
    <p:sldId id="459" r:id="rId54"/>
    <p:sldId id="460" r:id="rId55"/>
    <p:sldId id="461" r:id="rId56"/>
    <p:sldId id="462" r:id="rId57"/>
    <p:sldId id="463" r:id="rId58"/>
    <p:sldId id="464" r:id="rId59"/>
    <p:sldId id="465" r:id="rId60"/>
    <p:sldId id="466" r:id="rId61"/>
    <p:sldId id="467" r:id="rId62"/>
    <p:sldId id="468" r:id="rId6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21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notesViewPr>
    <p:cSldViewPr snapToGrid="0">
      <p:cViewPr varScale="1">
        <p:scale>
          <a:sx n="55" d="100"/>
          <a:sy n="55" d="100"/>
        </p:scale>
        <p:origin x="-1666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620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620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0AB5A8A-C8F4-4EC6-90E9-E13EA77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0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r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75" tIns="47337" rIns="94675" bIns="4733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30"/>
            <a:ext cx="5850835" cy="4320213"/>
          </a:xfrm>
          <a:prstGeom prst="rect">
            <a:avLst/>
          </a:prstGeom>
        </p:spPr>
        <p:txBody>
          <a:bodyPr vert="horz" lIns="94675" tIns="47337" rIns="94675" bIns="4733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r">
              <a:defRPr sz="1300"/>
            </a:lvl1pPr>
          </a:lstStyle>
          <a:p>
            <a:pPr>
              <a:defRPr/>
            </a:pPr>
            <a:fld id="{0A7B315F-1E65-4B20-BB22-E16C2EFE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8FD8-C1BE-4433-A692-C5EF36D73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AC5F-8A28-4F9D-82AA-8EF8A9BF8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602-C3B4-4B06-ABF2-12266EC7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F9F1-DA95-49CF-AA37-28EF2F0DA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2388-24AE-4F87-BCBA-1EB6AAF5F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38825-513D-446B-A46D-456FDB4D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9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9D43-FC65-43D7-8059-6F941C84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2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E6B2-42BD-4D17-BBCF-08DF1CC5A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86D9-C961-4F92-931E-6396BD9C9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9334-7E2D-469A-8D6C-347B70FB7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FB47-0C1D-4FA9-85BB-D19C32AB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71550" y="1196975"/>
            <a:ext cx="6408762" cy="914400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3492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9C41-6BBB-4AA5-BB6C-A0D3F52D1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7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F9A9-73A8-487F-8219-353ED20D5B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6151-1DD0-4454-9483-ECC8F9F82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30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C1D5-4491-4FE1-BE9A-1DE977B19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1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162-70D9-43AB-AC48-521FF00201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53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BFCB-CEF3-4AF3-A49E-1C3ADA979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2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943EE-D5C9-4E96-BBB8-F235CDFA5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9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0B1E4-CD6F-4D66-9E95-24BE3CA14D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2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9039-5721-4C37-907C-D3A9A307A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8046-4CBF-49B5-B3BF-5324F082C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4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796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440" y="609120"/>
            <a:ext cx="7772760" cy="1143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440" y="1980720"/>
            <a:ext cx="7772760" cy="397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3158039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4"/>
          <p:cNvSpPr>
            <a:spLocks noGrp="1"/>
          </p:cNvSpPr>
          <p:nvPr>
            <p:ph type="dt" sz="half" idx="10"/>
          </p:nvPr>
        </p:nvSpPr>
        <p:spPr>
          <a:xfrm>
            <a:off x="88900" y="0"/>
            <a:ext cx="1879600" cy="328613"/>
          </a:xfrm>
        </p:spPr>
        <p:txBody>
          <a:bodyPr/>
          <a:lstStyle>
            <a:lvl1pPr>
              <a:defRPr i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2247900" y="19050"/>
            <a:ext cx="4114800" cy="3286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7632700" y="0"/>
            <a:ext cx="1066800" cy="328613"/>
          </a:xfrm>
        </p:spPr>
        <p:txBody>
          <a:bodyPr/>
          <a:lstStyle>
            <a:lvl1pPr>
              <a:defRPr sz="1000" b="0" i="1" smtClean="0">
                <a:latin typeface="+mj-lt"/>
              </a:defRPr>
            </a:lvl1pPr>
          </a:lstStyle>
          <a:p>
            <a:pPr>
              <a:defRPr/>
            </a:pPr>
            <a:fld id="{FAD69C41-6BBB-4AA5-BB6C-A0D3F52D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02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AF379-0708-41C7-9217-207F0AB58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2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40" r:id="rId1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ASCII" TargetMode="Externa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977900"/>
            <a:ext cx="7848600" cy="1927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SCSJ 2733</a:t>
            </a:r>
            <a:br>
              <a:rPr lang="en-US" dirty="0" smtClean="0"/>
            </a:br>
            <a:r>
              <a:rPr lang="en-US" dirty="0" err="1" smtClean="0"/>
              <a:t>Matlab</a:t>
            </a:r>
            <a:r>
              <a:rPr lang="en-US" dirty="0" smtClean="0"/>
              <a:t> - Basics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409700" y="3491785"/>
            <a:ext cx="64008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 smtClean="0"/>
              <a:t>Mohsin </a:t>
            </a:r>
            <a:r>
              <a:rPr lang="en-US" i="1" dirty="0" err="1" smtClean="0"/>
              <a:t>Mohd</a:t>
            </a:r>
            <a:r>
              <a:rPr lang="en-US" i="1" dirty="0" smtClean="0"/>
              <a:t> </a:t>
            </a:r>
            <a:r>
              <a:rPr lang="en-US" i="1" dirty="0" err="1" smtClean="0"/>
              <a:t>Sies</a:t>
            </a:r>
            <a:endParaRPr lang="en-US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School of Chemical and Energy Engineering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133600" y="4986152"/>
            <a:ext cx="6400800" cy="107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Major credits to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Professor Sophocles </a:t>
            </a:r>
            <a:r>
              <a:rPr lang="en-US" sz="1800" i="1" dirty="0" err="1" smtClean="0"/>
              <a:t>Orfanidis</a:t>
            </a:r>
            <a:endParaRPr lang="en-US" sz="1800" i="1" dirty="0" smtClean="0"/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Rutgers University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381000"/>
            <a:ext cx="3581400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6. Arrays and Matrices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600200" y="1530350"/>
            <a:ext cx="541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600200" y="1454150"/>
            <a:ext cx="5486400" cy="83185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arrays and matrices are the most important data objects in MATLAB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66800" y="2908300"/>
            <a:ext cx="6934200" cy="184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 week we discussed one-dimensional arrays,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i.e., column or row vectors. </a:t>
            </a:r>
          </a:p>
          <a:p>
            <a:endParaRPr lang="en-US" sz="23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Next, we discuss matrices, which are two-dimensional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arrays. We will explore them further in Chapters 4 &amp; 10.</a:t>
            </a:r>
          </a:p>
        </p:txBody>
      </p:sp>
    </p:spTree>
    <p:extLst>
      <p:ext uri="{BB962C8B-B14F-4D97-AF65-F5344CB8AC3E}">
        <p14:creationId xmlns:p14="http://schemas.microsoft.com/office/powerpoint/2010/main" val="1548921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838200" y="2895600"/>
            <a:ext cx="7620000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 = [1 2 3; 2 0 4; 0 8 5]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1     2     3 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2     0     4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0     8     5    </a:t>
            </a:r>
          </a:p>
          <a:p>
            <a:endParaRPr lang="en-US" sz="22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size(A)      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[N,M] = size(A), NxM matrix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3     3</a:t>
            </a: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27432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477000" y="1524000"/>
            <a:ext cx="228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matrix indexing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convention</a:t>
            </a:r>
          </a:p>
        </p:txBody>
      </p:sp>
      <p:pic>
        <p:nvPicPr>
          <p:cNvPr id="5" name="Picture 24" descr="tem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990600"/>
            <a:ext cx="2895600" cy="163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412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609600" y="306388"/>
            <a:ext cx="3657600" cy="436562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accessing matrix elements: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685800" y="915988"/>
            <a:ext cx="5638800" cy="548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A(1,1)     </a:t>
            </a:r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11 matrix element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endParaRPr lang="fr-FR" sz="22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A(2,3)     </a:t>
            </a:r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23 matrix element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endParaRPr lang="fr-FR" sz="22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A(:,2)     </a:t>
            </a:r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second column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8</a:t>
            </a:r>
          </a:p>
          <a:p>
            <a:endParaRPr lang="fr-FR" sz="22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A(3,:)      </a:t>
            </a:r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third row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0     8     5</a:t>
            </a:r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44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3505200"/>
            <a:ext cx="2163762" cy="1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5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609600"/>
            <a:ext cx="2163762" cy="1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7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2057400"/>
            <a:ext cx="2163762" cy="1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8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5316538"/>
            <a:ext cx="2163762" cy="108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49"/>
          <p:cNvSpPr>
            <a:spLocks noChangeArrowheads="1"/>
          </p:cNvSpPr>
          <p:nvPr/>
        </p:nvSpPr>
        <p:spPr bwMode="auto">
          <a:xfrm>
            <a:off x="7391400" y="609600"/>
            <a:ext cx="304800" cy="304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50"/>
          <p:cNvSpPr>
            <a:spLocks noChangeArrowheads="1"/>
          </p:cNvSpPr>
          <p:nvPr/>
        </p:nvSpPr>
        <p:spPr bwMode="auto">
          <a:xfrm>
            <a:off x="7391400" y="609600"/>
            <a:ext cx="304800" cy="304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51"/>
          <p:cNvSpPr>
            <a:spLocks noChangeArrowheads="1"/>
          </p:cNvSpPr>
          <p:nvPr/>
        </p:nvSpPr>
        <p:spPr bwMode="auto">
          <a:xfrm>
            <a:off x="7010400" y="304800"/>
            <a:ext cx="914400" cy="914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52"/>
          <p:cNvSpPr>
            <a:spLocks noChangeArrowheads="1"/>
          </p:cNvSpPr>
          <p:nvPr/>
        </p:nvSpPr>
        <p:spPr bwMode="auto">
          <a:xfrm>
            <a:off x="7391400" y="609600"/>
            <a:ext cx="304800" cy="304800"/>
          </a:xfrm>
          <a:prstGeom prst="ellipse">
            <a:avLst/>
          </a:prstGeom>
          <a:noFill/>
          <a:ln w="1587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53"/>
          <p:cNvSpPr>
            <a:spLocks noChangeArrowheads="1"/>
          </p:cNvSpPr>
          <p:nvPr/>
        </p:nvSpPr>
        <p:spPr bwMode="auto">
          <a:xfrm>
            <a:off x="8305800" y="2438400"/>
            <a:ext cx="304800" cy="304800"/>
          </a:xfrm>
          <a:prstGeom prst="ellipse">
            <a:avLst/>
          </a:prstGeom>
          <a:noFill/>
          <a:ln w="1587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54"/>
          <p:cNvSpPr>
            <a:spLocks noChangeArrowheads="1"/>
          </p:cNvSpPr>
          <p:nvPr/>
        </p:nvSpPr>
        <p:spPr bwMode="auto">
          <a:xfrm>
            <a:off x="7772400" y="3505200"/>
            <a:ext cx="381000" cy="1066800"/>
          </a:xfrm>
          <a:prstGeom prst="ellipse">
            <a:avLst/>
          </a:prstGeom>
          <a:noFill/>
          <a:ln w="1587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55"/>
          <p:cNvSpPr>
            <a:spLocks noChangeArrowheads="1"/>
          </p:cNvSpPr>
          <p:nvPr/>
        </p:nvSpPr>
        <p:spPr bwMode="auto">
          <a:xfrm>
            <a:off x="7391400" y="6019800"/>
            <a:ext cx="1219200" cy="381000"/>
          </a:xfrm>
          <a:prstGeom prst="ellipse">
            <a:avLst/>
          </a:prstGeom>
          <a:noFill/>
          <a:ln w="1587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24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762000" y="1603375"/>
            <a:ext cx="822960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 = [1 2 3 4; 2 0 5 6; 0 8 7 9]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size 3x4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1     2     3     4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2     0     5     6    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0     8     7     9</a:t>
            </a:r>
          </a:p>
          <a:p>
            <a:endParaRPr lang="en-US" sz="15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A'                                </a:t>
            </a:r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size 4x3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200" b="1" i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1     2     0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2     0     8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3     5     7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4     6     9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838200" y="407988"/>
            <a:ext cx="4857750" cy="771525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transposing a matrix: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rows become columns and vice versa</a:t>
            </a:r>
          </a:p>
        </p:txBody>
      </p:sp>
      <p:sp>
        <p:nvSpPr>
          <p:cNvPr id="19" name="Line 4"/>
          <p:cNvSpPr>
            <a:spLocks noChangeShapeType="1"/>
          </p:cNvSpPr>
          <p:nvPr/>
        </p:nvSpPr>
        <p:spPr bwMode="auto">
          <a:xfrm>
            <a:off x="5638800" y="5089525"/>
            <a:ext cx="990600" cy="0"/>
          </a:xfrm>
          <a:prstGeom prst="line">
            <a:avLst/>
          </a:prstGeom>
          <a:noFill/>
          <a:ln w="222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>
            <a:off x="5638800" y="5241925"/>
            <a:ext cx="990600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5638800" y="5394325"/>
            <a:ext cx="990600" cy="0"/>
          </a:xfrm>
          <a:prstGeom prst="line">
            <a:avLst/>
          </a:prstGeom>
          <a:noFill/>
          <a:ln w="22225">
            <a:solidFill>
              <a:srgbClr val="99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5638800" y="5546725"/>
            <a:ext cx="990600" cy="0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>
            <a:off x="7696200" y="4937125"/>
            <a:ext cx="0" cy="838200"/>
          </a:xfrm>
          <a:prstGeom prst="line">
            <a:avLst/>
          </a:prstGeom>
          <a:noFill/>
          <a:ln w="222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7848600" y="4937125"/>
            <a:ext cx="0" cy="83820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8001000" y="4937125"/>
            <a:ext cx="0" cy="838200"/>
          </a:xfrm>
          <a:prstGeom prst="line">
            <a:avLst/>
          </a:prstGeom>
          <a:noFill/>
          <a:ln w="22225">
            <a:solidFill>
              <a:srgbClr val="99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19"/>
          <p:cNvSpPr>
            <a:spLocks noChangeShapeType="1"/>
          </p:cNvSpPr>
          <p:nvPr/>
        </p:nvSpPr>
        <p:spPr bwMode="auto">
          <a:xfrm>
            <a:off x="8153400" y="4937125"/>
            <a:ext cx="0" cy="838200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5486400" y="4937125"/>
            <a:ext cx="1295400" cy="76200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7543800" y="4784725"/>
            <a:ext cx="762000" cy="114300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6934200" y="5089525"/>
            <a:ext cx="53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5638800" y="5851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i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5638800" y="6003925"/>
            <a:ext cx="2752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transposition operation</a:t>
            </a:r>
          </a:p>
        </p:txBody>
      </p:sp>
    </p:spTree>
    <p:extLst>
      <p:ext uri="{BB962C8B-B14F-4D97-AF65-F5344CB8AC3E}">
        <p14:creationId xmlns:p14="http://schemas.microsoft.com/office/powerpoint/2010/main" val="3579397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09600" y="1447800"/>
            <a:ext cx="7924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elmat</a:t>
            </a:r>
          </a:p>
          <a:p>
            <a:endParaRPr lang="en-US" sz="22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Elementary matrices and matrix manipulation.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Elementary matrices:</a:t>
            </a:r>
          </a:p>
          <a:p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zeros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- matrix of zeros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ones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- matrix of ones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eye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- identity matrix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repmat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- replicate and tile an array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linspace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- linearly spaced vector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logspace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- logarithmically spaced vector</a:t>
            </a:r>
          </a:p>
          <a:p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etc.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990600" y="557213"/>
            <a:ext cx="6384925" cy="436562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 more information on elementary matrices see:</a:t>
            </a:r>
          </a:p>
        </p:txBody>
      </p:sp>
    </p:spTree>
    <p:extLst>
      <p:ext uri="{BB962C8B-B14F-4D97-AF65-F5344CB8AC3E}">
        <p14:creationId xmlns:p14="http://schemas.microsoft.com/office/powerpoint/2010/main" val="16818331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219200" y="1284288"/>
            <a:ext cx="6248400" cy="45720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133600" y="371475"/>
            <a:ext cx="4495800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7. Operators and Expressions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50975" y="1284288"/>
            <a:ext cx="6169025" cy="420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              element-wise    matrix-wise</a:t>
            </a:r>
          </a:p>
          <a:p>
            <a:endParaRPr lang="en-US" sz="22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                           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        +</a:t>
            </a:r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subtraction                      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         -</a:t>
            </a:r>
            <a:endParaRPr lang="en-US" sz="22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multiplication                 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.*         *</a:t>
            </a:r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                         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./         /</a:t>
            </a:r>
            <a:endParaRPr lang="en-US" sz="22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division                    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.\         \</a:t>
            </a:r>
            <a:endParaRPr lang="en-US" sz="22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exponentiation               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.^         ^</a:t>
            </a:r>
            <a:endParaRPr lang="en-US" sz="22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transpose w/o complex conjugation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                  </a:t>
            </a:r>
            <a:r>
              <a:rPr lang="en-US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transpose with complex conjugation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'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219200" y="1793875"/>
            <a:ext cx="6248400" cy="335280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219200" y="5638800"/>
            <a:ext cx="3352800" cy="771525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help /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help precedence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7086600" y="2212975"/>
            <a:ext cx="1828800" cy="1441450"/>
          </a:xfrm>
          <a:prstGeom prst="rect">
            <a:avLst/>
          </a:prstGeom>
          <a:solidFill>
            <a:srgbClr val="FF99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these must follow the rules of linear algebra</a:t>
            </a:r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 flipH="1">
            <a:off x="6756400" y="2925763"/>
            <a:ext cx="330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4757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62000" y="457200"/>
            <a:ext cx="7086600" cy="598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 = [1  2 5]; </a:t>
            </a: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b = [4 -5 1];</a:t>
            </a:r>
          </a:p>
          <a:p>
            <a:endParaRPr lang="fr-F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a+b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-3     6</a:t>
            </a:r>
          </a:p>
          <a:p>
            <a:endParaRPr lang="fr-FR" sz="15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a.*b         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-10     5</a:t>
            </a:r>
          </a:p>
          <a:p>
            <a:endParaRPr lang="fr-FR" sz="15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a./b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0.2500   -0.4000    5.0000</a:t>
            </a:r>
          </a:p>
          <a:p>
            <a:endParaRPr lang="fr-FR" sz="15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a.\b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4.0000   -2.5000    0.2000</a:t>
            </a:r>
          </a:p>
          <a:p>
            <a:endParaRPr lang="fr-FR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note: (a./b).*(a.\b) = [1,1,1]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6461125" y="2682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i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9763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609600"/>
            <a:ext cx="7086600" cy="458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 = [2 3 4 5];</a:t>
            </a:r>
          </a:p>
          <a:p>
            <a:endParaRPr lang="en-US" sz="25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a.^2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[2^2, 3^2, 4^2, 5^2]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4     9    16    25</a:t>
            </a:r>
          </a:p>
          <a:p>
            <a:endParaRPr lang="en-US" sz="25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2.^a          </a:t>
            </a:r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[2^2, 2^3, 2^4, 2^5]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4     8    16    32</a:t>
            </a:r>
          </a:p>
          <a:p>
            <a:endParaRPr lang="en-US" sz="25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a+10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12    13    14    15</a:t>
            </a:r>
            <a:endParaRPr lang="fr-FR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490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5800" y="533400"/>
            <a:ext cx="8077200" cy="569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 = [1 2; 3 4]</a:t>
            </a:r>
          </a:p>
          <a:p>
            <a:r>
              <a:rPr lang="pt-B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</a:t>
            </a:r>
          </a:p>
          <a:p>
            <a:r>
              <a:rPr lang="pt-B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</a:t>
            </a:r>
          </a:p>
          <a:p>
            <a:endParaRPr lang="pt-BR" sz="2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[A, A.^2; A^2, A*A]        </a:t>
            </a:r>
            <a:r>
              <a:rPr lang="pt-B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form sub-blocks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1     2     1     4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3     4     9    16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7    10     7    10      </a:t>
            </a:r>
            <a:r>
              <a:rPr lang="pt-B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note A^2 = A*A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15    22    15    22</a:t>
            </a:r>
          </a:p>
          <a:p>
            <a:endParaRPr lang="pt-BR" sz="2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B = 10.^A; </a:t>
            </a: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[B, log10(B)]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10         100           1           2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1000       10000           3           4</a:t>
            </a:r>
            <a:endParaRPr lang="pt-BR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Line 7"/>
          <p:cNvSpPr>
            <a:spLocks noChangeShapeType="1"/>
          </p:cNvSpPr>
          <p:nvPr/>
        </p:nvSpPr>
        <p:spPr bwMode="auto">
          <a:xfrm>
            <a:off x="3200400" y="2971800"/>
            <a:ext cx="0" cy="1143000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1524000" y="3505200"/>
            <a:ext cx="3352800" cy="0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6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91050"/>
            <a:ext cx="2255838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6472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276600" y="228600"/>
            <a:ext cx="2362200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8. Functions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914400" y="990600"/>
            <a:ext cx="7391400" cy="436563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help elfun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elementary functions list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914400" y="1562100"/>
            <a:ext cx="59055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typical built-in elementary functions are: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914400" y="2171700"/>
            <a:ext cx="6588125" cy="39243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sin(x),  cos(x),  tan(x),  cot(x)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asin(x), acos(x), atan(x), acot(x)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sinh(x),  cosh(x),  tanh(x),  coth(x)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asinh(x), acosh(x), atanh(x), acoth(x)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exp(x), log(x), log10(x), log2(x)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fix(x), floor(x), ceil(x), round(x)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sqrt(x), sign(x), abs(x)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sum(x), prod(x), cumsum(x), cumprod(x)</a:t>
            </a:r>
          </a:p>
        </p:txBody>
      </p:sp>
    </p:spTree>
    <p:extLst>
      <p:ext uri="{BB962C8B-B14F-4D97-AF65-F5344CB8AC3E}">
        <p14:creationId xmlns:p14="http://schemas.microsoft.com/office/powerpoint/2010/main" val="18072015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62000" y="304800"/>
            <a:ext cx="29051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more functions: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762000" y="838200"/>
            <a:ext cx="7391400" cy="4892675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size(x), length(x), class(x)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sinc(x)            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sin(pi*x)/(pi*x)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max(x), min(x), sort(x)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mean(x), std(x),   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statistics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median(x), mode(x)     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rand, randn, 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random number generators</a:t>
            </a: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randi, rng   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initialize with rng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filter, conv, fft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% DSP functions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clock, date</a:t>
            </a:r>
            <a:endParaRPr kumimoji="0" lang="en-US" sz="2100" b="1" i="0" u="none" strike="noStrike" kern="0" cap="none" spc="0" normalizeH="0" baseline="0" noProof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factorial(n), nchoose(n,k)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discrete math</a:t>
            </a:r>
            <a:endParaRPr kumimoji="0" lang="en-US" sz="21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0" y="5943600"/>
            <a:ext cx="5413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complete list, see Appendix A of your text</a:t>
            </a:r>
          </a:p>
        </p:txBody>
      </p:sp>
    </p:spTree>
    <p:extLst>
      <p:ext uri="{BB962C8B-B14F-4D97-AF65-F5344CB8AC3E}">
        <p14:creationId xmlns:p14="http://schemas.microsoft.com/office/powerpoint/2010/main" val="19638099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57200" y="2895600"/>
            <a:ext cx="8077200" cy="346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[0, pi/4, pi/3, pi/2, pi];  </a:t>
            </a:r>
          </a:p>
          <a:p>
            <a:endParaRPr lang="es-ES" sz="2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sin(x)</a:t>
            </a:r>
          </a:p>
          <a:p>
            <a:r>
              <a:rPr lang="es-E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s-E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0    0.7071    0.8660    1.0000    0.0000</a:t>
            </a:r>
          </a:p>
          <a:p>
            <a:endParaRPr lang="es-ES" sz="2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sin(sym(x))        </a:t>
            </a:r>
            <a:r>
              <a:rPr lang="es-E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use symbolic toolbox</a:t>
            </a:r>
          </a:p>
          <a:p>
            <a:r>
              <a:rPr lang="es-ES" sz="2100" b="1" smtClean="0">
                <a:solidFill>
                  <a:srgbClr val="0099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</a:t>
            </a:r>
            <a:r>
              <a:rPr lang="es-E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to see exact expressions</a:t>
            </a:r>
          </a:p>
          <a:p>
            <a:r>
              <a:rPr lang="es-E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s-E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[ 0,  2^(1/2)/2, 3^(1/2)/2,  1,  0]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914400" y="457200"/>
            <a:ext cx="6772275" cy="77152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Most functions admit scalar or array and matrix input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arguments and operate on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element of the array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36688"/>
            <a:ext cx="5105400" cy="115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6122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85800" y="685800"/>
            <a:ext cx="8077200" cy="527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[2.1, 2.8, -3.1, -3.5, 4.5];</a:t>
            </a:r>
          </a:p>
          <a:p>
            <a:endParaRPr lang="fr-FR" sz="22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 = exp(x)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8.1662   16.4446    0.0450    0.0302   90.0171</a:t>
            </a:r>
          </a:p>
          <a:p>
            <a:endParaRPr lang="fr-FR" sz="2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z = log(y)      </a:t>
            </a:r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note log(exp(x)) = x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2.1000    2.8000   -3.1000   -3.5000    4.5000</a:t>
            </a:r>
          </a:p>
          <a:p>
            <a:endParaRPr lang="fr-FR" sz="2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[fix(x); floor(x); ceil(x); round(x)]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2    -3    -3     4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2    -4    -4     4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3    -3    -3     5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3    -3    -4     5</a:t>
            </a:r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909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8"/>
          <p:cNvSpPr>
            <a:spLocks noChangeShapeType="1"/>
          </p:cNvSpPr>
          <p:nvPr/>
        </p:nvSpPr>
        <p:spPr bwMode="auto">
          <a:xfrm>
            <a:off x="1905000" y="2971800"/>
            <a:ext cx="3810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3657600"/>
            <a:ext cx="8458200" cy="298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format long;</a:t>
            </a: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N = 8; n = 1:N;    </a:t>
            </a:r>
            <a:r>
              <a:rPr lang="fr-FR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 = [1, 2, ..., 8 ]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</a:t>
            </a:r>
            <a:r>
              <a:rPr lang="fr-FR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[1/2^1, 1/2^2, ..., 1/2^8]</a:t>
            </a: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sum(1./2.^n</a:t>
            </a:r>
            <a:r>
              <a:rPr lang="fr-FR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  </a:t>
            </a:r>
            <a:r>
              <a:rPr lang="fr-FR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note the operations </a:t>
            </a:r>
            <a:r>
              <a:rPr lang="fr-FR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fr-FR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and </a:t>
            </a:r>
            <a:r>
              <a:rPr lang="fr-FR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.^</a:t>
            </a:r>
          </a:p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1 - 2^(-N)           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0.996093750000000</a:t>
            </a:r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0.996093750000000</a:t>
            </a:r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71600"/>
            <a:ext cx="5291138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62200"/>
            <a:ext cx="282257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85800" y="481013"/>
            <a:ext cx="683736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verify the following geometric-series identity</a:t>
            </a:r>
          </a:p>
          <a:p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function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sum(x)</a:t>
            </a:r>
            <a:r>
              <a:rPr lang="en-US" sz="220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3200400" y="4572000"/>
            <a:ext cx="99060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23875" y="2590800"/>
            <a:ext cx="1435100" cy="7112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summation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notation</a:t>
            </a:r>
          </a:p>
        </p:txBody>
      </p:sp>
    </p:spTree>
    <p:extLst>
      <p:ext uri="{BB962C8B-B14F-4D97-AF65-F5344CB8AC3E}">
        <p14:creationId xmlns:p14="http://schemas.microsoft.com/office/powerpoint/2010/main" val="3419654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812800" y="523875"/>
            <a:ext cx="7340600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y = cumsum(x)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cumulative sum of the elements of x</a:t>
            </a: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3" name="Picture 6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1450"/>
            <a:ext cx="6707188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620"/>
          <p:cNvSpPr>
            <a:spLocks noChangeArrowheads="1"/>
          </p:cNvSpPr>
          <p:nvPr/>
        </p:nvSpPr>
        <p:spPr bwMode="auto">
          <a:xfrm>
            <a:off x="838200" y="1295400"/>
            <a:ext cx="7315200" cy="4191000"/>
          </a:xfrm>
          <a:prstGeom prst="rect">
            <a:avLst/>
          </a:prstGeom>
          <a:noFill/>
          <a:ln w="952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621"/>
          <p:cNvSpPr txBox="1">
            <a:spLocks noChangeArrowheads="1"/>
          </p:cNvSpPr>
          <p:nvPr/>
        </p:nvSpPr>
        <p:spPr bwMode="auto">
          <a:xfrm>
            <a:off x="838200" y="5791200"/>
            <a:ext cx="6678613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 = [y(1), diff(y)]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% inverse operation</a:t>
            </a: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523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49250"/>
            <a:ext cx="3194050" cy="48260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cumsum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81000" y="1066800"/>
            <a:ext cx="8458200" cy="49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N = 8; n = 1:N;        </a:t>
            </a:r>
            <a:r>
              <a:rPr lang="pt-BR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 is a row vector</a:t>
            </a:r>
          </a:p>
          <a:p>
            <a:endParaRPr lang="pt-BR" sz="21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 = cumsum(1./2.^n);   </a:t>
            </a:r>
            <a:r>
              <a:rPr lang="pt-BR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y,z should be equal</a:t>
            </a:r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z = 1 - 1./2.^n;       </a:t>
            </a:r>
          </a:p>
          <a:p>
            <a:endParaRPr lang="pt-BR" sz="22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fprintf('%d   %10.8f   %10.8f\n',[n; y; z]);</a:t>
            </a:r>
          </a:p>
          <a:p>
            <a:endParaRPr lang="pt-B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1   0.50000000   0.50000000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2   0.75000000   0.75000000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3   0.87500000   0.87500000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4   0.93750000   0.93750000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5   0.96875000   0.96875000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6   0.98437500   0.98437500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7   0.99218750   0.99218750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8   0.99609375   0.99609375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62600" y="3581400"/>
            <a:ext cx="2895600" cy="101600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operates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column-wise on the 3x8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matrix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[n;</a:t>
            </a:r>
            <a:r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y;</a:t>
            </a:r>
            <a:r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z]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i.e.,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934200" y="3200400"/>
            <a:ext cx="0" cy="3810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7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876800"/>
            <a:ext cx="2755900" cy="111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791200" y="4876800"/>
            <a:ext cx="457200" cy="1219200"/>
          </a:xfrm>
          <a:prstGeom prst="ellipse">
            <a:avLst/>
          </a:prstGeom>
          <a:noFill/>
          <a:ln w="952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6400800" y="4876800"/>
            <a:ext cx="533400" cy="1219200"/>
          </a:xfrm>
          <a:prstGeom prst="ellipse">
            <a:avLst/>
          </a:prstGeom>
          <a:noFill/>
          <a:ln w="952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7010400" y="4876800"/>
            <a:ext cx="533400" cy="1219200"/>
          </a:xfrm>
          <a:prstGeom prst="ellipse">
            <a:avLst/>
          </a:prstGeom>
          <a:noFill/>
          <a:ln w="952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2865438" y="2819400"/>
            <a:ext cx="460375" cy="228600"/>
            <a:chOff x="1805" y="1776"/>
            <a:chExt cx="290" cy="144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805" y="1776"/>
              <a:ext cx="290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1901" y="1776"/>
              <a:ext cx="102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7"/>
          <p:cNvGrpSpPr>
            <a:grpSpLocks/>
          </p:cNvGrpSpPr>
          <p:nvPr/>
        </p:nvGrpSpPr>
        <p:grpSpPr bwMode="auto">
          <a:xfrm>
            <a:off x="2855913" y="3390900"/>
            <a:ext cx="460375" cy="228600"/>
            <a:chOff x="1805" y="1776"/>
            <a:chExt cx="290" cy="144"/>
          </a:xfrm>
        </p:grpSpPr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1805" y="1776"/>
              <a:ext cx="290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1901" y="1776"/>
              <a:ext cx="102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20"/>
          <p:cNvGrpSpPr>
            <a:grpSpLocks/>
          </p:cNvGrpSpPr>
          <p:nvPr/>
        </p:nvGrpSpPr>
        <p:grpSpPr bwMode="auto">
          <a:xfrm>
            <a:off x="669925" y="3392488"/>
            <a:ext cx="460375" cy="228600"/>
            <a:chOff x="1805" y="1776"/>
            <a:chExt cx="290" cy="144"/>
          </a:xfrm>
        </p:grpSpPr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1805" y="1776"/>
              <a:ext cx="290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22"/>
            <p:cNvSpPr>
              <a:spLocks noChangeArrowheads="1"/>
            </p:cNvSpPr>
            <p:nvPr/>
          </p:nvSpPr>
          <p:spPr bwMode="auto">
            <a:xfrm>
              <a:off x="1901" y="1776"/>
              <a:ext cx="102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23"/>
          <p:cNvGrpSpPr>
            <a:grpSpLocks/>
          </p:cNvGrpSpPr>
          <p:nvPr/>
        </p:nvGrpSpPr>
        <p:grpSpPr bwMode="auto">
          <a:xfrm>
            <a:off x="4370388" y="2819400"/>
            <a:ext cx="460375" cy="228600"/>
            <a:chOff x="1805" y="1776"/>
            <a:chExt cx="290" cy="144"/>
          </a:xfrm>
        </p:grpSpPr>
        <p:sp>
          <p:nvSpPr>
            <p:cNvPr id="20" name="Rectangle 24"/>
            <p:cNvSpPr>
              <a:spLocks noChangeArrowheads="1"/>
            </p:cNvSpPr>
            <p:nvPr/>
          </p:nvSpPr>
          <p:spPr bwMode="auto">
            <a:xfrm>
              <a:off x="1805" y="1776"/>
              <a:ext cx="290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1901" y="1776"/>
              <a:ext cx="102" cy="144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85445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2514600" cy="6418263"/>
          </a:xfrm>
          <a:prstGeom prst="rect">
            <a:avLst/>
          </a:prstGeom>
          <a:noFill/>
          <a:ln w="9525" algn="ctr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aaron.dat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year   ti    H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---------------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1954    1    13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1955    2    27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1956    3    26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1957    4    44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1958    5    30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1959    6    39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1960    7    40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1961    8    34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1962    9    45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1963   10    44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1964   11    24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1965   12    32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1966   13    44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1967   14    39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1968   15    29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1969   16    44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1970   17    38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1971   18    47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1972   19    34</a:t>
            </a:r>
          </a:p>
          <a:p>
            <a:r>
              <a:rPr lang="pt-BR" sz="18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1973   20    40</a:t>
            </a:r>
            <a:endParaRPr lang="en-US" sz="18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5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242888"/>
            <a:ext cx="4351337" cy="326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t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3506788"/>
            <a:ext cx="4351337" cy="326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9238" y="234950"/>
            <a:ext cx="1503362" cy="847725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cumsum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3513122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22263" y="228600"/>
            <a:ext cx="8212137" cy="622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load('aaron.dat');</a:t>
            </a:r>
          </a:p>
          <a:p>
            <a:endParaRPr lang="pt-B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 = A(:,2);  </a:t>
            </a:r>
            <a:r>
              <a:rPr lang="pt-BR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column 2</a:t>
            </a:r>
            <a:r>
              <a:rPr lang="pt-B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 = A(:,3);   </a:t>
            </a:r>
            <a:r>
              <a:rPr lang="pt-BR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column 3</a:t>
            </a:r>
          </a:p>
          <a:p>
            <a:r>
              <a:rPr lang="pt-B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yi = cumsum(H);</a:t>
            </a:r>
          </a:p>
          <a:p>
            <a:endParaRPr lang="pt-B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 = polyfit(ti,yi,1)</a:t>
            </a:r>
          </a:p>
          <a:p>
            <a:endParaRPr lang="fr-F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1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 = 37.2617  -39.8474</a:t>
            </a:r>
          </a:p>
          <a:p>
            <a:r>
              <a:rPr lang="fr-FR" sz="21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y = p(1)*t + p(2);</a:t>
            </a:r>
          </a:p>
          <a:p>
            <a:endParaRPr lang="fr-F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 = linspace(1,20, 101);</a:t>
            </a:r>
          </a:p>
          <a:p>
            <a:r>
              <a:rPr lang="fr-F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polyval(p,t);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plot(t,y,'r-', ti,yi,'b.', 'markersize', 18);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xlabel('\itt'); ylabel('totals');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xaxis(0,21,0:2:20); yaxis(0,800,0:100:800); grid on;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title('Hank Aaron''s Home Run Output');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legend(' linear fit', ' data', 'location', 'se');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 -dmeta aaron.wmf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28600" y="228600"/>
            <a:ext cx="4267200" cy="3962400"/>
          </a:xfrm>
          <a:prstGeom prst="rect">
            <a:avLst/>
          </a:prstGeom>
          <a:noFill/>
          <a:ln w="952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28600" y="4191000"/>
            <a:ext cx="8305800" cy="2362200"/>
          </a:xfrm>
          <a:prstGeom prst="rect">
            <a:avLst/>
          </a:prstGeom>
          <a:noFill/>
          <a:ln w="952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0" descr="aa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3400"/>
            <a:ext cx="451167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0497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974725"/>
            <a:ext cx="54864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seed = 127; rng(seed);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randn(5,3)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0.0294   -1.0928    1.6686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   -0.1697   -0.4750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-1.1899    0.5751   -0.7604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1.8115    0.6548   -1.1189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0.0426   -0.0969    0.1698</a:t>
            </a:r>
          </a:p>
          <a:p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min(x), max(x), mean(x), std(x)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   -1.0928   -1.1189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1.8115    0.6548    1.6686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-0.1759   -0.0259   -0.1032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1.3248    0.7051    1.0972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638800" y="974725"/>
            <a:ext cx="2971800" cy="12573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initialize</a:t>
            </a:r>
            <a:r>
              <a:rPr kumimoji="0" 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generator,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5x3 matrix of zero-mean,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unit-variance, gaussian,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random numbers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4267200" y="1508125"/>
            <a:ext cx="1371600" cy="0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>
            <a:off x="5105400" y="1203325"/>
            <a:ext cx="533400" cy="0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791200" y="4622800"/>
            <a:ext cx="2743200" cy="390525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computed column-wise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477000" y="2613025"/>
            <a:ext cx="2133600" cy="1257300"/>
          </a:xfrm>
          <a:prstGeom prst="rect">
            <a:avLst/>
          </a:prstGeom>
          <a:solidFill>
            <a:srgbClr val="0080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help rng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help rand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help randn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help randi</a:t>
            </a: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6019800" y="5622925"/>
            <a:ext cx="2286000" cy="803275"/>
          </a:xfrm>
          <a:prstGeom prst="rect">
            <a:avLst/>
          </a:prstGeom>
          <a:solidFill>
            <a:srgbClr val="FF99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MATLAB is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column-dominant</a:t>
            </a:r>
            <a:r>
              <a:rPr kumimoji="0" lang="en-US" sz="19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533400" y="203200"/>
            <a:ext cx="5819775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Random numbers, min, max, mean, std, sort</a:t>
            </a:r>
          </a:p>
        </p:txBody>
      </p:sp>
    </p:spTree>
    <p:extLst>
      <p:ext uri="{BB962C8B-B14F-4D97-AF65-F5344CB8AC3E}">
        <p14:creationId xmlns:p14="http://schemas.microsoft.com/office/powerpoint/2010/main" val="27364314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328613"/>
            <a:ext cx="5105400" cy="622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0.0294   -1.0928    1.6686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   -0.1697   -0.4750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-1.1899    0.5751   -0.7604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1.8115    0.6548   -1.1189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0.0426   -0.0969    0.1698</a:t>
            </a:r>
          </a:p>
          <a:p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[m,i] = min(x), min(min(x))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 =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   -1.0928   -1.1189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2     1     4</a:t>
            </a:r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</a:t>
            </a:r>
          </a:p>
          <a:p>
            <a:endParaRPr lang="en-US" sz="18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sort(x)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   -1.0928   -1.1189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-1.1899   -0.1697   -0.7604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0.0294   -0.0969   -0.4750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0.0426    0.5751    0.1698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1.8115    0.6548    1.6686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638800" y="2743200"/>
            <a:ext cx="3124200" cy="1016000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minimum of each column,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index within each column,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overall minimum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>
            <a:off x="4876800" y="2946400"/>
            <a:ext cx="762000" cy="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H="1">
            <a:off x="3962400" y="3276600"/>
            <a:ext cx="1676400" cy="1524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H="1">
            <a:off x="3505200" y="3581400"/>
            <a:ext cx="2133600" cy="3810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638800" y="4546600"/>
            <a:ext cx="2971800" cy="1625600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sort each column in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ascending order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sort(x,'ascend')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sort(x,'descend')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4876800" y="4903788"/>
            <a:ext cx="762000" cy="201612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990600" y="838200"/>
            <a:ext cx="1143000" cy="304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990600" y="838200"/>
            <a:ext cx="1066800" cy="381000"/>
          </a:xfrm>
          <a:prstGeom prst="ellipse">
            <a:avLst/>
          </a:prstGeom>
          <a:noFill/>
          <a:ln w="952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2362200" y="609600"/>
            <a:ext cx="1066800" cy="381000"/>
          </a:xfrm>
          <a:prstGeom prst="ellipse">
            <a:avLst/>
          </a:prstGeom>
          <a:noFill/>
          <a:ln w="952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3733800" y="1447800"/>
            <a:ext cx="1066800" cy="381000"/>
          </a:xfrm>
          <a:prstGeom prst="ellipse">
            <a:avLst/>
          </a:prstGeom>
          <a:noFill/>
          <a:ln w="952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5791200" y="533400"/>
            <a:ext cx="2819400" cy="10160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min,max,sort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 column-wise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 matrix inputs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152400" y="1270000"/>
            <a:ext cx="685800" cy="406400"/>
          </a:xfrm>
          <a:prstGeom prst="rect">
            <a:avLst/>
          </a:prstGeom>
          <a:solidFill>
            <a:srgbClr val="FFFF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i=2</a:t>
            </a:r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 flipV="1">
            <a:off x="609600" y="1066800"/>
            <a:ext cx="381000" cy="2032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9216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6"/>
          <p:cNvSpPr>
            <a:spLocks noChangeShapeType="1"/>
          </p:cNvSpPr>
          <p:nvPr/>
        </p:nvSpPr>
        <p:spPr bwMode="auto">
          <a:xfrm flipV="1">
            <a:off x="4038600" y="228600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76200"/>
            <a:ext cx="8305800" cy="689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0.0294   -1.0928    1.6686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   -0.1697   -0.4750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-1.1899    0.5751   -0.7604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1.8115    0.6548   -1.1189</a:t>
            </a:r>
          </a:p>
          <a:p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0.0426   -0.0969    0.1698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[x2,i2] = sort(x(:,2),'descend');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   [x2,i2]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0.6548    4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0.5751    3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-0.0969    5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-0.1697    2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-1.0928    1</a:t>
            </a:r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x_sort = x(i2,:)    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sort </a:t>
            </a:r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relative to column 2</a:t>
            </a: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1.8115    0.6548   -1.1189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-1.1899    0.5751   -0.7604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0.0426   -0.0969    0.1698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-1.5732   -0.1697   -0.4750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0.0294   -1.0928    1.6686</a:t>
            </a:r>
          </a:p>
          <a:p>
            <a:endParaRPr lang="en-US" sz="18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505200" y="2565400"/>
            <a:ext cx="4572000" cy="711200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sort column 2 only in descending order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= sorted column,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i2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= sorting index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5713413" y="5391150"/>
            <a:ext cx="2887662" cy="893763"/>
          </a:xfrm>
          <a:prstGeom prst="rect">
            <a:avLst/>
          </a:prstGeom>
          <a:solidFill>
            <a:srgbClr val="FF99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using sortrows: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sortrows(x,-2)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Line 21"/>
          <p:cNvSpPr>
            <a:spLocks noChangeShapeType="1"/>
          </p:cNvSpPr>
          <p:nvPr/>
        </p:nvSpPr>
        <p:spPr bwMode="auto">
          <a:xfrm flipV="1">
            <a:off x="6294438" y="4891088"/>
            <a:ext cx="0" cy="5000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71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838200" y="304800"/>
            <a:ext cx="7391400" cy="1927225"/>
          </a:xfrm>
          <a:prstGeom prst="rect">
            <a:avLst/>
          </a:prstGeom>
          <a:solidFill>
            <a:srgbClr val="0080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Make up your own functions using three methods: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1.  function-handle, @(x)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2.  inline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3.  M-file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14400" y="3581400"/>
            <a:ext cx="7772400" cy="222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 = @(x) exp(-0.5*x).*sin(5*x);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g = inline('exp(-0.5*x).*sin(5*x)');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edit &amp; save file h.m containing the lines: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y = h(x)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exp(-0.5*x).*sin(5*x);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79700"/>
            <a:ext cx="38893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143000" y="6096000"/>
            <a:ext cx="4495800" cy="427038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.*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allows vector or matrix inputs x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3657600" y="5791200"/>
            <a:ext cx="0" cy="3048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1428750" y="2743200"/>
            <a:ext cx="142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1969898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14400" y="447675"/>
            <a:ext cx="5638800" cy="466725"/>
          </a:xfrm>
          <a:prstGeom prst="rect">
            <a:avLst/>
          </a:prstGeom>
          <a:solidFill>
            <a:srgbClr val="0080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How to include parameters in functions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5800" y="2105025"/>
            <a:ext cx="8153400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method 1: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define a,b first, then define f</a:t>
            </a: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0.5; b = 5;          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= @(x) exp(-a*x).*sin(b*x);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method 2: pass parameters as arguments to f</a:t>
            </a: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= @(x,a,b) exp(-a*x).*sin(b*x);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this defines the function f(x,a,b)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so that f(x, 0.5, 5) would be equivalent to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the f(x) defined in method 1.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38200" y="1216025"/>
            <a:ext cx="142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</a:p>
        </p:txBody>
      </p:sp>
      <p:pic>
        <p:nvPicPr>
          <p:cNvPr id="5" name="Picture 83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271588"/>
            <a:ext cx="3251200" cy="42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707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00" y="304800"/>
            <a:ext cx="2667000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9. Basic Plotting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62000" y="1143000"/>
            <a:ext cx="7543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    MATLAB has extensive facilities for the plotting of curves and surfaces, and visualization. We will be discussing these in detail later on.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    Basic 2D plots of functions and 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x,y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) pairs can be done with the functions: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                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plot,  </a:t>
            </a: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fplot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,  </a:t>
            </a: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ezplot</a:t>
            </a:r>
            <a:endParaRPr kumimoji="0" lang="en-US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838200" y="4837113"/>
            <a:ext cx="7543800" cy="1106487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&gt;&gt; help plot      % 2-D plotting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&gt;&gt; help fplot     % function plotting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&gt;&gt; help ezplot    % easy function plotting</a:t>
            </a:r>
          </a:p>
        </p:txBody>
      </p:sp>
    </p:spTree>
    <p:extLst>
      <p:ext uri="{BB962C8B-B14F-4D97-AF65-F5344CB8AC3E}">
        <p14:creationId xmlns:p14="http://schemas.microsoft.com/office/powerpoint/2010/main" val="851824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09600" y="1981200"/>
            <a:ext cx="8305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 = @(x) exp(-0.5*x).*sin(5*x);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fplot(f,[0,5]);     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plot over interval [0,5]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85800" y="381000"/>
            <a:ext cx="7543800" cy="182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If a function f(x) has already been defined by a function-handle or inline, it can be plotted quickly with 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fplot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ezplot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which are very similar. One only needs to specify the plot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For example: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876800" y="3429000"/>
            <a:ext cx="38862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figure window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opens up, allowing further editing of the graph, e.g., adding x,y axis labels, titles, grid, changing colors, and saving the graph is some format, such as WMF, PNG, or EPS.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8" descr="t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48006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559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609600"/>
            <a:ext cx="8458200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linspace(0,5,101);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 = f(x);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plot(x,y,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b-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blue-solid line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xlabel('x'); ylabel(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grid;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title('f(x) = e^{-0.5x} sin(5x)');</a:t>
            </a:r>
          </a:p>
        </p:txBody>
      </p:sp>
      <p:pic>
        <p:nvPicPr>
          <p:cNvPr id="3" name="Picture 6" descr="t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0"/>
            <a:ext cx="5121275" cy="384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754688" y="355600"/>
            <a:ext cx="2662237" cy="4064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using the plot function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257800" y="3657600"/>
            <a:ext cx="3657600" cy="132080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plot annotation can be done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by separate commands, as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shown above, or from the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editor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 the figure window.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8823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762000"/>
            <a:ext cx="8610600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x5 = x(1:5:end);         </a:t>
            </a:r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plot every 5</a:t>
            </a:r>
            <a:r>
              <a:rPr lang="en-US" sz="1800" b="1" baseline="3000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data point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y5 = y(1:5:end); 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plot(x,y,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b-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x5,y5, 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r.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</a:t>
            </a:r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blue-line, red dots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endParaRPr lang="en-US" sz="20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xlabel('x'); ylabel(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grid;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title('f(x) = e^{-0.5x} sin(5x)');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895600" y="252413"/>
            <a:ext cx="3438525" cy="4064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multiple graphs on same plot</a:t>
            </a:r>
          </a:p>
        </p:txBody>
      </p:sp>
      <p:pic>
        <p:nvPicPr>
          <p:cNvPr id="4" name="Picture 5" descr="t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13038"/>
            <a:ext cx="5121275" cy="384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105400" y="3429000"/>
            <a:ext cx="37338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(x,y)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plotted as blue-solid line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(x5,y5)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pairs plotted as red dots     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H="1">
            <a:off x="4419600" y="3733800"/>
            <a:ext cx="762000" cy="762000"/>
          </a:xfrm>
          <a:prstGeom prst="line">
            <a:avLst/>
          </a:prstGeom>
          <a:noFill/>
          <a:ln w="12700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4495800" y="4191000"/>
            <a:ext cx="685800" cy="457200"/>
          </a:xfrm>
          <a:prstGeom prst="line">
            <a:avLst/>
          </a:prstGeom>
          <a:noFill/>
          <a:ln w="12700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486400" y="4572000"/>
            <a:ext cx="3124200" cy="132080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multiple (x,y) pairs---not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necessarily of the same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size---can be plotted with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different line styles.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8801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228600"/>
            <a:ext cx="8458200" cy="213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e = exp(-0.5*x);            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envelope of f(x)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plot(x,y,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b-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x,e,</a:t>
            </a:r>
            <a:r>
              <a:rPr lang="en-US" sz="20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r--</a:t>
            </a:r>
            <a:r>
              <a:rPr lang="en-US" sz="20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x,-e,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m--</a:t>
            </a:r>
            <a:r>
              <a:rPr lang="en-US" sz="22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en-US" sz="220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lang="en-US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xlabel('x'); ylabel(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grid;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title('f(x) = e^{-0.5x} sin(5x)');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legend('e^{-0.5x} sin(5x)', 'e^{-0.5x}', ...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'-e^{-0.5x}', 'location','SE');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791200" y="3886200"/>
            <a:ext cx="2895600" cy="7112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plotting multiple curves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 adding legends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7" descr="t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6025"/>
            <a:ext cx="57150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7315200" y="2362200"/>
            <a:ext cx="1600200" cy="101600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ellipsis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continues to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next line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562600" y="27432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south-east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V="1">
            <a:off x="7924800" y="1981200"/>
            <a:ext cx="152400" cy="3810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 flipV="1">
            <a:off x="5562600" y="2362200"/>
            <a:ext cx="304800" cy="4572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5791200" y="5029200"/>
            <a:ext cx="2895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legends can also be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inserted with plot editor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734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33400" y="3352800"/>
            <a:ext cx="8153400" cy="2493963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Suppose a function f(x) has a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minimum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(or maximum) within an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interval [a,b], or,  a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ymbol" panose="05050102010706020507" pitchFamily="18" charset="2"/>
                <a:cs typeface="Arial" panose="020B0604020202020204" pitchFamily="34" charset="0"/>
              </a:rPr>
              <a:t>£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ymbol" panose="05050102010706020507" pitchFamily="18" charset="2"/>
                <a:cs typeface="Arial" panose="020B0604020202020204" pitchFamily="34" charset="0"/>
              </a:rPr>
              <a:t>£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b. The following three methods can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 used to find it: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Graphical method using the function </a:t>
            </a: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(or </a:t>
            </a: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Using the built-in function </a:t>
            </a: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fminbnd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 Using the function </a:t>
            </a: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fzero,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(requires the derivative of f(x) )</a:t>
            </a:r>
          </a:p>
        </p:txBody>
      </p:sp>
      <p:sp>
        <p:nvSpPr>
          <p:cNvPr id="3" name="Text Box 211"/>
          <p:cNvSpPr txBox="1">
            <a:spLocks noChangeArrowheads="1"/>
          </p:cNvSpPr>
          <p:nvPr/>
        </p:nvSpPr>
        <p:spPr bwMode="auto">
          <a:xfrm>
            <a:off x="1981200" y="457200"/>
            <a:ext cx="4953000" cy="498475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10. Function Maxima and Minima</a:t>
            </a:r>
          </a:p>
        </p:txBody>
      </p:sp>
      <p:sp>
        <p:nvSpPr>
          <p:cNvPr id="4" name="Text Box 212"/>
          <p:cNvSpPr txBox="1">
            <a:spLocks noChangeArrowheads="1"/>
          </p:cNvSpPr>
          <p:nvPr/>
        </p:nvSpPr>
        <p:spPr bwMode="auto">
          <a:xfrm>
            <a:off x="914400" y="1377950"/>
            <a:ext cx="7315200" cy="1441450"/>
          </a:xfrm>
          <a:prstGeom prst="rect">
            <a:avLst/>
          </a:prstGeom>
          <a:solidFill>
            <a:srgbClr val="0080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Engineers always like to optimize their designs by finding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best possible solutions. This usually amounts to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minimizing or maximizing some function of the design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parameters.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 Box 213"/>
          <p:cNvSpPr txBox="1">
            <a:spLocks noChangeArrowheads="1"/>
          </p:cNvSpPr>
          <p:nvPr/>
        </p:nvSpPr>
        <p:spPr bwMode="auto">
          <a:xfrm>
            <a:off x="914400" y="6019800"/>
            <a:ext cx="5703888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(use </a:t>
            </a:r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fminsearch</a:t>
            </a:r>
            <a:r>
              <a:rPr lang="en-US" sz="21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multivariable functions)</a:t>
            </a:r>
          </a:p>
        </p:txBody>
      </p:sp>
    </p:spTree>
    <p:extLst>
      <p:ext uri="{BB962C8B-B14F-4D97-AF65-F5344CB8AC3E}">
        <p14:creationId xmlns:p14="http://schemas.microsoft.com/office/powerpoint/2010/main" val="39874439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28600" y="4800600"/>
            <a:ext cx="385763" cy="1766888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228600" y="3962400"/>
            <a:ext cx="385763" cy="83820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8600" y="2133600"/>
            <a:ext cx="385763" cy="182880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09600" y="922338"/>
            <a:ext cx="8153400" cy="564515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 = @(x) ...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define your function here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% f(x) must admit vector inputs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% and return vector outputs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 = linspace(a,b,N);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larger N works better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[fmin,imin] = min(f(x));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fmin = minimum value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xmin = x(imin);    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x-location of minimum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plot(x,f(x), xmin,fmin,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);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display it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[xmin,fmin] = fminbnd(f,a,b);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search in [a,b]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 = @(x) ...   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define derivative of f(x)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or use symbolic toolbox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xmin = fzero(F,x0);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search near x0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fmin = f(xmin); 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minimum value of f(x)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2389188"/>
            <a:ext cx="374650" cy="347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18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endParaRPr lang="en-US" sz="18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5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  <a:p>
            <a:endParaRPr lang="en-US" sz="15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5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9600" y="228600"/>
            <a:ext cx="6172200" cy="452438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MATLAB implementation of the three methods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609600" y="3962400"/>
            <a:ext cx="8153400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609600" y="4800600"/>
            <a:ext cx="8153400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609600" y="2133600"/>
            <a:ext cx="8153400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7838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324600" y="304800"/>
            <a:ext cx="2362200" cy="13843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  <a:r>
              <a:rPr kumimoji="0" lang="en-US" sz="21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finding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minimum of 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curve using the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function  </a:t>
            </a:r>
            <a:r>
              <a:rPr kumimoji="0" lang="en-US" sz="21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477000" y="2292350"/>
            <a:ext cx="2286000" cy="3879850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f0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is minimum of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array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y=f(x)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i0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 the index of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array at its min,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i.e.,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f0=y(i0)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x0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 value of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minimum of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exact values are: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x0 = 1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f0 = -3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 flipV="1">
            <a:off x="5486400" y="1752600"/>
            <a:ext cx="990600" cy="53340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81000" y="228600"/>
            <a:ext cx="5943600" cy="278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= @(x) x.^4 </a:t>
            </a:r>
            <a:r>
              <a:rPr lang="en-US" sz="150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50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4*x;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linspace(0, 1.5, 151); 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[f0,i0] = min(f(x)); x0 = x(i0);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plot(x,f(x),'b-', x0,f0,'</a:t>
            </a:r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');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xlabel('x'); grid;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legend('f(x)=x^4-4x', '(x0,f0)');</a:t>
            </a:r>
          </a:p>
        </p:txBody>
      </p:sp>
      <p:pic>
        <p:nvPicPr>
          <p:cNvPr id="6" name="Picture 7" descr="t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2941638"/>
            <a:ext cx="5121275" cy="384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3972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487363"/>
            <a:ext cx="3962400" cy="7112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finding the minimum of f(x) using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function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fminbnd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57200" y="1524000"/>
            <a:ext cx="845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= @(x) x.^4 – 4*x;         </a:t>
            </a:r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find minimum of f(x)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[x1,f1] = fminbnd(f,0,1.5);  </a:t>
            </a:r>
            <a:r>
              <a:rPr lang="en-US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in the interval[0,1.5]</a:t>
            </a:r>
            <a:endParaRPr lang="en-US" sz="18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638800" y="279400"/>
            <a:ext cx="2667000" cy="1016000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both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fminbnd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fzero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admit function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handles as inputs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33400" y="2743200"/>
            <a:ext cx="5257800" cy="7112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finding the minimum of f(x) using the function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fzero,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requires derivative F(x) = df(x)/dx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533400" y="3683000"/>
            <a:ext cx="8382000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= @(x) 4*x.^3 - 4;            </a:t>
            </a:r>
            <a:r>
              <a:rPr lang="pt-BR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derivative of f(x)</a:t>
            </a:r>
            <a:endParaRPr lang="pt-BR" sz="22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x2 = fzero(F, 0.5); f2 = f(x2);</a:t>
            </a:r>
          </a:p>
          <a:p>
            <a:endParaRPr lang="pt-BR" sz="22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[x0,x1,x2; f0,f1,f2]      </a:t>
            </a:r>
            <a:r>
              <a:rPr lang="pt-BR" sz="18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compare the three methods</a:t>
            </a:r>
          </a:p>
          <a:p>
            <a:endParaRPr lang="pt-BR" sz="18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0.9966    1.0000    1.0000</a:t>
            </a:r>
          </a:p>
          <a:p>
            <a:r>
              <a:rPr lang="fr-FR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-2.9999   -3.0000   -3.0000</a:t>
            </a:r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2842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3"/>
          <p:cNvSpPr>
            <a:spLocks noChangeShapeType="1"/>
          </p:cNvSpPr>
          <p:nvPr/>
        </p:nvSpPr>
        <p:spPr bwMode="auto">
          <a:xfrm flipV="1">
            <a:off x="5181600" y="2941638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3400" y="304800"/>
            <a:ext cx="6858000" cy="406400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How to find the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maximum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of a function f(x) using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fminbnd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33400" y="908050"/>
            <a:ext cx="8153400" cy="5553075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 = @(x) ...     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define your function here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% f(x) must admit vector inputs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% and return vector outputs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[xmax,fmin] = fminbnd(@(x) –f(x), a,b);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fmax = -fmin;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fminbnd(-f,a,b) is not allowed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alternatively, first define negative of f(x)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g = @(x) –f(x);     </a:t>
            </a: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 i.e., g(x) = -f(x)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[xmax,fmin] = fminbnd(g,a,b);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fmax = -fmin;</a:t>
            </a: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5943600" y="2789238"/>
            <a:ext cx="0" cy="1524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419600" y="2789238"/>
            <a:ext cx="0" cy="1524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4419600" y="2941638"/>
            <a:ext cx="1524000" cy="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191000" y="3221038"/>
            <a:ext cx="1981200" cy="406400"/>
          </a:xfrm>
          <a:prstGeom prst="rect">
            <a:avLst/>
          </a:prstGeom>
          <a:solidFill>
            <a:srgbClr val="FFFF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function handle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2375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524000" y="544513"/>
            <a:ext cx="5565775" cy="498475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11.  Strings,   </a:t>
            </a:r>
            <a:r>
              <a:rPr kumimoji="0" lang="en-US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763713" y="1455738"/>
            <a:ext cx="5123518" cy="2308324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characters and strings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concatenating strings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using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num2str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comparing strings with </a:t>
            </a: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 – summary &amp; examples</a:t>
            </a:r>
          </a:p>
        </p:txBody>
      </p:sp>
    </p:spTree>
    <p:extLst>
      <p:ext uri="{BB962C8B-B14F-4D97-AF65-F5344CB8AC3E}">
        <p14:creationId xmlns:p14="http://schemas.microsoft.com/office/powerpoint/2010/main" val="22954580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3"/>
          <p:cNvSpPr>
            <a:spLocks noChangeAspect="1" noChangeArrowheads="1"/>
          </p:cNvSpPr>
          <p:nvPr/>
        </p:nvSpPr>
        <p:spPr bwMode="auto">
          <a:xfrm>
            <a:off x="582613" y="620713"/>
            <a:ext cx="8162925" cy="5311775"/>
          </a:xfrm>
          <a:prstGeom prst="rect">
            <a:avLst/>
          </a:prstGeom>
          <a:solidFill>
            <a:srgbClr val="CCFFCC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82925" y="1000125"/>
            <a:ext cx="3006725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b="1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MATLAB Data Classes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81088" y="1709738"/>
            <a:ext cx="1281112" cy="35242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295775" y="2779713"/>
            <a:ext cx="2025650" cy="387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Floating Point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038600" y="3219450"/>
            <a:ext cx="1185863" cy="663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precision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376863" y="3219450"/>
            <a:ext cx="1168400" cy="663575"/>
          </a:xfrm>
          <a:prstGeom prst="rect">
            <a:avLst/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precision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462213" y="1709738"/>
            <a:ext cx="1035050" cy="352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Logical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589338" y="1709738"/>
            <a:ext cx="1123950" cy="352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Numeric</a:t>
            </a:r>
            <a:r>
              <a:rPr lang="en-US" sz="18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797425" y="1709738"/>
            <a:ext cx="1174750" cy="352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Symbolic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078538" y="1709738"/>
            <a:ext cx="949325" cy="35242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7118350" y="1709738"/>
            <a:ext cx="1323975" cy="35242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2003425" y="4365625"/>
            <a:ext cx="1885950" cy="379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b="1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Classes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368925" y="4491038"/>
            <a:ext cx="3028950" cy="9874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and Structure arrays can store different types of data in the same array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46275" y="2757488"/>
            <a:ext cx="135255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1492250" y="3200400"/>
            <a:ext cx="984250" cy="379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signed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2598738" y="3200400"/>
            <a:ext cx="1214437" cy="379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unsigned</a:t>
            </a: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2630488" y="2441575"/>
            <a:ext cx="2503487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2630488" y="244157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5133975" y="244157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4148138" y="2062163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1081088" y="4821238"/>
            <a:ext cx="1030287" cy="655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Java</a:t>
            </a:r>
          </a:p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3813175" y="4821238"/>
            <a:ext cx="1077913" cy="655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</a:p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handles</a:t>
            </a: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2187575" y="4821238"/>
            <a:ext cx="1549400" cy="655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user-defined</a:t>
            </a:r>
          </a:p>
          <a:p>
            <a:r>
              <a:rPr lang="en-US" sz="19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</a:t>
            </a:r>
            <a:r>
              <a:rPr lang="en-US" sz="18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0250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52450" y="317500"/>
            <a:ext cx="3413125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Characters and Strings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192588" y="330200"/>
            <a:ext cx="4705350" cy="2557463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Strings</a:t>
            </a: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are arrays of characters.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Characters</a:t>
            </a: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are represented internally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by standardized numbers, referred to as ASCII (American Standard Code for Information Interchange) codes.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see Wikipedia link: </a:t>
            </a: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ASCII table</a:t>
            </a:r>
            <a:endParaRPr kumimoji="0" lang="en-US" sz="23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73075" y="1304925"/>
            <a:ext cx="5540375" cy="515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 = 'A'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  <a:p>
            <a:endParaRPr lang="fr-F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double(c)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65</a:t>
            </a:r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% ASCII code for 'A'</a:t>
            </a:r>
          </a:p>
          <a:p>
            <a:endParaRPr lang="fr-F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char(x)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  <a:p>
            <a:endParaRPr lang="fr-F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class(c)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116388" y="4491038"/>
            <a:ext cx="4705350" cy="1595437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char()</a:t>
            </a: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creates a character string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char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class</a:t>
            </a:r>
            <a:endParaRPr kumimoji="0" lang="en-US" sz="2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88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963988" y="4111625"/>
            <a:ext cx="4402137" cy="49847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row vector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of 8 characters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8463" y="285750"/>
            <a:ext cx="5843587" cy="625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'ABC DEFG'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 DEFG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double(s)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65 66 67 32 68 69 70 71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char(x)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 DEFG</a:t>
            </a:r>
          </a:p>
          <a:p>
            <a:endParaRPr lang="en-US" sz="15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size(s)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1     8</a:t>
            </a:r>
            <a:endParaRPr lang="en-US" sz="15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class(s)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37250" y="2312988"/>
            <a:ext cx="1746250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ASCII codes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813175" y="2973388"/>
            <a:ext cx="4249738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convert ASCII codes to characters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3130550" y="3201988"/>
            <a:ext cx="682625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634038" y="2536825"/>
            <a:ext cx="304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965575" y="4719638"/>
            <a:ext cx="3035300" cy="1927225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s(2), s(3:5)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C D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994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 flipV="1">
            <a:off x="4192588" y="2897188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52450" y="317500"/>
            <a:ext cx="3413125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Concatenating Strings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9275" y="1076325"/>
            <a:ext cx="6678613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8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['Albert', 'Einstein']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AlbertEinstein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['Albert', ' Einstein']</a:t>
            </a:r>
          </a:p>
          <a:p>
            <a:r>
              <a:rPr lang="de-DE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de-DE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Albert Einstein</a:t>
            </a:r>
          </a:p>
          <a:p>
            <a:endParaRPr lang="de-DE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['Albert ', 'Einstein']</a:t>
            </a:r>
          </a:p>
          <a:p>
            <a:r>
              <a:rPr lang="de-DE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de-DE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Albert Einstein</a:t>
            </a:r>
          </a:p>
          <a:p>
            <a:endParaRPr lang="de-DE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size(s)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1    15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65575" y="3249613"/>
            <a:ext cx="4781550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preserve leading and trailing spaces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3509963" y="3732213"/>
            <a:ext cx="455612" cy="3032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557838" y="4643438"/>
            <a:ext cx="3340100" cy="2006600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strcat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strvcat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num2str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strcmp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findstr</a:t>
            </a:r>
            <a:endParaRPr kumimoji="0" lang="en-US" sz="2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7841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 flipH="1">
            <a:off x="2825750" y="4719638"/>
            <a:ext cx="608013" cy="985837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52450" y="317500"/>
            <a:ext cx="3640138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Concatenating Vertically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73075" y="1076325"/>
            <a:ext cx="827246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8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['Apple'; 'IBM'; 'Microsoft'];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Error using ==&gt; vertcat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 arguments dimensions are not consistent.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['Apple    '; 'IBM      '; 'Microsoft']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Apple    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IBM      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size(s)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3     9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205163" y="3884613"/>
            <a:ext cx="3605212" cy="86360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padded with spaces to the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length of the longest string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 flipV="1">
            <a:off x="3130550" y="3201988"/>
            <a:ext cx="303213" cy="682625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5254625" y="3201988"/>
            <a:ext cx="0" cy="682625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151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916363" y="3125788"/>
            <a:ext cx="4705350" cy="87947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strvcat,char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both pad spaces as necessary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49275" y="1303338"/>
            <a:ext cx="8045450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strvcat('Apple', 'IBM', 'Microsoft');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char('Apple', 'IBM', 'Microsoft');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Apple    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IBM      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size(s)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3     9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52450" y="317500"/>
            <a:ext cx="3640138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Concatenating Vertically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16363" y="4359275"/>
            <a:ext cx="4873625" cy="135255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kumimoji="0" 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to concatenate vertically, and </a:t>
            </a:r>
            <a:r>
              <a:rPr kumimoji="0" 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to concatenate horizontally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9275" y="2822575"/>
            <a:ext cx="1746250" cy="1062038"/>
          </a:xfrm>
          <a:prstGeom prst="rect">
            <a:avLst/>
          </a:prstGeom>
          <a:noFill/>
          <a:ln w="9525" algn="ctr">
            <a:solidFill>
              <a:srgbClr val="33339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81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040188" y="1379538"/>
            <a:ext cx="4781550" cy="1243012"/>
          </a:xfrm>
          <a:prstGeom prst="rect">
            <a:avLst/>
          </a:prstGeom>
          <a:solidFill>
            <a:srgbClr val="CC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= num2str(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= num2str(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precision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= num2str(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format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7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151688" y="260350"/>
            <a:ext cx="1666875" cy="512763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num2str</a:t>
            </a:r>
            <a:r>
              <a:rPr kumimoji="0" lang="en-US" sz="27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49275" y="301625"/>
            <a:ext cx="7969250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[143.87, -0.0000325, -7545]';</a:t>
            </a:r>
          </a:p>
          <a:p>
            <a:endParaRPr lang="pt-BR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num2str(a)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143.87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-3.25e-005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-7545</a:t>
            </a:r>
          </a:p>
          <a:p>
            <a:endParaRPr lang="pt-BR" sz="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num2str(a,4)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143.9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-3.25e-005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-7545</a:t>
            </a:r>
          </a:p>
          <a:p>
            <a:endParaRPr lang="pt-BR" sz="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num2str(a, '%12.6f')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143.870000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-0.000032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-7545.000000</a:t>
            </a:r>
            <a:endParaRPr lang="en-US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509963" y="3581400"/>
            <a:ext cx="2806700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max number of digits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3813175" y="327660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348163" y="5429250"/>
            <a:ext cx="1622425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format spec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4651375" y="512445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3195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74688" y="317500"/>
            <a:ext cx="2835275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Comparing Strings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89375" y="317500"/>
            <a:ext cx="5008563" cy="124460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Strings are arrays of characters, so the condition </a:t>
            </a: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s1==s2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requires both </a:t>
            </a: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s1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s2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to have the same length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98463" y="1682750"/>
            <a:ext cx="6753225" cy="471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'shore';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s1==s1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1    1    1    1    1</a:t>
            </a:r>
          </a:p>
          <a:p>
            <a:endParaRPr lang="fr-FR" sz="20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s1==s2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1    1    1    1    0</a:t>
            </a:r>
          </a:p>
          <a:p>
            <a:endParaRPr lang="fr-FR" sz="20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'long';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s1==s2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Error using ==&gt; eq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Matrix dimensions must agree.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4415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74688" y="317500"/>
            <a:ext cx="2835275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Comparing Strings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786438" y="2593975"/>
            <a:ext cx="2959100" cy="863600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strcmp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strcmpi</a:t>
            </a:r>
            <a:endParaRPr kumimoji="0" lang="en-US" sz="2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254625" y="317500"/>
            <a:ext cx="3567113" cy="124460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to compare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strings of unequal length,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and get a binary decision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98463" y="1835150"/>
            <a:ext cx="5919787" cy="441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'shore';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strcmp(s1,s1)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</a:t>
            </a:r>
          </a:p>
          <a:p>
            <a:endParaRPr lang="fr-FR" sz="10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strcmp(s1,s2)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0</a:t>
            </a:r>
          </a:p>
          <a:p>
            <a:endParaRPr lang="fr-FR" sz="10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'long';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strcmp(s1,s2)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0</a:t>
            </a:r>
            <a:endParaRPr lang="en-US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69063" y="3960813"/>
            <a:ext cx="2276475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case-insensitive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7912100" y="3505200"/>
            <a:ext cx="0" cy="4556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949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74688" y="317500"/>
            <a:ext cx="3441700" cy="4826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Useful String Functions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74688" y="1136650"/>
            <a:ext cx="5813425" cy="4848225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sprintf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write formatted string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sscanf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read formatted string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deblank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remove trailing blanks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compare strings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strcmpi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compare strings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strmatch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find possible matches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upper  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convert to upper case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lower  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convert to lower case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blanks 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string of blanks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strjust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left/right/center justify string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strtrim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remove leading/trailing spaces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strrep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replace strings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findstr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-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find one string within another</a:t>
            </a:r>
          </a:p>
        </p:txBody>
      </p:sp>
    </p:spTree>
    <p:extLst>
      <p:ext uri="{BB962C8B-B14F-4D97-AF65-F5344CB8AC3E}">
        <p14:creationId xmlns:p14="http://schemas.microsoft.com/office/powerpoint/2010/main" val="42423134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58838" y="1752600"/>
            <a:ext cx="6684962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fprintf('format_specs', variables);</a:t>
            </a:r>
            <a:endParaRPr kumimoji="0" lang="en-US" sz="23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362075" y="492125"/>
            <a:ext cx="4962525" cy="498475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fprintf </a:t>
            </a: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 summary &amp; examples</a:t>
            </a:r>
            <a:endParaRPr kumimoji="0" lang="en-US" sz="2600" b="0" i="1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00288" y="2511425"/>
            <a:ext cx="1801812" cy="803275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print format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956175" y="2511425"/>
            <a:ext cx="2360613" cy="1154113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list of variables,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arrays, or matrices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 be printed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982913" y="2282825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5943600" y="2282825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14400" y="4730750"/>
            <a:ext cx="2959100" cy="831850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fprintf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doc sprintf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889500" y="4943475"/>
            <a:ext cx="2578100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see Sect.7.2 of text</a:t>
            </a:r>
          </a:p>
        </p:txBody>
      </p:sp>
    </p:spTree>
    <p:extLst>
      <p:ext uri="{BB962C8B-B14F-4D97-AF65-F5344CB8AC3E}">
        <p14:creationId xmlns:p14="http://schemas.microsoft.com/office/powerpoint/2010/main" val="1226483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01675" y="381000"/>
            <a:ext cx="7285038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fprintf('%10.6f\n', 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 10.6f\n',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fprintf('%-10.6f\n',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fprintf('%+10.6f\n',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fprintf('%10.0f\n', 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fprintf('%#10.0f\n',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fprintf('%010.0f\n', 100*pi)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314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314.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0000000314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733800" y="4267200"/>
            <a:ext cx="4237038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different ways of printing 100*pi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838200" y="6248400"/>
            <a:ext cx="17526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838200" y="6096000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590800" y="6096000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92200" y="6049963"/>
            <a:ext cx="1260475" cy="42703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spaces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315200" y="533400"/>
            <a:ext cx="1450975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1806123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01675" y="620713"/>
            <a:ext cx="8120063" cy="275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%10.6f 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width 10, 6 decimal places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10.6f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leave space before field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%-10.6f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left-justify field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%+10.6f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print + or – signs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%10.0f 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 decimals</a:t>
            </a:r>
            <a:endParaRPr lang="en-US" sz="2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%#10.0f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print decimal point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%010.0f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pad with zeros</a:t>
            </a:r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 flipV="1">
            <a:off x="777875" y="3276600"/>
            <a:ext cx="227013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1536700" y="3505200"/>
            <a:ext cx="0" cy="7588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231900" y="3352800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839913" y="3352800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231900" y="3505200"/>
            <a:ext cx="6080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06388" y="3621088"/>
            <a:ext cx="666750" cy="466725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flag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751138" y="3656013"/>
            <a:ext cx="4932362" cy="236855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conversion character: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d, i     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integer format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f        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fixed-point format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e, E, g  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exponential format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c, s     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character or string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x        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hexadecimal format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77875" y="4262438"/>
            <a:ext cx="1744663" cy="83185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field width &amp; precision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 flipV="1">
            <a:off x="2143125" y="3276600"/>
            <a:ext cx="608013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2612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2219325" y="3006725"/>
            <a:ext cx="0" cy="3111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987800" y="3795713"/>
            <a:ext cx="1576388" cy="136525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41538" y="3795713"/>
            <a:ext cx="1557337" cy="136525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3525" y="3795713"/>
            <a:ext cx="1576388" cy="136525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0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6850063" y="5010150"/>
            <a:ext cx="0" cy="7588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6850063" y="3721100"/>
            <a:ext cx="0" cy="4556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3838" y="381000"/>
            <a:ext cx="8897937" cy="618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[1; -2; 3; 4;];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[10; 20; -30; 40];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 [100; 200; 300; -400];</a:t>
            </a:r>
          </a:p>
          <a:p>
            <a:endParaRPr lang="en-US" sz="23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fprintf('%9.3f  %9.3f  %9.3f\n', [a, b, c]');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1.000     10.000    100.000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-2.000     20.000    200.000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3.000    -30.000    300.000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     40.000   -400.000</a:t>
            </a:r>
          </a:p>
          <a:p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i=1:4,</a:t>
            </a:r>
          </a:p>
          <a:p>
            <a:r>
              <a:rPr lang="da-DK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fprintf('%9.3f %9.3f %9.3f\n', a(i),b(i),c(i));</a:t>
            </a:r>
          </a:p>
          <a:p>
            <a:r>
              <a:rPr lang="da-DK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318250" y="4013200"/>
            <a:ext cx="2433638" cy="466725"/>
          </a:xfrm>
          <a:prstGeom prst="rect">
            <a:avLst/>
          </a:prstGeom>
          <a:solidFill>
            <a:srgbClr val="FF99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vectorized version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323013" y="4922838"/>
            <a:ext cx="1708150" cy="466725"/>
          </a:xfrm>
          <a:prstGeom prst="rect">
            <a:avLst/>
          </a:prstGeom>
          <a:solidFill>
            <a:srgbClr val="FF99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loop version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407025" y="527050"/>
            <a:ext cx="3414713" cy="2359025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&gt;&gt; [a, b, c]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1    10   100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-2    20   200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3   -30   300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    4    40  -400</a:t>
            </a:r>
            <a:endParaRPr kumimoji="0" lang="en-US" sz="2300" b="1" i="0" u="none" strike="noStrike" kern="0" cap="none" spc="0" normalizeH="0" baseline="0" noProof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714750" y="3795713"/>
            <a:ext cx="252413" cy="13557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057650" y="3354388"/>
            <a:ext cx="252413" cy="2889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346200" y="2127250"/>
            <a:ext cx="2686050" cy="831850"/>
          </a:xfrm>
          <a:prstGeom prst="rect">
            <a:avLst/>
          </a:prstGeom>
          <a:noFill/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need at least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%6.3f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 align first column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2835275" y="3341688"/>
            <a:ext cx="252413" cy="2889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870075" y="3795713"/>
            <a:ext cx="252413" cy="13557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7759700" y="2886075"/>
            <a:ext cx="0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04800" y="152400"/>
            <a:ext cx="1450975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524485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46063" y="228600"/>
            <a:ext cx="8745537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[1; -2; 3; 4;];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[10; 20; -30; 40];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{'a', 'bb', 'ccc', 'dddd'};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i=1:4,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fprintf('%9.3f %9.3f  %4s\n', a(i),b(i),s{i});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1.000    10.000     a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-2.000    20.000    bb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3.000   -30.000   ccc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    40.000  dddd</a:t>
            </a:r>
          </a:p>
          <a:p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[num2cell([a';b']); s];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fprintf('%9.3f %9.3f  %-4s\n', N{:}); 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1.000    10.000  a 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-2.000    20.000  bb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3.000   -30.000  ccc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    40.000  dddd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34000" y="152400"/>
            <a:ext cx="3581400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Example 3 - text &amp; numbers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257800" y="3586163"/>
            <a:ext cx="2174875" cy="452437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max 4 characters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990600"/>
            <a:ext cx="2457450" cy="452438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cell array of strings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5867400" y="1219200"/>
            <a:ext cx="304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7772400" y="1447800"/>
            <a:ext cx="0" cy="3810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4953000" y="3810000"/>
            <a:ext cx="304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029200" y="5414963"/>
            <a:ext cx="1636713" cy="452437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left-justified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4495800" y="4876800"/>
            <a:ext cx="533400" cy="533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324600" y="2514600"/>
            <a:ext cx="2438400" cy="452438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note curly brackets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7943850" y="220980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7467600" y="4348163"/>
            <a:ext cx="1346200" cy="1458912"/>
          </a:xfrm>
          <a:prstGeom prst="rect">
            <a:avLst/>
          </a:prstGeom>
          <a:solidFill>
            <a:srgbClr val="FF99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single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command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H="1">
            <a:off x="7086600" y="4786313"/>
            <a:ext cx="3810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460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64"/>
          <p:cNvSpPr>
            <a:spLocks noChangeShapeType="1"/>
          </p:cNvSpPr>
          <p:nvPr/>
        </p:nvSpPr>
        <p:spPr bwMode="auto">
          <a:xfrm>
            <a:off x="5486400" y="1981200"/>
            <a:ext cx="0" cy="533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22263" y="454025"/>
            <a:ext cx="8745537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N{:}       </a:t>
            </a:r>
            <a:r>
              <a:rPr lang="fr-FR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fprintf('%9.3f %9.3f  %-4s\n', N{:});</a:t>
            </a:r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fr-FR" sz="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a</a:t>
            </a:r>
          </a:p>
          <a:p>
            <a:endParaRPr lang="fr-FR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-2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bb</a:t>
            </a:r>
          </a:p>
          <a:p>
            <a:endParaRPr lang="fr-FR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-30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ccc</a:t>
            </a:r>
          </a:p>
          <a:p>
            <a:endParaRPr lang="fr-FR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dddd</a:t>
            </a:r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 Box 38"/>
          <p:cNvSpPr txBox="1">
            <a:spLocks noChangeArrowheads="1"/>
          </p:cNvSpPr>
          <p:nvPr/>
        </p:nvSpPr>
        <p:spPr bwMode="auto">
          <a:xfrm>
            <a:off x="3417888" y="1311275"/>
            <a:ext cx="4103687" cy="711200"/>
          </a:xfrm>
          <a:prstGeom prst="rect">
            <a:avLst/>
          </a:prstGeom>
          <a:solidFill>
            <a:srgbClr val="CCFFCC"/>
          </a:solidFill>
          <a:ln w="9525" algn="ctr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use the three format specs to print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each group of three entries in new row</a:t>
            </a:r>
          </a:p>
        </p:txBody>
      </p:sp>
      <p:sp>
        <p:nvSpPr>
          <p:cNvPr id="18" name="Line 40"/>
          <p:cNvSpPr>
            <a:spLocks noChangeShapeType="1"/>
          </p:cNvSpPr>
          <p:nvPr/>
        </p:nvSpPr>
        <p:spPr bwMode="auto">
          <a:xfrm flipH="1">
            <a:off x="2503488" y="1673225"/>
            <a:ext cx="9144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41"/>
          <p:cNvSpPr>
            <a:spLocks noChangeArrowheads="1"/>
          </p:cNvSpPr>
          <p:nvPr/>
        </p:nvSpPr>
        <p:spPr bwMode="auto">
          <a:xfrm>
            <a:off x="3352800" y="2609850"/>
            <a:ext cx="4191000" cy="1504950"/>
          </a:xfrm>
          <a:prstGeom prst="rect">
            <a:avLst/>
          </a:prstGeom>
          <a:noFill/>
          <a:ln w="9525" algn="ctr">
            <a:solidFill>
              <a:srgbClr val="0099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1.000    10.000  a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-2.000    20.000  bb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3.000   -30.000  ccc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4.000    40.000  dddd</a:t>
            </a:r>
          </a:p>
        </p:txBody>
      </p:sp>
      <p:grpSp>
        <p:nvGrpSpPr>
          <p:cNvPr id="20" name="Group 44"/>
          <p:cNvGrpSpPr>
            <a:grpSpLocks/>
          </p:cNvGrpSpPr>
          <p:nvPr/>
        </p:nvGrpSpPr>
        <p:grpSpPr bwMode="auto">
          <a:xfrm>
            <a:off x="2073275" y="1306513"/>
            <a:ext cx="233363" cy="730250"/>
            <a:chOff x="1053" y="681"/>
            <a:chExt cx="147" cy="460"/>
          </a:xfrm>
        </p:grpSpPr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Line 43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49"/>
          <p:cNvGrpSpPr>
            <a:grpSpLocks/>
          </p:cNvGrpSpPr>
          <p:nvPr/>
        </p:nvGrpSpPr>
        <p:grpSpPr bwMode="auto">
          <a:xfrm>
            <a:off x="2074863" y="2625725"/>
            <a:ext cx="233362" cy="730250"/>
            <a:chOff x="1053" y="681"/>
            <a:chExt cx="147" cy="460"/>
          </a:xfrm>
        </p:grpSpPr>
        <p:sp>
          <p:nvSpPr>
            <p:cNvPr id="25" name="Line 50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Line 51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Line 52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53"/>
          <p:cNvGrpSpPr>
            <a:grpSpLocks/>
          </p:cNvGrpSpPr>
          <p:nvPr/>
        </p:nvGrpSpPr>
        <p:grpSpPr bwMode="auto">
          <a:xfrm>
            <a:off x="2076450" y="3944938"/>
            <a:ext cx="233363" cy="730250"/>
            <a:chOff x="1053" y="681"/>
            <a:chExt cx="147" cy="460"/>
          </a:xfrm>
        </p:grpSpPr>
        <p:sp>
          <p:nvSpPr>
            <p:cNvPr id="29" name="Line 54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Line 55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Line 56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57"/>
          <p:cNvGrpSpPr>
            <a:grpSpLocks/>
          </p:cNvGrpSpPr>
          <p:nvPr/>
        </p:nvGrpSpPr>
        <p:grpSpPr bwMode="auto">
          <a:xfrm>
            <a:off x="2078038" y="5264150"/>
            <a:ext cx="233362" cy="730250"/>
            <a:chOff x="1053" y="681"/>
            <a:chExt cx="147" cy="460"/>
          </a:xfrm>
        </p:grpSpPr>
        <p:sp>
          <p:nvSpPr>
            <p:cNvPr id="33" name="Line 58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Line 59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Line 60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Line 62"/>
          <p:cNvSpPr>
            <a:spLocks noChangeShapeType="1"/>
          </p:cNvSpPr>
          <p:nvPr/>
        </p:nvSpPr>
        <p:spPr bwMode="auto">
          <a:xfrm flipV="1">
            <a:off x="5486400" y="838200"/>
            <a:ext cx="0" cy="4572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65"/>
          <p:cNvSpPr>
            <a:spLocks noChangeArrowheads="1"/>
          </p:cNvSpPr>
          <p:nvPr/>
        </p:nvSpPr>
        <p:spPr bwMode="auto">
          <a:xfrm>
            <a:off x="3352800" y="4624388"/>
            <a:ext cx="5562600" cy="1776412"/>
          </a:xfrm>
          <a:prstGeom prst="rect">
            <a:avLst/>
          </a:prstGeom>
          <a:noFill/>
          <a:ln w="952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N    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[ 1]  [-2]  [  3]  [   4]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[10]  [20]  [-30]  [  40]</a:t>
            </a:r>
          </a:p>
          <a:p>
            <a:r>
              <a:rPr lang="pt-B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'a'   'bb'  'ccc'    'dddd'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355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9404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51860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99983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9687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400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810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9933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253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5488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089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TMoc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pure.substance.pptx" id="{3706E2EC-9212-4C6C-BAE1-63D100D343BC}" vid="{47E7F11E-BBF7-49CB-A7A4-D59578B938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44946</TotalTime>
  <Words>4115</Words>
  <Application>Microsoft Office PowerPoint</Application>
  <PresentationFormat>On-screen Show (4:3)</PresentationFormat>
  <Paragraphs>915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71" baseType="lpstr">
      <vt:lpstr>Arial</vt:lpstr>
      <vt:lpstr>Calibri</vt:lpstr>
      <vt:lpstr>Courier New</vt:lpstr>
      <vt:lpstr>Osaka</vt:lpstr>
      <vt:lpstr>Symbol</vt:lpstr>
      <vt:lpstr>Times</vt:lpstr>
      <vt:lpstr>Times New Roman</vt:lpstr>
      <vt:lpstr>Wingdings</vt:lpstr>
      <vt:lpstr>Custom Design</vt:lpstr>
      <vt:lpstr>UTMocw template</vt:lpstr>
      <vt:lpstr>SCSJ 2733 Matlab - Basics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Kadin Tseng</dc:creator>
  <cp:lastModifiedBy>Mohsin</cp:lastModifiedBy>
  <cp:revision>360</cp:revision>
  <cp:lastPrinted>2018-04-12T02:43:24Z</cp:lastPrinted>
  <dcterms:created xsi:type="dcterms:W3CDTF">2011-01-14T19:12:41Z</dcterms:created>
  <dcterms:modified xsi:type="dcterms:W3CDTF">2022-01-01T13:26:18Z</dcterms:modified>
</cp:coreProperties>
</file>