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4072" r:id="rId1"/>
    <p:sldMasterId id="2147484159" r:id="rId2"/>
  </p:sldMasterIdLst>
  <p:notesMasterIdLst>
    <p:notesMasterId r:id="rId30"/>
  </p:notesMasterIdLst>
  <p:handoutMasterIdLst>
    <p:handoutMasterId r:id="rId31"/>
  </p:handoutMasterIdLst>
  <p:sldIdLst>
    <p:sldId id="256" r:id="rId3"/>
    <p:sldId id="459" r:id="rId4"/>
    <p:sldId id="470" r:id="rId5"/>
    <p:sldId id="471" r:id="rId6"/>
    <p:sldId id="469" r:id="rId7"/>
    <p:sldId id="460" r:id="rId8"/>
    <p:sldId id="461" r:id="rId9"/>
    <p:sldId id="472" r:id="rId10"/>
    <p:sldId id="473" r:id="rId11"/>
    <p:sldId id="474" r:id="rId12"/>
    <p:sldId id="475" r:id="rId13"/>
    <p:sldId id="476" r:id="rId14"/>
    <p:sldId id="477" r:id="rId15"/>
    <p:sldId id="478" r:id="rId16"/>
    <p:sldId id="480" r:id="rId17"/>
    <p:sldId id="481" r:id="rId18"/>
    <p:sldId id="482" r:id="rId19"/>
    <p:sldId id="483" r:id="rId20"/>
    <p:sldId id="484" r:id="rId21"/>
    <p:sldId id="479" r:id="rId22"/>
    <p:sldId id="462" r:id="rId23"/>
    <p:sldId id="463" r:id="rId24"/>
    <p:sldId id="464" r:id="rId25"/>
    <p:sldId id="465" r:id="rId26"/>
    <p:sldId id="466" r:id="rId27"/>
    <p:sldId id="467" r:id="rId28"/>
    <p:sldId id="468" r:id="rId29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166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956"/>
    </p:cViewPr>
  </p:sorterViewPr>
  <p:notesViewPr>
    <p:cSldViewPr snapToGrid="0">
      <p:cViewPr varScale="1">
        <p:scale>
          <a:sx n="55" d="100"/>
          <a:sy n="55" d="100"/>
        </p:scale>
        <p:origin x="-1666" y="-7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3168927" cy="480388"/>
          </a:xfrm>
          <a:prstGeom prst="rect">
            <a:avLst/>
          </a:prstGeom>
        </p:spPr>
        <p:txBody>
          <a:bodyPr vert="horz" wrap="square" lIns="94892" tIns="47446" rIns="94892" bIns="4744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4620" y="2"/>
            <a:ext cx="3168927" cy="480388"/>
          </a:xfrm>
          <a:prstGeom prst="rect">
            <a:avLst/>
          </a:prstGeom>
        </p:spPr>
        <p:txBody>
          <a:bodyPr vert="horz" wrap="square" lIns="94892" tIns="47446" rIns="94892" bIns="4744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pPr>
              <a:defRPr/>
            </a:pPr>
            <a:r>
              <a:rPr lang="en-US"/>
              <a:t>Summer 2012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9119175"/>
            <a:ext cx="3168927" cy="480388"/>
          </a:xfrm>
          <a:prstGeom prst="rect">
            <a:avLst/>
          </a:prstGeom>
        </p:spPr>
        <p:txBody>
          <a:bodyPr vert="horz" wrap="square" lIns="94892" tIns="47446" rIns="94892" bIns="4744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4620" y="9119175"/>
            <a:ext cx="3168927" cy="480388"/>
          </a:xfrm>
          <a:prstGeom prst="rect">
            <a:avLst/>
          </a:prstGeom>
        </p:spPr>
        <p:txBody>
          <a:bodyPr vert="horz" wrap="square" lIns="94892" tIns="47446" rIns="94892" bIns="4744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pPr>
              <a:defRPr/>
            </a:pPr>
            <a:fld id="{00AB5A8A-C8F4-4EC6-90E9-E13EA775A7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7099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170582" cy="480388"/>
          </a:xfrm>
          <a:prstGeom prst="rect">
            <a:avLst/>
          </a:prstGeom>
        </p:spPr>
        <p:txBody>
          <a:bodyPr vert="horz" lIns="94675" tIns="47337" rIns="94675" bIns="47337" rtlCol="0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964" y="2"/>
            <a:ext cx="3170582" cy="480388"/>
          </a:xfrm>
          <a:prstGeom prst="rect">
            <a:avLst/>
          </a:prstGeom>
        </p:spPr>
        <p:txBody>
          <a:bodyPr vert="horz" lIns="94675" tIns="47337" rIns="94675" bIns="47337" rtlCol="0"/>
          <a:lstStyle>
            <a:lvl1pPr algn="r">
              <a:defRPr sz="1300"/>
            </a:lvl1pPr>
          </a:lstStyle>
          <a:p>
            <a:pPr>
              <a:defRPr/>
            </a:pPr>
            <a:r>
              <a:rPr lang="en-US"/>
              <a:t>Summer 2012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75" tIns="47337" rIns="94675" bIns="47337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2183" y="4561230"/>
            <a:ext cx="5850835" cy="4320213"/>
          </a:xfrm>
          <a:prstGeom prst="rect">
            <a:avLst/>
          </a:prstGeom>
        </p:spPr>
        <p:txBody>
          <a:bodyPr vert="horz" lIns="94675" tIns="47337" rIns="94675" bIns="47337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175"/>
            <a:ext cx="3170582" cy="480388"/>
          </a:xfrm>
          <a:prstGeom prst="rect">
            <a:avLst/>
          </a:prstGeom>
        </p:spPr>
        <p:txBody>
          <a:bodyPr vert="horz" lIns="94675" tIns="47337" rIns="94675" bIns="47337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964" y="9119175"/>
            <a:ext cx="3170582" cy="480388"/>
          </a:xfrm>
          <a:prstGeom prst="rect">
            <a:avLst/>
          </a:prstGeom>
        </p:spPr>
        <p:txBody>
          <a:bodyPr vert="horz" lIns="94675" tIns="47337" rIns="94675" bIns="47337" rtlCol="0" anchor="b"/>
          <a:lstStyle>
            <a:lvl1pPr algn="r">
              <a:defRPr sz="1300"/>
            </a:lvl1pPr>
          </a:lstStyle>
          <a:p>
            <a:pPr>
              <a:defRPr/>
            </a:pPr>
            <a:fld id="{0A7B315F-1E65-4B20-BB22-E16C2EFE87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9272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68FD8-C1BE-4433-A692-C5EF36D734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086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5AC5F-8A28-4F9D-82AA-8EF8A9BF8D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101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5D602-C3B4-4B06-ABF2-12266EC78A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937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6F9F1-DA95-49CF-AA37-28EF2F0DA5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60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C2388-24AE-4F87-BCBA-1EB6AAF5FE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087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38825-513D-446B-A46D-456FDB4DE8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792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D9D43-FC65-43D7-8059-6F941C84EE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521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AE6B2-42BD-4D17-BBCF-08DF1CC5A9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81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886D9-C961-4F92-931E-6396BD9C91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103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29334-7E2D-469A-8D6C-347B70FB72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143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CFB47-0C1D-4FA9-85BB-D19C32ABC7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189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971550" y="1196975"/>
            <a:ext cx="6408762" cy="914400"/>
          </a:xfrm>
        </p:spPr>
        <p:txBody>
          <a:bodyPr/>
          <a:lstStyle>
            <a:lvl1pPr algn="ctr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3E83B-24E9-4CD4-AA85-FFE79AEB58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434925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69C41-6BBB-4AA5-BB6C-A0D3F52D1CC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3378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4F9A9-73A8-487F-8219-353ED20D5B4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565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76151-1DD0-4454-9483-ECC8F9F82B1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300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7C1D5-4491-4FE1-BE9A-1DE977B19B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6162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0B162-70D9-43AB-AC48-521FF00201F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4530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7BFCB-CEF3-4AF3-A49E-1C3ADA9799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0926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943EE-D5C9-4E96-BBB8-F235CDFA5E4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7992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MY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0B1E4-CD6F-4D66-9E95-24BE3CA14DD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2827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79039-5721-4C37-907C-D3A9A307A0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470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68046-4CBF-49B5-B3BF-5324F082CEC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9049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33E83B-24E9-4CD4-AA85-FFE79AEB58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57967"/>
      </p:ext>
    </p:extLst>
  </p:cSld>
  <p:clrMapOvr>
    <a:masterClrMapping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440" y="609120"/>
            <a:ext cx="7772760" cy="11437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85440" y="1980720"/>
            <a:ext cx="7772760" cy="3978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23158039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14"/>
          <p:cNvSpPr>
            <a:spLocks noGrp="1"/>
          </p:cNvSpPr>
          <p:nvPr>
            <p:ph type="dt" sz="half" idx="10"/>
          </p:nvPr>
        </p:nvSpPr>
        <p:spPr>
          <a:xfrm>
            <a:off x="88900" y="0"/>
            <a:ext cx="1879600" cy="328613"/>
          </a:xfrm>
        </p:spPr>
        <p:txBody>
          <a:bodyPr/>
          <a:lstStyle>
            <a:lvl1pPr>
              <a:defRPr i="1" smtClean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15"/>
          <p:cNvSpPr>
            <a:spLocks noGrp="1"/>
          </p:cNvSpPr>
          <p:nvPr>
            <p:ph type="ftr" sz="quarter" idx="11"/>
          </p:nvPr>
        </p:nvSpPr>
        <p:spPr>
          <a:xfrm>
            <a:off x="2247900" y="19050"/>
            <a:ext cx="4114800" cy="328613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16"/>
          <p:cNvSpPr>
            <a:spLocks noGrp="1"/>
          </p:cNvSpPr>
          <p:nvPr>
            <p:ph type="sldNum" sz="quarter" idx="12"/>
          </p:nvPr>
        </p:nvSpPr>
        <p:spPr>
          <a:xfrm>
            <a:off x="7632700" y="0"/>
            <a:ext cx="1066800" cy="328613"/>
          </a:xfrm>
        </p:spPr>
        <p:txBody>
          <a:bodyPr/>
          <a:lstStyle>
            <a:lvl1pPr>
              <a:defRPr sz="1000" b="0" i="1" smtClean="0">
                <a:latin typeface="+mj-lt"/>
              </a:defRPr>
            </a:lvl1pPr>
          </a:lstStyle>
          <a:p>
            <a:pPr>
              <a:defRPr/>
            </a:pPr>
            <a:fld id="{FAD69C41-6BBB-4AA5-BB6C-A0D3F52D1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37029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57AF379-0708-41C7-9217-207F0AB58F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8" r:id="rId1"/>
    <p:sldLayoutId id="2147484129" r:id="rId2"/>
    <p:sldLayoutId id="2147484130" r:id="rId3"/>
    <p:sldLayoutId id="2147484131" r:id="rId4"/>
    <p:sldLayoutId id="2147484132" r:id="rId5"/>
    <p:sldLayoutId id="2147484133" r:id="rId6"/>
    <p:sldLayoutId id="2147484134" r:id="rId7"/>
    <p:sldLayoutId id="2147484135" r:id="rId8"/>
    <p:sldLayoutId id="2147484136" r:id="rId9"/>
    <p:sldLayoutId id="2147484137" r:id="rId10"/>
    <p:sldLayoutId id="214748413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MY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33E83B-24E9-4CD4-AA85-FFE79AEB58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222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0" r:id="rId1"/>
    <p:sldLayoutId id="2147484161" r:id="rId2"/>
    <p:sldLayoutId id="2147484162" r:id="rId3"/>
    <p:sldLayoutId id="2147484163" r:id="rId4"/>
    <p:sldLayoutId id="2147484164" r:id="rId5"/>
    <p:sldLayoutId id="2147484165" r:id="rId6"/>
    <p:sldLayoutId id="2147484166" r:id="rId7"/>
    <p:sldLayoutId id="2147484167" r:id="rId8"/>
    <p:sldLayoutId id="2147484168" r:id="rId9"/>
    <p:sldLayoutId id="2147484169" r:id="rId10"/>
    <p:sldLayoutId id="2147484170" r:id="rId11"/>
    <p:sldLayoutId id="2147484171" r:id="rId12"/>
    <p:sldLayoutId id="2147484172" r:id="rId13"/>
    <p:sldLayoutId id="2147484140" r:id="rId14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685800" y="977900"/>
            <a:ext cx="7848600" cy="19272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SCSJ 2733</a:t>
            </a:r>
            <a:br>
              <a:rPr lang="en-US" dirty="0" smtClean="0"/>
            </a:br>
            <a:r>
              <a:rPr lang="en-US" dirty="0" err="1" smtClean="0"/>
              <a:t>Matlab</a:t>
            </a:r>
            <a:r>
              <a:rPr lang="en-US" dirty="0" smtClean="0"/>
              <a:t> – Basic Applications</a:t>
            </a:r>
            <a:br>
              <a:rPr lang="en-US" dirty="0" smtClean="0"/>
            </a:br>
            <a:r>
              <a:rPr lang="en-US" sz="3200" dirty="0" smtClean="0"/>
              <a:t>Linear Algebra, Polynomials</a:t>
            </a:r>
          </a:p>
        </p:txBody>
      </p:sp>
      <p:sp>
        <p:nvSpPr>
          <p:cNvPr id="14339" name="Subtitle 2"/>
          <p:cNvSpPr>
            <a:spLocks noGrp="1"/>
          </p:cNvSpPr>
          <p:nvPr>
            <p:ph type="subTitle" idx="1"/>
          </p:nvPr>
        </p:nvSpPr>
        <p:spPr>
          <a:xfrm>
            <a:off x="1409700" y="3491785"/>
            <a:ext cx="6400800" cy="1752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i="1" dirty="0" smtClean="0"/>
              <a:t>Mohsin </a:t>
            </a:r>
            <a:r>
              <a:rPr lang="en-US" i="1" dirty="0" err="1" smtClean="0"/>
              <a:t>Mohd</a:t>
            </a:r>
            <a:r>
              <a:rPr lang="en-US" i="1" dirty="0" smtClean="0"/>
              <a:t> </a:t>
            </a:r>
            <a:r>
              <a:rPr lang="en-US" i="1" dirty="0" err="1" smtClean="0"/>
              <a:t>Sies</a:t>
            </a:r>
            <a:endParaRPr lang="en-US" i="1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i="1" dirty="0" smtClean="0"/>
              <a:t>School of Chemical and Energy Engineering</a:t>
            </a:r>
          </a:p>
          <a:p>
            <a:pPr algn="r" eaLnBrk="1" hangingPunct="1">
              <a:buFont typeface="Wingdings" pitchFamily="2" charset="2"/>
              <a:buNone/>
              <a:defRPr/>
            </a:pPr>
            <a:endParaRPr lang="en-US" sz="1800" i="1" dirty="0" smtClean="0"/>
          </a:p>
          <a:p>
            <a:pPr algn="r" eaLnBrk="1" hangingPunct="1">
              <a:buFont typeface="Wingdings" pitchFamily="2" charset="2"/>
              <a:buNone/>
              <a:defRPr/>
            </a:pPr>
            <a:endParaRPr lang="en-US" sz="1800" i="1" dirty="0"/>
          </a:p>
          <a:p>
            <a:pPr eaLnBrk="1" hangingPunct="1">
              <a:buFont typeface="Wingdings" pitchFamily="2" charset="2"/>
              <a:buNone/>
              <a:defRPr/>
            </a:pPr>
            <a:endParaRPr lang="en-US" i="1" dirty="0" smtClean="0"/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2133600" y="4986152"/>
            <a:ext cx="6400800" cy="1075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 typeface="Wingdings" pitchFamily="2" charset="2"/>
              <a:buNone/>
              <a:defRPr/>
            </a:pPr>
            <a:r>
              <a:rPr lang="en-US" sz="1800" i="1" dirty="0" smtClean="0"/>
              <a:t>Major credits to</a:t>
            </a:r>
          </a:p>
          <a:p>
            <a:pPr algn="r">
              <a:buFont typeface="Wingdings" pitchFamily="2" charset="2"/>
              <a:buNone/>
              <a:defRPr/>
            </a:pPr>
            <a:r>
              <a:rPr lang="en-US" sz="1800" i="1" dirty="0" smtClean="0"/>
              <a:t>Professor Sophocles </a:t>
            </a:r>
            <a:r>
              <a:rPr lang="en-US" sz="1800" i="1" dirty="0" err="1" smtClean="0"/>
              <a:t>Orfanidis</a:t>
            </a:r>
            <a:endParaRPr lang="en-US" sz="1800" i="1" dirty="0" smtClean="0"/>
          </a:p>
          <a:p>
            <a:pPr algn="r">
              <a:buFont typeface="Wingdings" pitchFamily="2" charset="2"/>
              <a:buNone/>
              <a:defRPr/>
            </a:pPr>
            <a:r>
              <a:rPr lang="en-US" sz="1800" i="1" dirty="0" smtClean="0"/>
              <a:t>Rutgers University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2589727" y="752340"/>
            <a:ext cx="64008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 dirty="0" smtClean="0">
                <a:latin typeface="Arial" panose="020B0604020202020204" pitchFamily="34" charset="0"/>
              </a:rPr>
              <a:t>Linear </a:t>
            </a:r>
            <a:r>
              <a:rPr lang="en-US" altLang="en-US" b="1" dirty="0">
                <a:latin typeface="Arial" panose="020B0604020202020204" pitchFamily="34" charset="0"/>
              </a:rPr>
              <a:t>Algebraic Equations</a:t>
            </a:r>
          </a:p>
          <a:p>
            <a:pPr eaLnBrk="1" hangingPunct="1"/>
            <a:endParaRPr lang="en-US" altLang="en-US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69404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838200" y="533400"/>
            <a:ext cx="6400800" cy="544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 dirty="0">
                <a:latin typeface="Arial" panose="020B0604020202020204" pitchFamily="34" charset="0"/>
              </a:rPr>
              <a:t>Solution of Linear Algebraic Equations</a:t>
            </a:r>
          </a:p>
          <a:p>
            <a:pPr eaLnBrk="1" hangingPunct="1"/>
            <a:endParaRPr lang="en-US" altLang="en-US" b="1" dirty="0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6</a:t>
            </a:r>
            <a:r>
              <a:rPr lang="en-US" altLang="en-US" i="1" dirty="0">
                <a:latin typeface="Arial" panose="020B0604020202020204" pitchFamily="34" charset="0"/>
              </a:rPr>
              <a:t>x</a:t>
            </a:r>
            <a:r>
              <a:rPr lang="en-US" altLang="en-US" dirty="0">
                <a:latin typeface="Arial" panose="020B0604020202020204" pitchFamily="34" charset="0"/>
              </a:rPr>
              <a:t> + 12</a:t>
            </a:r>
            <a:r>
              <a:rPr lang="en-US" altLang="en-US" i="1" dirty="0">
                <a:latin typeface="Arial" panose="020B0604020202020204" pitchFamily="34" charset="0"/>
              </a:rPr>
              <a:t>y</a:t>
            </a:r>
            <a:r>
              <a:rPr lang="en-US" altLang="en-US" dirty="0">
                <a:latin typeface="Arial" panose="020B0604020202020204" pitchFamily="34" charset="0"/>
              </a:rPr>
              <a:t> + 4</a:t>
            </a:r>
            <a:r>
              <a:rPr lang="en-US" altLang="en-US" i="1" dirty="0">
                <a:latin typeface="Arial" panose="020B0604020202020204" pitchFamily="34" charset="0"/>
              </a:rPr>
              <a:t>z</a:t>
            </a:r>
            <a:r>
              <a:rPr lang="en-US" altLang="en-US" dirty="0">
                <a:latin typeface="Arial" panose="020B0604020202020204" pitchFamily="34" charset="0"/>
              </a:rPr>
              <a:t> = 70</a:t>
            </a: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7</a:t>
            </a:r>
            <a:r>
              <a:rPr lang="en-US" altLang="en-US" i="1" dirty="0">
                <a:latin typeface="Arial" panose="020B0604020202020204" pitchFamily="34" charset="0"/>
              </a:rPr>
              <a:t>x</a:t>
            </a:r>
            <a:r>
              <a:rPr lang="en-US" altLang="en-US" dirty="0">
                <a:latin typeface="Arial" panose="020B0604020202020204" pitchFamily="34" charset="0"/>
              </a:rPr>
              <a:t> – 2</a:t>
            </a:r>
            <a:r>
              <a:rPr lang="en-US" altLang="en-US" i="1" dirty="0">
                <a:latin typeface="Arial" panose="020B0604020202020204" pitchFamily="34" charset="0"/>
              </a:rPr>
              <a:t>y</a:t>
            </a:r>
            <a:r>
              <a:rPr lang="en-US" altLang="en-US" dirty="0">
                <a:latin typeface="Arial" panose="020B0604020202020204" pitchFamily="34" charset="0"/>
              </a:rPr>
              <a:t> + 3</a:t>
            </a:r>
            <a:r>
              <a:rPr lang="en-US" altLang="en-US" i="1" dirty="0">
                <a:latin typeface="Arial" panose="020B0604020202020204" pitchFamily="34" charset="0"/>
              </a:rPr>
              <a:t>z</a:t>
            </a:r>
            <a:r>
              <a:rPr lang="en-US" altLang="en-US" dirty="0">
                <a:latin typeface="Arial" panose="020B0604020202020204" pitchFamily="34" charset="0"/>
              </a:rPr>
              <a:t> = 5</a:t>
            </a: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2</a:t>
            </a:r>
            <a:r>
              <a:rPr lang="en-US" altLang="en-US" i="1" dirty="0">
                <a:latin typeface="Arial" panose="020B0604020202020204" pitchFamily="34" charset="0"/>
              </a:rPr>
              <a:t>x</a:t>
            </a:r>
            <a:r>
              <a:rPr lang="en-US" altLang="en-US" dirty="0">
                <a:latin typeface="Arial" panose="020B0604020202020204" pitchFamily="34" charset="0"/>
              </a:rPr>
              <a:t> + 8</a:t>
            </a:r>
            <a:r>
              <a:rPr lang="en-US" altLang="en-US" i="1" dirty="0">
                <a:latin typeface="Arial" panose="020B0604020202020204" pitchFamily="34" charset="0"/>
              </a:rPr>
              <a:t>y</a:t>
            </a:r>
            <a:r>
              <a:rPr lang="en-US" altLang="en-US" dirty="0">
                <a:latin typeface="Arial" panose="020B0604020202020204" pitchFamily="34" charset="0"/>
              </a:rPr>
              <a:t> – 9</a:t>
            </a:r>
            <a:r>
              <a:rPr lang="en-US" altLang="en-US" i="1" dirty="0">
                <a:latin typeface="Arial" panose="020B0604020202020204" pitchFamily="34" charset="0"/>
              </a:rPr>
              <a:t>z</a:t>
            </a:r>
            <a:r>
              <a:rPr lang="en-US" altLang="en-US" dirty="0">
                <a:latin typeface="Arial" panose="020B0604020202020204" pitchFamily="34" charset="0"/>
              </a:rPr>
              <a:t> = 64</a:t>
            </a:r>
          </a:p>
          <a:p>
            <a:pPr eaLnBrk="1" hangingPunct="1"/>
            <a:r>
              <a:rPr lang="en-US" altLang="en-US" sz="1600" dirty="0">
                <a:latin typeface="Courier New" panose="02070309020205020404" pitchFamily="49" charset="0"/>
              </a:rPr>
              <a:t> </a:t>
            </a:r>
          </a:p>
          <a:p>
            <a:pPr eaLnBrk="1" hangingPunct="1"/>
            <a:r>
              <a:rPr lang="en-US" altLang="en-US" dirty="0">
                <a:latin typeface="Courier New" panose="02070309020205020404" pitchFamily="49" charset="0"/>
              </a:rPr>
              <a:t>&gt;&gt;A = [6,12,4;7,-2,3;2,8,-9];</a:t>
            </a:r>
          </a:p>
          <a:p>
            <a:pPr eaLnBrk="1" hangingPunct="1"/>
            <a:r>
              <a:rPr lang="en-US" altLang="en-US" dirty="0">
                <a:latin typeface="Courier New" panose="02070309020205020404" pitchFamily="49" charset="0"/>
              </a:rPr>
              <a:t>&gt;&gt;B = [70;5;64];</a:t>
            </a:r>
          </a:p>
          <a:p>
            <a:pPr eaLnBrk="1" hangingPunct="1"/>
            <a:r>
              <a:rPr lang="en-US" altLang="en-US" dirty="0">
                <a:latin typeface="Courier New" panose="02070309020205020404" pitchFamily="49" charset="0"/>
              </a:rPr>
              <a:t>&gt;&gt;Solution = A\B</a:t>
            </a:r>
          </a:p>
          <a:p>
            <a:pPr eaLnBrk="1" hangingPunct="1"/>
            <a:r>
              <a:rPr lang="en-US" altLang="en-US" dirty="0">
                <a:latin typeface="Courier New" panose="02070309020205020404" pitchFamily="49" charset="0"/>
              </a:rPr>
              <a:t>Solution =</a:t>
            </a:r>
          </a:p>
          <a:p>
            <a:pPr eaLnBrk="1" hangingPunct="1"/>
            <a:r>
              <a:rPr lang="en-US" altLang="en-US" dirty="0">
                <a:latin typeface="Courier New" panose="02070309020205020404" pitchFamily="49" charset="0"/>
              </a:rPr>
              <a:t>     3</a:t>
            </a:r>
          </a:p>
          <a:p>
            <a:pPr eaLnBrk="1" hangingPunct="1"/>
            <a:r>
              <a:rPr lang="en-US" altLang="en-US" dirty="0">
                <a:latin typeface="Courier New" panose="02070309020205020404" pitchFamily="49" charset="0"/>
              </a:rPr>
              <a:t>     5</a:t>
            </a:r>
          </a:p>
          <a:p>
            <a:pPr eaLnBrk="1" hangingPunct="1"/>
            <a:r>
              <a:rPr lang="en-US" altLang="en-US" dirty="0">
                <a:latin typeface="Courier New" panose="02070309020205020404" pitchFamily="49" charset="0"/>
              </a:rPr>
              <a:t>     -2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The solution is</a:t>
            </a:r>
            <a:r>
              <a:rPr lang="en-US" altLang="en-US" sz="1600" dirty="0">
                <a:latin typeface="Arial" panose="020B0604020202020204" pitchFamily="34" charset="0"/>
              </a:rPr>
              <a:t>  </a:t>
            </a:r>
            <a:r>
              <a:rPr lang="en-US" altLang="en-US" i="1" dirty="0">
                <a:latin typeface="Arial" panose="020B0604020202020204" pitchFamily="34" charset="0"/>
              </a:rPr>
              <a:t>x</a:t>
            </a:r>
            <a:r>
              <a:rPr lang="en-US" altLang="en-US" dirty="0">
                <a:latin typeface="Arial" panose="020B0604020202020204" pitchFamily="34" charset="0"/>
              </a:rPr>
              <a:t> = 3, </a:t>
            </a:r>
            <a:r>
              <a:rPr lang="en-US" altLang="en-US" i="1" dirty="0">
                <a:latin typeface="Arial" panose="020B0604020202020204" pitchFamily="34" charset="0"/>
              </a:rPr>
              <a:t>y</a:t>
            </a:r>
            <a:r>
              <a:rPr lang="en-US" altLang="en-US" dirty="0">
                <a:latin typeface="Arial" panose="020B0604020202020204" pitchFamily="34" charset="0"/>
              </a:rPr>
              <a:t> = 5,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dirty="0">
                <a:latin typeface="Arial" panose="020B0604020202020204" pitchFamily="34" charset="0"/>
              </a:rPr>
              <a:t>and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i="1" dirty="0">
                <a:latin typeface="Arial" panose="020B0604020202020204" pitchFamily="34" charset="0"/>
              </a:rPr>
              <a:t>z</a:t>
            </a:r>
            <a:r>
              <a:rPr lang="en-US" altLang="en-US" dirty="0">
                <a:latin typeface="Arial" panose="020B0604020202020204" pitchFamily="34" charset="0"/>
              </a:rPr>
              <a:t> = –2</a:t>
            </a:r>
            <a:r>
              <a:rPr lang="en-US" altLang="en-US" sz="1600" dirty="0">
                <a:latin typeface="Arial" panose="020B0604020202020204" pitchFamily="34" charset="0"/>
              </a:rPr>
              <a:t>. </a:t>
            </a:r>
            <a:endParaRPr lang="en-US" altLang="en-US" sz="1600" dirty="0">
              <a:latin typeface="Courier New" panose="020703090202050204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59122" y="3284876"/>
            <a:ext cx="3651962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MY" dirty="0" smtClean="0"/>
              <a:t>Left </a:t>
            </a:r>
            <a:r>
              <a:rPr lang="en-MY" dirty="0" smtClean="0"/>
              <a:t>division</a:t>
            </a:r>
          </a:p>
          <a:p>
            <a:r>
              <a:rPr lang="en-MY" dirty="0" smtClean="0"/>
              <a:t>(uses Gaussian Elimination)</a:t>
            </a:r>
            <a:endParaRPr lang="en-MY" dirty="0"/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4029478" y="3515709"/>
            <a:ext cx="52964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87038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838200" y="533400"/>
            <a:ext cx="6400800" cy="5878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 dirty="0">
                <a:latin typeface="Arial" panose="020B0604020202020204" pitchFamily="34" charset="0"/>
              </a:rPr>
              <a:t>Solution of Linear Algebraic </a:t>
            </a:r>
            <a:r>
              <a:rPr lang="en-US" altLang="en-US" b="1" dirty="0" smtClean="0">
                <a:latin typeface="Arial" panose="020B0604020202020204" pitchFamily="34" charset="0"/>
              </a:rPr>
              <a:t>Equations</a:t>
            </a:r>
          </a:p>
          <a:p>
            <a:pPr eaLnBrk="1" hangingPunct="1"/>
            <a:r>
              <a:rPr lang="en-US" altLang="en-US" b="1" dirty="0" smtClean="0">
                <a:latin typeface="Arial" panose="020B0604020202020204" pitchFamily="34" charset="0"/>
              </a:rPr>
              <a:t>(Alternatively)</a:t>
            </a:r>
            <a:endParaRPr lang="en-US" altLang="en-US" b="1" dirty="0">
              <a:latin typeface="Arial" panose="020B0604020202020204" pitchFamily="34" charset="0"/>
            </a:endParaRPr>
          </a:p>
          <a:p>
            <a:pPr eaLnBrk="1" hangingPunct="1"/>
            <a:endParaRPr lang="en-US" altLang="en-US" b="1" dirty="0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6</a:t>
            </a:r>
            <a:r>
              <a:rPr lang="en-US" altLang="en-US" i="1" dirty="0">
                <a:latin typeface="Arial" panose="020B0604020202020204" pitchFamily="34" charset="0"/>
              </a:rPr>
              <a:t>x</a:t>
            </a:r>
            <a:r>
              <a:rPr lang="en-US" altLang="en-US" dirty="0">
                <a:latin typeface="Arial" panose="020B0604020202020204" pitchFamily="34" charset="0"/>
              </a:rPr>
              <a:t> + 12</a:t>
            </a:r>
            <a:r>
              <a:rPr lang="en-US" altLang="en-US" i="1" dirty="0">
                <a:latin typeface="Arial" panose="020B0604020202020204" pitchFamily="34" charset="0"/>
              </a:rPr>
              <a:t>y</a:t>
            </a:r>
            <a:r>
              <a:rPr lang="en-US" altLang="en-US" dirty="0">
                <a:latin typeface="Arial" panose="020B0604020202020204" pitchFamily="34" charset="0"/>
              </a:rPr>
              <a:t> + 4</a:t>
            </a:r>
            <a:r>
              <a:rPr lang="en-US" altLang="en-US" i="1" dirty="0">
                <a:latin typeface="Arial" panose="020B0604020202020204" pitchFamily="34" charset="0"/>
              </a:rPr>
              <a:t>z</a:t>
            </a:r>
            <a:r>
              <a:rPr lang="en-US" altLang="en-US" dirty="0">
                <a:latin typeface="Arial" panose="020B0604020202020204" pitchFamily="34" charset="0"/>
              </a:rPr>
              <a:t> = 70</a:t>
            </a: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7</a:t>
            </a:r>
            <a:r>
              <a:rPr lang="en-US" altLang="en-US" i="1" dirty="0">
                <a:latin typeface="Arial" panose="020B0604020202020204" pitchFamily="34" charset="0"/>
              </a:rPr>
              <a:t>x</a:t>
            </a:r>
            <a:r>
              <a:rPr lang="en-US" altLang="en-US" dirty="0">
                <a:latin typeface="Arial" panose="020B0604020202020204" pitchFamily="34" charset="0"/>
              </a:rPr>
              <a:t> – 2</a:t>
            </a:r>
            <a:r>
              <a:rPr lang="en-US" altLang="en-US" i="1" dirty="0">
                <a:latin typeface="Arial" panose="020B0604020202020204" pitchFamily="34" charset="0"/>
              </a:rPr>
              <a:t>y</a:t>
            </a:r>
            <a:r>
              <a:rPr lang="en-US" altLang="en-US" dirty="0">
                <a:latin typeface="Arial" panose="020B0604020202020204" pitchFamily="34" charset="0"/>
              </a:rPr>
              <a:t> + 3</a:t>
            </a:r>
            <a:r>
              <a:rPr lang="en-US" altLang="en-US" i="1" dirty="0">
                <a:latin typeface="Arial" panose="020B0604020202020204" pitchFamily="34" charset="0"/>
              </a:rPr>
              <a:t>z</a:t>
            </a:r>
            <a:r>
              <a:rPr lang="en-US" altLang="en-US" dirty="0">
                <a:latin typeface="Arial" panose="020B0604020202020204" pitchFamily="34" charset="0"/>
              </a:rPr>
              <a:t> = 5</a:t>
            </a: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2</a:t>
            </a:r>
            <a:r>
              <a:rPr lang="en-US" altLang="en-US" i="1" dirty="0">
                <a:latin typeface="Arial" panose="020B0604020202020204" pitchFamily="34" charset="0"/>
              </a:rPr>
              <a:t>x</a:t>
            </a:r>
            <a:r>
              <a:rPr lang="en-US" altLang="en-US" dirty="0">
                <a:latin typeface="Arial" panose="020B0604020202020204" pitchFamily="34" charset="0"/>
              </a:rPr>
              <a:t> + 8</a:t>
            </a:r>
            <a:r>
              <a:rPr lang="en-US" altLang="en-US" i="1" dirty="0">
                <a:latin typeface="Arial" panose="020B0604020202020204" pitchFamily="34" charset="0"/>
              </a:rPr>
              <a:t>y</a:t>
            </a:r>
            <a:r>
              <a:rPr lang="en-US" altLang="en-US" dirty="0">
                <a:latin typeface="Arial" panose="020B0604020202020204" pitchFamily="34" charset="0"/>
              </a:rPr>
              <a:t> – 9</a:t>
            </a:r>
            <a:r>
              <a:rPr lang="en-US" altLang="en-US" i="1" dirty="0">
                <a:latin typeface="Arial" panose="020B0604020202020204" pitchFamily="34" charset="0"/>
              </a:rPr>
              <a:t>z</a:t>
            </a:r>
            <a:r>
              <a:rPr lang="en-US" altLang="en-US" dirty="0">
                <a:latin typeface="Arial" panose="020B0604020202020204" pitchFamily="34" charset="0"/>
              </a:rPr>
              <a:t> = 64</a:t>
            </a:r>
          </a:p>
          <a:p>
            <a:pPr eaLnBrk="1" hangingPunct="1"/>
            <a:r>
              <a:rPr lang="en-US" altLang="en-US" sz="1600" dirty="0">
                <a:latin typeface="Courier New" panose="02070309020205020404" pitchFamily="49" charset="0"/>
              </a:rPr>
              <a:t> </a:t>
            </a:r>
          </a:p>
          <a:p>
            <a:pPr eaLnBrk="1" hangingPunct="1"/>
            <a:r>
              <a:rPr lang="en-US" altLang="en-US" dirty="0">
                <a:latin typeface="Courier New" panose="02070309020205020404" pitchFamily="49" charset="0"/>
              </a:rPr>
              <a:t>&gt;&gt;A = [6,12,4;7,-2,3;2,8,-9];</a:t>
            </a:r>
          </a:p>
          <a:p>
            <a:pPr eaLnBrk="1" hangingPunct="1"/>
            <a:r>
              <a:rPr lang="en-US" altLang="en-US" dirty="0">
                <a:latin typeface="Courier New" panose="02070309020205020404" pitchFamily="49" charset="0"/>
              </a:rPr>
              <a:t>&gt;&gt;B = [70;5;64];</a:t>
            </a:r>
          </a:p>
          <a:p>
            <a:pPr eaLnBrk="1" hangingPunct="1"/>
            <a:r>
              <a:rPr lang="en-US" altLang="en-US" dirty="0">
                <a:latin typeface="Courier New" panose="02070309020205020404" pitchFamily="49" charset="0"/>
              </a:rPr>
              <a:t>&gt;&gt;Solution = </a:t>
            </a:r>
            <a:r>
              <a:rPr lang="en-US" altLang="en-US" dirty="0" err="1" smtClean="0">
                <a:latin typeface="Courier New" panose="02070309020205020404" pitchFamily="49" charset="0"/>
              </a:rPr>
              <a:t>inv</a:t>
            </a:r>
            <a:r>
              <a:rPr lang="en-US" altLang="en-US" dirty="0" smtClean="0">
                <a:latin typeface="Courier New" panose="02070309020205020404" pitchFamily="49" charset="0"/>
              </a:rPr>
              <a:t>(A)*B</a:t>
            </a:r>
            <a:endParaRPr lang="en-US" altLang="en-US" dirty="0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 dirty="0">
                <a:latin typeface="Courier New" panose="02070309020205020404" pitchFamily="49" charset="0"/>
              </a:rPr>
              <a:t>Solution =</a:t>
            </a:r>
          </a:p>
          <a:p>
            <a:pPr eaLnBrk="1" hangingPunct="1"/>
            <a:r>
              <a:rPr lang="en-US" altLang="en-US" dirty="0">
                <a:latin typeface="Courier New" panose="02070309020205020404" pitchFamily="49" charset="0"/>
              </a:rPr>
              <a:t>     3</a:t>
            </a:r>
          </a:p>
          <a:p>
            <a:pPr eaLnBrk="1" hangingPunct="1"/>
            <a:r>
              <a:rPr lang="en-US" altLang="en-US" dirty="0">
                <a:latin typeface="Courier New" panose="02070309020205020404" pitchFamily="49" charset="0"/>
              </a:rPr>
              <a:t>     5</a:t>
            </a:r>
          </a:p>
          <a:p>
            <a:pPr eaLnBrk="1" hangingPunct="1"/>
            <a:r>
              <a:rPr lang="en-US" altLang="en-US" dirty="0">
                <a:latin typeface="Courier New" panose="02070309020205020404" pitchFamily="49" charset="0"/>
              </a:rPr>
              <a:t>     -2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The solution is</a:t>
            </a:r>
            <a:r>
              <a:rPr lang="en-US" altLang="en-US" sz="1600" dirty="0">
                <a:latin typeface="Arial" panose="020B0604020202020204" pitchFamily="34" charset="0"/>
              </a:rPr>
              <a:t>  </a:t>
            </a:r>
            <a:r>
              <a:rPr lang="en-US" altLang="en-US" i="1" dirty="0">
                <a:latin typeface="Arial" panose="020B0604020202020204" pitchFamily="34" charset="0"/>
              </a:rPr>
              <a:t>x</a:t>
            </a:r>
            <a:r>
              <a:rPr lang="en-US" altLang="en-US" dirty="0">
                <a:latin typeface="Arial" panose="020B0604020202020204" pitchFamily="34" charset="0"/>
              </a:rPr>
              <a:t> = 3, </a:t>
            </a:r>
            <a:r>
              <a:rPr lang="en-US" altLang="en-US" i="1" dirty="0">
                <a:latin typeface="Arial" panose="020B0604020202020204" pitchFamily="34" charset="0"/>
              </a:rPr>
              <a:t>y</a:t>
            </a:r>
            <a:r>
              <a:rPr lang="en-US" altLang="en-US" dirty="0">
                <a:latin typeface="Arial" panose="020B0604020202020204" pitchFamily="34" charset="0"/>
              </a:rPr>
              <a:t> = 5,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dirty="0">
                <a:latin typeface="Arial" panose="020B0604020202020204" pitchFamily="34" charset="0"/>
              </a:rPr>
              <a:t>and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i="1" dirty="0">
                <a:latin typeface="Arial" panose="020B0604020202020204" pitchFamily="34" charset="0"/>
              </a:rPr>
              <a:t>z</a:t>
            </a:r>
            <a:r>
              <a:rPr lang="en-US" altLang="en-US" dirty="0">
                <a:latin typeface="Arial" panose="020B0604020202020204" pitchFamily="34" charset="0"/>
              </a:rPr>
              <a:t> = –2</a:t>
            </a:r>
            <a:r>
              <a:rPr lang="en-US" altLang="en-US" sz="1600" dirty="0">
                <a:latin typeface="Arial" panose="020B0604020202020204" pitchFamily="34" charset="0"/>
              </a:rPr>
              <a:t>. </a:t>
            </a:r>
            <a:endParaRPr lang="en-US" altLang="en-US" sz="16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4369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44108" y="699667"/>
            <a:ext cx="4003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US" altLang="en-US" b="1" dirty="0" smtClean="0">
                <a:latin typeface="Arial" panose="020B0604020202020204" pitchFamily="34" charset="0"/>
              </a:rPr>
              <a:t>Working with Polynomials</a:t>
            </a:r>
            <a:endParaRPr lang="en-US" altLang="en-US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3699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838200" y="533400"/>
            <a:ext cx="7696200" cy="465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 b="1" dirty="0">
                <a:latin typeface="Arial" panose="020B0604020202020204" pitchFamily="34" charset="0"/>
              </a:rPr>
              <a:t>Polynomial Roots</a:t>
            </a:r>
          </a:p>
          <a:p>
            <a:pPr eaLnBrk="1" hangingPunct="1"/>
            <a:r>
              <a:rPr lang="en-US" altLang="en-US" sz="1600" dirty="0">
                <a:latin typeface="Courier New" panose="02070309020205020404" pitchFamily="49" charset="0"/>
              </a:rPr>
              <a:t> </a:t>
            </a: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To find the roots of </a:t>
            </a:r>
            <a:r>
              <a:rPr lang="en-US" altLang="en-US" i="1" dirty="0">
                <a:latin typeface="Arial" panose="020B0604020202020204" pitchFamily="34" charset="0"/>
              </a:rPr>
              <a:t>x</a:t>
            </a:r>
            <a:r>
              <a:rPr lang="en-US" altLang="en-US" baseline="30000" dirty="0">
                <a:latin typeface="Arial" panose="020B0604020202020204" pitchFamily="34" charset="0"/>
              </a:rPr>
              <a:t>3</a:t>
            </a:r>
            <a:r>
              <a:rPr lang="en-US" altLang="en-US" dirty="0">
                <a:latin typeface="Arial" panose="020B0604020202020204" pitchFamily="34" charset="0"/>
              </a:rPr>
              <a:t> – 7</a:t>
            </a:r>
            <a:r>
              <a:rPr lang="en-US" altLang="en-US" i="1" dirty="0">
                <a:latin typeface="Arial" panose="020B0604020202020204" pitchFamily="34" charset="0"/>
              </a:rPr>
              <a:t>x</a:t>
            </a:r>
            <a:r>
              <a:rPr lang="en-US" altLang="en-US" baseline="30000" dirty="0">
                <a:latin typeface="Arial" panose="020B0604020202020204" pitchFamily="34" charset="0"/>
              </a:rPr>
              <a:t>2</a:t>
            </a:r>
            <a:r>
              <a:rPr lang="en-US" altLang="en-US" dirty="0">
                <a:latin typeface="Arial" panose="020B0604020202020204" pitchFamily="34" charset="0"/>
              </a:rPr>
              <a:t> + 40</a:t>
            </a:r>
            <a:r>
              <a:rPr lang="en-US" altLang="en-US" i="1" dirty="0">
                <a:latin typeface="Arial" panose="020B0604020202020204" pitchFamily="34" charset="0"/>
              </a:rPr>
              <a:t>x</a:t>
            </a:r>
            <a:r>
              <a:rPr lang="en-US" altLang="en-US" dirty="0">
                <a:latin typeface="Arial" panose="020B0604020202020204" pitchFamily="34" charset="0"/>
              </a:rPr>
              <a:t> – 34 = 0, the session is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dirty="0">
                <a:latin typeface="Courier New" panose="02070309020205020404" pitchFamily="49" charset="0"/>
              </a:rPr>
              <a:t>&gt;&gt;a = [1,-7,40,-34];</a:t>
            </a:r>
          </a:p>
          <a:p>
            <a:pPr eaLnBrk="1" hangingPunct="1"/>
            <a:r>
              <a:rPr lang="en-US" altLang="en-US" dirty="0">
                <a:latin typeface="Courier New" panose="02070309020205020404" pitchFamily="49" charset="0"/>
              </a:rPr>
              <a:t>&gt;&gt;roots(a)</a:t>
            </a:r>
          </a:p>
          <a:p>
            <a:pPr eaLnBrk="1" hangingPunct="1"/>
            <a:r>
              <a:rPr lang="en-US" altLang="en-US" dirty="0" err="1">
                <a:latin typeface="Courier New" panose="02070309020205020404" pitchFamily="49" charset="0"/>
              </a:rPr>
              <a:t>ans</a:t>
            </a:r>
            <a:r>
              <a:rPr lang="en-US" altLang="en-US" dirty="0">
                <a:latin typeface="Courier New" panose="02070309020205020404" pitchFamily="49" charset="0"/>
              </a:rPr>
              <a:t> =</a:t>
            </a:r>
          </a:p>
          <a:p>
            <a:pPr eaLnBrk="1" hangingPunct="1"/>
            <a:r>
              <a:rPr lang="en-US" altLang="en-US" dirty="0">
                <a:latin typeface="Courier New" panose="02070309020205020404" pitchFamily="49" charset="0"/>
              </a:rPr>
              <a:t>     3.0000 + 5.000i</a:t>
            </a:r>
          </a:p>
          <a:p>
            <a:pPr eaLnBrk="1" hangingPunct="1"/>
            <a:r>
              <a:rPr lang="en-US" altLang="en-US" dirty="0">
                <a:latin typeface="Courier New" panose="02070309020205020404" pitchFamily="49" charset="0"/>
              </a:rPr>
              <a:t>     3.0000 - 5.000i</a:t>
            </a:r>
          </a:p>
          <a:p>
            <a:pPr eaLnBrk="1" hangingPunct="1"/>
            <a:r>
              <a:rPr lang="en-US" altLang="en-US" dirty="0">
                <a:latin typeface="Courier New" panose="02070309020205020404" pitchFamily="49" charset="0"/>
              </a:rPr>
              <a:t>     1.0000</a:t>
            </a:r>
          </a:p>
          <a:p>
            <a:pPr eaLnBrk="1" hangingPunct="1"/>
            <a:endParaRPr lang="en-US" altLang="en-US" dirty="0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The roots are </a:t>
            </a:r>
            <a:r>
              <a:rPr lang="en-US" altLang="en-US" i="1" dirty="0">
                <a:latin typeface="Arial" panose="020B0604020202020204" pitchFamily="34" charset="0"/>
              </a:rPr>
              <a:t>x</a:t>
            </a:r>
            <a:r>
              <a:rPr lang="en-US" altLang="en-US" dirty="0">
                <a:latin typeface="Arial" panose="020B0604020202020204" pitchFamily="34" charset="0"/>
              </a:rPr>
              <a:t> = 1 and </a:t>
            </a:r>
            <a:r>
              <a:rPr lang="en-US" altLang="en-US" i="1" dirty="0">
                <a:latin typeface="Arial" panose="020B0604020202020204" pitchFamily="34" charset="0"/>
              </a:rPr>
              <a:t>x</a:t>
            </a:r>
            <a:r>
              <a:rPr lang="en-US" altLang="en-US" dirty="0">
                <a:latin typeface="Arial" panose="020B0604020202020204" pitchFamily="34" charset="0"/>
              </a:rPr>
              <a:t> = 3 ± 5</a:t>
            </a:r>
            <a:r>
              <a:rPr lang="en-US" altLang="en-US" i="1" dirty="0">
                <a:latin typeface="Arial" panose="020B0604020202020204" pitchFamily="34" charset="0"/>
              </a:rPr>
              <a:t>i</a:t>
            </a:r>
            <a:r>
              <a:rPr lang="en-US" altLang="en-US" dirty="0"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5944" y="2031265"/>
            <a:ext cx="3696846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MY" dirty="0" smtClean="0"/>
              <a:t>How to express polynomials</a:t>
            </a:r>
          </a:p>
          <a:p>
            <a:r>
              <a:rPr lang="en-MY" dirty="0" smtClean="0"/>
              <a:t> in </a:t>
            </a:r>
            <a:r>
              <a:rPr lang="en-MY" dirty="0" err="1" smtClean="0"/>
              <a:t>Matlab</a:t>
            </a:r>
            <a:endParaRPr lang="en-MY" dirty="0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5447763" y="1519707"/>
            <a:ext cx="1616604" cy="51155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4686300" y="2446763"/>
            <a:ext cx="52964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1860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altLang="en-US" sz="2400">
                <a:latin typeface="Arial" panose="020B0604020202020204" pitchFamily="34" charset="0"/>
              </a:rPr>
              <a:t>Polynomial Roots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400" smtClean="0">
                <a:latin typeface="Arial" panose="020B0604020202020204" pitchFamily="34" charset="0"/>
              </a:rPr>
              <a:t>The function</a:t>
            </a:r>
            <a:r>
              <a:rPr lang="en-US" altLang="en-US" smtClean="0"/>
              <a:t> </a:t>
            </a:r>
            <a:r>
              <a:rPr lang="en-US" altLang="en-US" sz="2400" smtClean="0">
                <a:latin typeface="Courier New" panose="02070309020205020404" pitchFamily="49" charset="0"/>
              </a:rPr>
              <a:t>roots(a)</a:t>
            </a:r>
            <a:r>
              <a:rPr lang="en-US" altLang="en-US" sz="2400" smtClean="0">
                <a:latin typeface="Arial" panose="020B0604020202020204" pitchFamily="34" charset="0"/>
              </a:rPr>
              <a:t>computes the roots of a polynomial specified by the coefficient array </a:t>
            </a:r>
            <a:r>
              <a:rPr lang="en-US" altLang="en-US" sz="2400" smtClean="0">
                <a:latin typeface="Courier New" panose="02070309020205020404" pitchFamily="49" charset="0"/>
              </a:rPr>
              <a:t>a</a:t>
            </a:r>
            <a:r>
              <a:rPr lang="en-US" altLang="en-US" sz="2400" smtClean="0">
                <a:latin typeface="Arial" panose="020B0604020202020204" pitchFamily="34" charset="0"/>
              </a:rPr>
              <a:t>. The result is a </a:t>
            </a:r>
            <a:r>
              <a:rPr lang="en-US" altLang="en-US" sz="2400" i="1" smtClean="0">
                <a:latin typeface="Arial" panose="020B0604020202020204" pitchFamily="34" charset="0"/>
              </a:rPr>
              <a:t>column </a:t>
            </a:r>
            <a:r>
              <a:rPr lang="en-US" altLang="en-US" sz="2400" smtClean="0">
                <a:latin typeface="Arial" panose="020B0604020202020204" pitchFamily="34" charset="0"/>
              </a:rPr>
              <a:t>vector that contains the polynomial’s roots.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400" smtClean="0">
              <a:latin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smtClean="0">
                <a:latin typeface="Arial" panose="020B0604020202020204" pitchFamily="34" charset="0"/>
              </a:rPr>
              <a:t>For example,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400" smtClean="0">
              <a:latin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smtClean="0">
                <a:latin typeface="Courier New" panose="02070309020205020404" pitchFamily="49" charset="0"/>
              </a:rPr>
              <a:t>&gt;&gt;r = roots([2, 14, 20])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smtClean="0">
                <a:latin typeface="Courier New" panose="02070309020205020404" pitchFamily="49" charset="0"/>
              </a:rPr>
              <a:t>r =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smtClean="0">
                <a:latin typeface="Courier New" panose="02070309020205020404" pitchFamily="49" charset="0"/>
              </a:rPr>
              <a:t>   -2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smtClean="0">
                <a:latin typeface="Courier New" panose="02070309020205020404" pitchFamily="49" charset="0"/>
              </a:rPr>
              <a:t>   -7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40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9983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altLang="en-US" sz="2400">
                <a:latin typeface="Arial" panose="020B0604020202020204" pitchFamily="34" charset="0"/>
              </a:rPr>
              <a:t>Polynomial Coefficients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400" smtClean="0">
                <a:latin typeface="Arial" panose="020B0604020202020204" pitchFamily="34" charset="0"/>
              </a:rPr>
              <a:t>The function</a:t>
            </a:r>
            <a:r>
              <a:rPr lang="en-US" altLang="en-US" smtClean="0"/>
              <a:t> </a:t>
            </a:r>
            <a:r>
              <a:rPr lang="en-US" altLang="en-US" sz="2400" smtClean="0">
                <a:latin typeface="Courier New" panose="02070309020205020404" pitchFamily="49" charset="0"/>
              </a:rPr>
              <a:t>poly(r)</a:t>
            </a:r>
            <a:r>
              <a:rPr lang="en-US" altLang="en-US" sz="2400" smtClean="0">
                <a:latin typeface="Arial" panose="020B0604020202020204" pitchFamily="34" charset="0"/>
              </a:rPr>
              <a:t>computes the coefficients of the polynomial whose roots are specified by the vector </a:t>
            </a:r>
            <a:r>
              <a:rPr lang="en-US" altLang="en-US" sz="2400" smtClean="0">
                <a:latin typeface="Courier New" panose="02070309020205020404" pitchFamily="49" charset="0"/>
              </a:rPr>
              <a:t>r</a:t>
            </a:r>
            <a:r>
              <a:rPr lang="en-US" altLang="en-US" sz="2400" smtClean="0">
                <a:latin typeface="Arial" panose="020B0604020202020204" pitchFamily="34" charset="0"/>
              </a:rPr>
              <a:t>. The result is a </a:t>
            </a:r>
            <a:r>
              <a:rPr lang="en-US" altLang="en-US" sz="2400" i="1" smtClean="0">
                <a:latin typeface="Arial" panose="020B0604020202020204" pitchFamily="34" charset="0"/>
              </a:rPr>
              <a:t>row </a:t>
            </a:r>
            <a:r>
              <a:rPr lang="en-US" altLang="en-US" sz="2400" smtClean="0">
                <a:latin typeface="Arial" panose="020B0604020202020204" pitchFamily="34" charset="0"/>
              </a:rPr>
              <a:t>vector that contains the polynomial’s coefficients arranged in descending order of power.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400" smtClean="0">
              <a:latin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smtClean="0">
                <a:latin typeface="Arial" panose="020B0604020202020204" pitchFamily="34" charset="0"/>
              </a:rPr>
              <a:t>For example,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400" smtClean="0">
              <a:latin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smtClean="0">
                <a:latin typeface="Courier New" panose="02070309020205020404" pitchFamily="49" charset="0"/>
              </a:rPr>
              <a:t>&gt;&gt;c = poly([-2, -7])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smtClean="0">
                <a:latin typeface="Courier New" panose="02070309020205020404" pitchFamily="49" charset="0"/>
              </a:rPr>
              <a:t>c =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smtClean="0">
                <a:latin typeface="Courier New" panose="02070309020205020404" pitchFamily="49" charset="0"/>
              </a:rPr>
              <a:t>    1    7    10</a:t>
            </a:r>
            <a:endParaRPr lang="en-US" altLang="en-US" sz="240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206172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altLang="en-US" sz="240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Plotting Polynomials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229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400" smtClean="0">
                <a:latin typeface="Arial" panose="020B0604020202020204" pitchFamily="34" charset="0"/>
              </a:rPr>
              <a:t>The function</a:t>
            </a:r>
            <a:r>
              <a:rPr lang="en-US" altLang="en-US" smtClean="0">
                <a:latin typeface="Arial" panose="020B0604020202020204" pitchFamily="34" charset="0"/>
              </a:rPr>
              <a:t> </a:t>
            </a:r>
            <a:r>
              <a:rPr lang="en-US" altLang="en-US" sz="2400" smtClean="0">
                <a:latin typeface="Courier New" panose="02070309020205020404" pitchFamily="49" charset="0"/>
              </a:rPr>
              <a:t>polyval(a,x)</a:t>
            </a:r>
            <a:r>
              <a:rPr lang="en-US" altLang="en-US" sz="2400" smtClean="0">
                <a:latin typeface="Arial" panose="020B0604020202020204" pitchFamily="34" charset="0"/>
              </a:rPr>
              <a:t>evaluates a polynomial at specified values of its independent variable </a:t>
            </a:r>
            <a:r>
              <a:rPr lang="en-US" altLang="en-US" sz="2400" smtClean="0">
                <a:latin typeface="Courier New" panose="02070309020205020404" pitchFamily="49" charset="0"/>
              </a:rPr>
              <a:t>x</a:t>
            </a:r>
            <a:r>
              <a:rPr lang="en-US" altLang="en-US" sz="2400" smtClean="0">
                <a:latin typeface="Arial" panose="020B0604020202020204" pitchFamily="34" charset="0"/>
              </a:rPr>
              <a:t>, which can be a matrix or a vector. The polynomial’s coefficients of descending powers are stored in the array </a:t>
            </a:r>
            <a:r>
              <a:rPr lang="en-US" altLang="en-US" sz="2400" smtClean="0">
                <a:latin typeface="Courier New" panose="02070309020205020404" pitchFamily="49" charset="0"/>
              </a:rPr>
              <a:t>a</a:t>
            </a:r>
            <a:r>
              <a:rPr lang="en-US" altLang="en-US" sz="2400" smtClean="0">
                <a:latin typeface="Arial" panose="020B0604020202020204" pitchFamily="34" charset="0"/>
              </a:rPr>
              <a:t>. The result is the same size as </a:t>
            </a:r>
            <a:r>
              <a:rPr lang="en-US" altLang="en-US" sz="2400" smtClean="0">
                <a:latin typeface="Courier New" panose="02070309020205020404" pitchFamily="49" charset="0"/>
              </a:rPr>
              <a:t>x</a:t>
            </a:r>
            <a:r>
              <a:rPr lang="en-US" altLang="en-US" sz="2400" smtClean="0">
                <a:latin typeface="Arial" panose="020B060402020202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61285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838200" y="533400"/>
            <a:ext cx="7620000" cy="330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latin typeface="Arial" panose="020B0604020202020204" pitchFamily="34" charset="0"/>
              </a:rPr>
              <a:t>Example of Plotting a Polynomial</a:t>
            </a:r>
          </a:p>
          <a:p>
            <a:pPr eaLnBrk="1" hangingPunct="1">
              <a:spcBef>
                <a:spcPct val="90000"/>
              </a:spcBef>
            </a:pPr>
            <a:r>
              <a:rPr lang="en-US" altLang="en-US" sz="2400">
                <a:latin typeface="Arial" panose="020B0604020202020204" pitchFamily="34" charset="0"/>
              </a:rPr>
              <a:t>To plot the polynomial </a:t>
            </a:r>
            <a:r>
              <a:rPr lang="en-US" altLang="en-US" sz="2400" i="1">
                <a:latin typeface="Arial" panose="020B0604020202020204" pitchFamily="34" charset="0"/>
              </a:rPr>
              <a:t>f </a:t>
            </a:r>
            <a:r>
              <a:rPr lang="en-US" altLang="en-US" sz="2400">
                <a:latin typeface="Arial" panose="020B0604020202020204" pitchFamily="34" charset="0"/>
              </a:rPr>
              <a:t>(</a:t>
            </a:r>
            <a:r>
              <a:rPr lang="en-US" altLang="en-US" sz="2400" i="1">
                <a:latin typeface="Arial" panose="020B0604020202020204" pitchFamily="34" charset="0"/>
              </a:rPr>
              <a:t>x</a:t>
            </a:r>
            <a:r>
              <a:rPr lang="en-US" altLang="en-US" sz="2400">
                <a:latin typeface="Arial" panose="020B0604020202020204" pitchFamily="34" charset="0"/>
              </a:rPr>
              <a:t>) = 9</a:t>
            </a:r>
            <a:r>
              <a:rPr lang="en-US" altLang="en-US" sz="2400" i="1">
                <a:latin typeface="Arial" panose="020B0604020202020204" pitchFamily="34" charset="0"/>
              </a:rPr>
              <a:t>x</a:t>
            </a:r>
            <a:r>
              <a:rPr lang="en-US" altLang="en-US" sz="2400" baseline="30000">
                <a:latin typeface="Arial" panose="020B0604020202020204" pitchFamily="34" charset="0"/>
              </a:rPr>
              <a:t>3</a:t>
            </a:r>
            <a:r>
              <a:rPr lang="en-US" altLang="en-US" sz="2400">
                <a:latin typeface="Arial" panose="020B0604020202020204" pitchFamily="34" charset="0"/>
              </a:rPr>
              <a:t> – 5</a:t>
            </a:r>
            <a:r>
              <a:rPr lang="en-US" altLang="en-US" sz="2400" i="1">
                <a:latin typeface="Arial" panose="020B0604020202020204" pitchFamily="34" charset="0"/>
              </a:rPr>
              <a:t>x</a:t>
            </a:r>
            <a:r>
              <a:rPr lang="en-US" altLang="en-US" sz="2400" baseline="30000">
                <a:latin typeface="Arial" panose="020B0604020202020204" pitchFamily="34" charset="0"/>
              </a:rPr>
              <a:t>2</a:t>
            </a:r>
            <a:r>
              <a:rPr lang="en-US" altLang="en-US" sz="2400">
                <a:latin typeface="Arial" panose="020B0604020202020204" pitchFamily="34" charset="0"/>
              </a:rPr>
              <a:t> + 3</a:t>
            </a:r>
            <a:r>
              <a:rPr lang="en-US" altLang="en-US" sz="2400" i="1">
                <a:latin typeface="Arial" panose="020B0604020202020204" pitchFamily="34" charset="0"/>
              </a:rPr>
              <a:t>x </a:t>
            </a:r>
            <a:r>
              <a:rPr lang="en-US" altLang="en-US" sz="2400">
                <a:latin typeface="Arial" panose="020B0604020202020204" pitchFamily="34" charset="0"/>
              </a:rPr>
              <a:t>+ 7 for      –2 </a:t>
            </a: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≤ </a:t>
            </a:r>
            <a:r>
              <a:rPr lang="en-US" altLang="en-US" sz="2400" i="1">
                <a:latin typeface="Arial" panose="020B0604020202020204" pitchFamily="34" charset="0"/>
              </a:rPr>
              <a:t>x </a:t>
            </a:r>
            <a:r>
              <a:rPr lang="en-US" altLang="en-US" sz="2400">
                <a:latin typeface="MathematicalPi 1" pitchFamily="82" charset="0"/>
              </a:rPr>
              <a:t>≤</a:t>
            </a:r>
            <a:r>
              <a:rPr lang="en-US" altLang="en-US" sz="2400">
                <a:latin typeface="Arial" panose="020B0604020202020204" pitchFamily="34" charset="0"/>
              </a:rPr>
              <a:t> 5, you type</a:t>
            </a:r>
          </a:p>
          <a:p>
            <a:pPr eaLnBrk="1" hangingPunct="1">
              <a:spcBef>
                <a:spcPct val="90000"/>
              </a:spcBef>
            </a:pPr>
            <a:r>
              <a:rPr lang="en-US" altLang="en-US" sz="2400">
                <a:latin typeface="Courier New" panose="02070309020205020404" pitchFamily="49" charset="0"/>
              </a:rPr>
              <a:t>&gt;&gt;a = [9,-5,3,7];</a:t>
            </a:r>
          </a:p>
          <a:p>
            <a:pPr eaLnBrk="1" hangingPunct="1"/>
            <a:r>
              <a:rPr lang="en-US" altLang="en-US" sz="2400">
                <a:latin typeface="Courier New" panose="02070309020205020404" pitchFamily="49" charset="0"/>
              </a:rPr>
              <a:t>&gt;&gt;x = [-2:0.01:5];</a:t>
            </a:r>
          </a:p>
          <a:p>
            <a:pPr eaLnBrk="1" hangingPunct="1"/>
            <a:r>
              <a:rPr lang="en-US" altLang="en-US" sz="2400">
                <a:latin typeface="Courier New" panose="02070309020205020404" pitchFamily="49" charset="0"/>
              </a:rPr>
              <a:t>&gt;&gt;f = polyval(a,x);</a:t>
            </a:r>
          </a:p>
          <a:p>
            <a:pPr eaLnBrk="1" hangingPunct="1"/>
            <a:r>
              <a:rPr lang="en-US" altLang="en-US" sz="2400">
                <a:latin typeface="Courier New" panose="02070309020205020404" pitchFamily="49" charset="0"/>
              </a:rPr>
              <a:t>&gt;&gt;plot(x,f),xlabel(’x’),ylabel(’f(x)’)</a:t>
            </a:r>
          </a:p>
        </p:txBody>
      </p:sp>
    </p:spTree>
    <p:extLst>
      <p:ext uri="{BB962C8B-B14F-4D97-AF65-F5344CB8AC3E}">
        <p14:creationId xmlns:p14="http://schemas.microsoft.com/office/powerpoint/2010/main" val="2549423539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812800" y="568325"/>
            <a:ext cx="8102600" cy="33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en-US" sz="2400" b="1"/>
              <a:t>Plotting Polynomials with the </a:t>
            </a:r>
            <a:r>
              <a:rPr lang="en-US" altLang="en-US" sz="2400" b="1">
                <a:latin typeface="Courier New" panose="02070309020205020404" pitchFamily="49" charset="0"/>
              </a:rPr>
              <a:t>polyval</a:t>
            </a:r>
            <a:r>
              <a:rPr lang="en-US" altLang="en-US" sz="2400" b="1"/>
              <a:t> Function.</a:t>
            </a:r>
          </a:p>
          <a:p>
            <a:pPr eaLnBrk="1" hangingPunct="1"/>
            <a:endParaRPr lang="en-US" altLang="en-US" sz="2400"/>
          </a:p>
          <a:p>
            <a:pPr eaLnBrk="1" hangingPunct="1"/>
            <a:r>
              <a:rPr lang="en-US" altLang="en-US" sz="2400"/>
              <a:t>To plot the polynomial 3</a:t>
            </a:r>
            <a:r>
              <a:rPr lang="en-US" altLang="en-US" sz="2400" i="1"/>
              <a:t>x</a:t>
            </a:r>
            <a:r>
              <a:rPr lang="en-US" altLang="en-US" sz="2400" baseline="30000"/>
              <a:t>5</a:t>
            </a:r>
            <a:r>
              <a:rPr lang="en-US" altLang="en-US" sz="2400"/>
              <a:t> + 2</a:t>
            </a:r>
            <a:r>
              <a:rPr lang="en-US" altLang="en-US" sz="2400" i="1"/>
              <a:t>x</a:t>
            </a:r>
            <a:r>
              <a:rPr lang="en-US" altLang="en-US" sz="2400" baseline="30000"/>
              <a:t>4</a:t>
            </a:r>
            <a:r>
              <a:rPr lang="en-US" altLang="en-US" sz="2400"/>
              <a:t> –</a:t>
            </a:r>
            <a:r>
              <a:rPr lang="en-US" altLang="en-US" sz="2400">
                <a:latin typeface="Symbol" panose="05050102010706020507" pitchFamily="18" charset="2"/>
              </a:rPr>
              <a:t> </a:t>
            </a:r>
            <a:r>
              <a:rPr lang="en-US" altLang="en-US" sz="2400"/>
              <a:t>100</a:t>
            </a:r>
            <a:r>
              <a:rPr lang="en-US" altLang="en-US" sz="2400" i="1"/>
              <a:t>x</a:t>
            </a:r>
            <a:r>
              <a:rPr lang="en-US" altLang="en-US" sz="2400" baseline="30000"/>
              <a:t>3</a:t>
            </a:r>
            <a:r>
              <a:rPr lang="en-US" altLang="en-US" sz="2400"/>
              <a:t> + 2</a:t>
            </a:r>
            <a:r>
              <a:rPr lang="en-US" altLang="en-US" sz="2400" i="1"/>
              <a:t>x</a:t>
            </a:r>
            <a:r>
              <a:rPr lang="en-US" altLang="en-US" sz="2400" baseline="30000"/>
              <a:t>2</a:t>
            </a:r>
            <a:r>
              <a:rPr lang="en-US" altLang="en-US" sz="2400"/>
              <a:t> – 7</a:t>
            </a:r>
            <a:r>
              <a:rPr lang="en-US" altLang="en-US" sz="2400" i="1"/>
              <a:t>x </a:t>
            </a:r>
            <a:r>
              <a:rPr lang="en-US" altLang="en-US" sz="2400"/>
              <a:t>+ 90 over the range –6 </a:t>
            </a:r>
            <a:r>
              <a:rPr lang="en-US" altLang="en-US" sz="2400">
                <a:latin typeface="Symbol" panose="05050102010706020507" pitchFamily="18" charset="2"/>
              </a:rPr>
              <a:t>£ </a:t>
            </a:r>
            <a:r>
              <a:rPr lang="en-US" altLang="en-US" sz="2400" i="1"/>
              <a:t>x </a:t>
            </a:r>
            <a:r>
              <a:rPr lang="en-US" altLang="en-US" sz="2400">
                <a:latin typeface="Symbol" panose="05050102010706020507" pitchFamily="18" charset="2"/>
              </a:rPr>
              <a:t>£</a:t>
            </a:r>
            <a:r>
              <a:rPr lang="en-US" altLang="en-US" sz="2400"/>
              <a:t> 6 with a spacing of 0.01, you type</a:t>
            </a:r>
          </a:p>
          <a:p>
            <a:pPr eaLnBrk="1" hangingPunct="1"/>
            <a:endParaRPr lang="en-US" altLang="en-US" sz="2400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 sz="2400">
                <a:latin typeface="Courier New" panose="02070309020205020404" pitchFamily="49" charset="0"/>
              </a:rPr>
              <a:t>&gt;&gt;x = [-6:0.01:6];</a:t>
            </a:r>
          </a:p>
          <a:p>
            <a:pPr eaLnBrk="1" hangingPunct="1"/>
            <a:r>
              <a:rPr lang="en-US" altLang="en-US" sz="2400">
                <a:latin typeface="Courier New" panose="02070309020205020404" pitchFamily="49" charset="0"/>
              </a:rPr>
              <a:t>&gt;&gt;p = [3,2,-100,2,-7,90];</a:t>
            </a:r>
          </a:p>
          <a:p>
            <a:pPr eaLnBrk="1" hangingPunct="1"/>
            <a:r>
              <a:rPr lang="en-US" altLang="en-US" sz="2400">
                <a:latin typeface="Courier New" panose="02070309020205020404" pitchFamily="49" charset="0"/>
              </a:rPr>
              <a:t>&gt;&gt;plot(x,polyval(p,x)),xlabel(’x’), ...</a:t>
            </a:r>
          </a:p>
          <a:p>
            <a:pPr eaLnBrk="1" hangingPunct="1"/>
            <a:r>
              <a:rPr lang="en-US" altLang="en-US" sz="2400">
                <a:latin typeface="Courier New" panose="02070309020205020404" pitchFamily="49" charset="0"/>
              </a:rPr>
              <a:t>ylabel(’p’)</a:t>
            </a:r>
          </a:p>
        </p:txBody>
      </p:sp>
    </p:spTree>
    <p:extLst>
      <p:ext uri="{BB962C8B-B14F-4D97-AF65-F5344CB8AC3E}">
        <p14:creationId xmlns:p14="http://schemas.microsoft.com/office/powerpoint/2010/main" val="3570698763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ChangeArrowheads="1"/>
          </p:cNvSpPr>
          <p:nvPr/>
        </p:nvSpPr>
        <p:spPr bwMode="auto">
          <a:xfrm>
            <a:off x="381000" y="914400"/>
            <a:ext cx="30480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en-US" sz="2400" b="1"/>
              <a:t>Command</a:t>
            </a:r>
          </a:p>
          <a:p>
            <a:pPr eaLnBrk="1" hangingPunct="1"/>
            <a:endParaRPr lang="en-US" altLang="en-US" sz="2400" b="1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 sz="2400">
                <a:latin typeface="Courier New" panose="02070309020205020404" pitchFamily="49" charset="0"/>
              </a:rPr>
              <a:t>p = polyfit(x,y,n)</a:t>
            </a:r>
          </a:p>
        </p:txBody>
      </p:sp>
      <p:sp>
        <p:nvSpPr>
          <p:cNvPr id="3" name="Rectangle 1030"/>
          <p:cNvSpPr>
            <a:spLocks noChangeArrowheads="1"/>
          </p:cNvSpPr>
          <p:nvPr/>
        </p:nvSpPr>
        <p:spPr bwMode="auto">
          <a:xfrm>
            <a:off x="3733800" y="914400"/>
            <a:ext cx="5029200" cy="33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en-US" sz="2400" b="1"/>
              <a:t>Description</a:t>
            </a:r>
          </a:p>
          <a:p>
            <a:pPr eaLnBrk="1" hangingPunct="1"/>
            <a:endParaRPr lang="en-US" altLang="en-US" sz="2400" b="1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 sz="2400"/>
              <a:t>Fits a polynomial of degree </a:t>
            </a:r>
            <a:r>
              <a:rPr lang="en-US" altLang="en-US" sz="2400" i="1"/>
              <a:t>n </a:t>
            </a:r>
            <a:r>
              <a:rPr lang="en-US" altLang="en-US" sz="2400"/>
              <a:t>to data described by the vectors </a:t>
            </a:r>
            <a:r>
              <a:rPr lang="en-US" altLang="en-US" sz="2400" i="1"/>
              <a:t>x </a:t>
            </a:r>
            <a:r>
              <a:rPr lang="en-US" altLang="en-US" sz="2400"/>
              <a:t>and </a:t>
            </a:r>
            <a:r>
              <a:rPr lang="en-US" altLang="en-US" sz="2400" i="1"/>
              <a:t>y</a:t>
            </a:r>
            <a:r>
              <a:rPr lang="en-US" altLang="en-US" sz="2400"/>
              <a:t>, where </a:t>
            </a:r>
            <a:r>
              <a:rPr lang="en-US" altLang="en-US" sz="2400" i="1"/>
              <a:t>x </a:t>
            </a:r>
            <a:r>
              <a:rPr lang="en-US" altLang="en-US" sz="2400"/>
              <a:t>is the independent variable. Returns a row vector </a:t>
            </a:r>
            <a:r>
              <a:rPr lang="en-US" altLang="en-US" sz="2400">
                <a:latin typeface="Courier New" panose="02070309020205020404" pitchFamily="49" charset="0"/>
              </a:rPr>
              <a:t>p</a:t>
            </a:r>
            <a:r>
              <a:rPr lang="en-US" altLang="en-US" sz="2400"/>
              <a:t> of length </a:t>
            </a:r>
            <a:r>
              <a:rPr lang="en-US" altLang="en-US" sz="2400" i="1"/>
              <a:t>n </a:t>
            </a:r>
            <a:r>
              <a:rPr lang="en-US" altLang="en-US" sz="2400"/>
              <a:t>+ 1 that contains the polynomial coefficients in order of descending powers.</a:t>
            </a:r>
          </a:p>
        </p:txBody>
      </p:sp>
      <p:sp>
        <p:nvSpPr>
          <p:cNvPr id="4" name="Text Box 1031"/>
          <p:cNvSpPr txBox="1">
            <a:spLocks noChangeArrowheads="1"/>
          </p:cNvSpPr>
          <p:nvPr/>
        </p:nvSpPr>
        <p:spPr bwMode="auto">
          <a:xfrm>
            <a:off x="0" y="746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/>
              <a:t>The </a:t>
            </a:r>
            <a:r>
              <a:rPr lang="en-US" altLang="en-US" b="1" dirty="0" err="1">
                <a:latin typeface="Courier New" panose="02070309020205020404" pitchFamily="49" charset="0"/>
              </a:rPr>
              <a:t>polyfit</a:t>
            </a:r>
            <a:r>
              <a:rPr lang="en-US" altLang="en-US" b="1" dirty="0"/>
              <a:t> function. 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41480794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762000" y="533400"/>
            <a:ext cx="7416800" cy="556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571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35000">
              <a:tabLst>
                <a:tab pos="571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571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571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571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/>
              <a:t>Using the </a:t>
            </a:r>
            <a:r>
              <a:rPr lang="en-US" altLang="en-US" b="1">
                <a:latin typeface="Courier New" panose="02070309020205020404" pitchFamily="49" charset="0"/>
              </a:rPr>
              <a:t>polyfit</a:t>
            </a:r>
            <a:r>
              <a:rPr lang="en-US" altLang="en-US" b="1"/>
              <a:t> Function to Fit Equations to Data.</a:t>
            </a:r>
          </a:p>
          <a:p>
            <a:pPr eaLnBrk="1" hangingPunct="1"/>
            <a:endParaRPr lang="en-US" altLang="en-US" b="1"/>
          </a:p>
          <a:p>
            <a:pPr eaLnBrk="1" hangingPunct="1"/>
            <a:r>
              <a:rPr lang="en-US" altLang="en-US" b="1"/>
              <a:t>Syntax: </a:t>
            </a:r>
            <a:r>
              <a:rPr lang="en-US" altLang="en-US">
                <a:latin typeface="Courier New" panose="02070309020205020404" pitchFamily="49" charset="0"/>
              </a:rPr>
              <a:t>p = polyfit(x,y,n)</a:t>
            </a:r>
          </a:p>
          <a:p>
            <a:pPr eaLnBrk="1" hangingPunct="1"/>
            <a:endParaRPr lang="en-US" altLang="en-US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/>
              <a:t>where x and y contain the data, </a:t>
            </a:r>
            <a:r>
              <a:rPr lang="en-US" altLang="en-US">
                <a:latin typeface="Courier New" panose="02070309020205020404" pitchFamily="49" charset="0"/>
              </a:rPr>
              <a:t>n</a:t>
            </a:r>
            <a:r>
              <a:rPr lang="en-US" altLang="en-US"/>
              <a:t> is the order of the polynomial to be fitted, and </a:t>
            </a:r>
            <a:r>
              <a:rPr lang="en-US" altLang="en-US">
                <a:latin typeface="Courier New" panose="02070309020205020404" pitchFamily="49" charset="0"/>
              </a:rPr>
              <a:t>p </a:t>
            </a:r>
            <a:r>
              <a:rPr lang="en-US" altLang="en-US"/>
              <a:t>is the vector of polynomial coefficients.  </a:t>
            </a:r>
          </a:p>
          <a:p>
            <a:pPr eaLnBrk="1" hangingPunct="1"/>
            <a:endParaRPr lang="en-US" altLang="en-US" b="1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 b="1"/>
              <a:t>The linear function:  </a:t>
            </a:r>
            <a:r>
              <a:rPr lang="en-US" altLang="en-US" i="1"/>
              <a:t>y </a:t>
            </a:r>
            <a:r>
              <a:rPr lang="en-US" altLang="en-US"/>
              <a:t>= </a:t>
            </a:r>
            <a:r>
              <a:rPr lang="en-US" altLang="en-US" i="1"/>
              <a:t>mx </a:t>
            </a:r>
            <a:r>
              <a:rPr lang="en-US" altLang="en-US"/>
              <a:t>+ </a:t>
            </a:r>
            <a:r>
              <a:rPr lang="en-US" altLang="en-US" i="1"/>
              <a:t>b</a:t>
            </a:r>
            <a:r>
              <a:rPr lang="en-US" altLang="en-US"/>
              <a:t>. In this case the variables </a:t>
            </a:r>
            <a:r>
              <a:rPr lang="en-US" altLang="en-US" i="1"/>
              <a:t>w </a:t>
            </a:r>
            <a:r>
              <a:rPr lang="en-US" altLang="en-US"/>
              <a:t>and </a:t>
            </a:r>
            <a:r>
              <a:rPr lang="en-US" altLang="en-US" i="1"/>
              <a:t>z </a:t>
            </a:r>
            <a:r>
              <a:rPr lang="en-US" altLang="en-US"/>
              <a:t>in the polynomial </a:t>
            </a:r>
            <a:r>
              <a:rPr lang="en-US" altLang="en-US" i="1"/>
              <a:t>w </a:t>
            </a:r>
            <a:r>
              <a:rPr lang="en-US" altLang="en-US"/>
              <a:t>= </a:t>
            </a:r>
            <a:r>
              <a:rPr lang="en-US" altLang="en-US" i="1"/>
              <a:t>p</a:t>
            </a:r>
            <a:r>
              <a:rPr lang="en-US" altLang="en-US" baseline="-25000"/>
              <a:t>1</a:t>
            </a:r>
            <a:r>
              <a:rPr lang="en-US" altLang="en-US" i="1"/>
              <a:t>z</a:t>
            </a:r>
            <a:r>
              <a:rPr lang="en-US" altLang="en-US"/>
              <a:t>+ </a:t>
            </a:r>
            <a:r>
              <a:rPr lang="en-US" altLang="en-US" i="1"/>
              <a:t>p</a:t>
            </a:r>
            <a:r>
              <a:rPr lang="en-US" altLang="en-US" baseline="-25000"/>
              <a:t>2</a:t>
            </a:r>
            <a:r>
              <a:rPr lang="en-US" altLang="en-US"/>
              <a:t> are the original data variables </a:t>
            </a:r>
            <a:r>
              <a:rPr lang="en-US" altLang="en-US" i="1"/>
              <a:t>x </a:t>
            </a:r>
            <a:r>
              <a:rPr lang="en-US" altLang="en-US"/>
              <a:t>and </a:t>
            </a:r>
            <a:r>
              <a:rPr lang="en-US" altLang="en-US" i="1"/>
              <a:t>y</a:t>
            </a:r>
            <a:r>
              <a:rPr lang="en-US" altLang="en-US"/>
              <a:t>, and we can find the linear function that fits the data by typing </a:t>
            </a:r>
            <a:r>
              <a:rPr lang="en-US" altLang="en-US">
                <a:latin typeface="Courier New" panose="02070309020205020404" pitchFamily="49" charset="0"/>
              </a:rPr>
              <a:t>p</a:t>
            </a:r>
            <a:r>
              <a:rPr lang="en-US" altLang="en-US"/>
              <a:t> </a:t>
            </a:r>
            <a:r>
              <a:rPr lang="en-US" altLang="en-US">
                <a:latin typeface="Courier New" panose="02070309020205020404" pitchFamily="49" charset="0"/>
              </a:rPr>
              <a:t>=</a:t>
            </a:r>
            <a:r>
              <a:rPr lang="en-US" altLang="en-US"/>
              <a:t> </a:t>
            </a:r>
            <a:r>
              <a:rPr lang="en-US" altLang="en-US">
                <a:latin typeface="Courier New" panose="02070309020205020404" pitchFamily="49" charset="0"/>
              </a:rPr>
              <a:t>polyfit(x,y,1)</a:t>
            </a:r>
            <a:r>
              <a:rPr lang="en-US" altLang="en-US"/>
              <a:t>. The first element </a:t>
            </a:r>
            <a:r>
              <a:rPr lang="en-US" altLang="en-US" i="1"/>
              <a:t>p</a:t>
            </a:r>
            <a:r>
              <a:rPr lang="en-US" altLang="en-US" baseline="-25000"/>
              <a:t>1</a:t>
            </a:r>
            <a:r>
              <a:rPr lang="en-US" altLang="en-US"/>
              <a:t> of the vector </a:t>
            </a:r>
            <a:r>
              <a:rPr lang="en-US" altLang="en-US">
                <a:latin typeface="Courier New" panose="02070309020205020404" pitchFamily="49" charset="0"/>
              </a:rPr>
              <a:t>p</a:t>
            </a:r>
            <a:r>
              <a:rPr lang="en-US" altLang="en-US"/>
              <a:t> will be </a:t>
            </a:r>
            <a:r>
              <a:rPr lang="en-US" altLang="en-US" i="1"/>
              <a:t>m</a:t>
            </a:r>
            <a:r>
              <a:rPr lang="en-US" altLang="en-US"/>
              <a:t>, and the second element </a:t>
            </a:r>
            <a:r>
              <a:rPr lang="en-US" altLang="en-US" i="1"/>
              <a:t>p</a:t>
            </a:r>
            <a:r>
              <a:rPr lang="en-US" altLang="en-US" baseline="-25000"/>
              <a:t>2</a:t>
            </a:r>
            <a:r>
              <a:rPr lang="en-US" altLang="en-US"/>
              <a:t> will be </a:t>
            </a:r>
            <a:r>
              <a:rPr lang="en-US" altLang="en-US" i="1"/>
              <a:t>b</a:t>
            </a:r>
            <a:r>
              <a:rPr lang="en-US" alt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41170895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762000" y="1752600"/>
            <a:ext cx="29162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en-US" sz="2400">
                <a:latin typeface="Courier New" panose="02070309020205020404" pitchFamily="49" charset="0"/>
              </a:rPr>
              <a:t>p = polyfit(x,y,n)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733800" y="1752600"/>
            <a:ext cx="5008563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en-US" sz="2400"/>
              <a:t>Fits a polynomial of degree </a:t>
            </a:r>
            <a:r>
              <a:rPr lang="en-US" altLang="en-US" sz="2400">
                <a:latin typeface="Courier New" panose="02070309020205020404" pitchFamily="49" charset="0"/>
              </a:rPr>
              <a:t>n</a:t>
            </a:r>
            <a:r>
              <a:rPr lang="en-US" altLang="en-US" sz="2400" i="1"/>
              <a:t> </a:t>
            </a:r>
            <a:r>
              <a:rPr lang="en-US" altLang="en-US" sz="2400"/>
              <a:t>to data described by the vectors </a:t>
            </a:r>
            <a:r>
              <a:rPr lang="en-US" altLang="en-US" sz="2400">
                <a:latin typeface="Courier New" panose="02070309020205020404" pitchFamily="49" charset="0"/>
              </a:rPr>
              <a:t>x</a:t>
            </a:r>
            <a:r>
              <a:rPr lang="en-US" altLang="en-US" sz="2400" i="1"/>
              <a:t> </a:t>
            </a:r>
            <a:r>
              <a:rPr lang="en-US" altLang="en-US" sz="2400"/>
              <a:t>and </a:t>
            </a:r>
            <a:r>
              <a:rPr lang="en-US" altLang="en-US" sz="2400">
                <a:latin typeface="Courier New" panose="02070309020205020404" pitchFamily="49" charset="0"/>
              </a:rPr>
              <a:t>y</a:t>
            </a:r>
            <a:r>
              <a:rPr lang="en-US" altLang="en-US" sz="2400"/>
              <a:t>, where </a:t>
            </a:r>
            <a:r>
              <a:rPr lang="en-US" altLang="en-US" sz="2400">
                <a:latin typeface="Courier New" panose="02070309020205020404" pitchFamily="49" charset="0"/>
              </a:rPr>
              <a:t>x</a:t>
            </a:r>
            <a:r>
              <a:rPr lang="en-US" altLang="en-US" sz="2400" i="1"/>
              <a:t> </a:t>
            </a:r>
            <a:r>
              <a:rPr lang="en-US" altLang="en-US" sz="2400"/>
              <a:t>is the independent</a:t>
            </a:r>
          </a:p>
          <a:p>
            <a:pPr eaLnBrk="1" hangingPunct="1"/>
            <a:r>
              <a:rPr lang="en-US" altLang="en-US" sz="2400"/>
              <a:t>variable. Returns a row vector </a:t>
            </a:r>
            <a:r>
              <a:rPr lang="en-US" altLang="en-US" sz="2400">
                <a:latin typeface="Courier New" panose="02070309020205020404" pitchFamily="49" charset="0"/>
              </a:rPr>
              <a:t>p</a:t>
            </a:r>
            <a:r>
              <a:rPr lang="en-US" altLang="en-US" sz="2400"/>
              <a:t> of length </a:t>
            </a:r>
            <a:r>
              <a:rPr lang="en-US" altLang="en-US" sz="2400">
                <a:latin typeface="Courier New" panose="02070309020205020404" pitchFamily="49" charset="0"/>
              </a:rPr>
              <a:t>n+1 </a:t>
            </a:r>
            <a:r>
              <a:rPr lang="en-US" altLang="en-US" sz="2400"/>
              <a:t>that contains the polynomial coefficients in order of descending powers.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85800" y="457200"/>
            <a:ext cx="8153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/>
              <a:t>The </a:t>
            </a:r>
            <a:r>
              <a:rPr lang="en-US" altLang="en-US" sz="2400">
                <a:latin typeface="Courier New" panose="02070309020205020404" pitchFamily="49" charset="0"/>
              </a:rPr>
              <a:t>polyfit</a:t>
            </a:r>
            <a:r>
              <a:rPr lang="en-US" altLang="en-US" sz="2400"/>
              <a:t> function is based on the least-squares method.  Its syntax is</a:t>
            </a:r>
          </a:p>
        </p:txBody>
      </p:sp>
    </p:spTree>
    <p:extLst>
      <p:ext uri="{BB962C8B-B14F-4D97-AF65-F5344CB8AC3E}">
        <p14:creationId xmlns:p14="http://schemas.microsoft.com/office/powerpoint/2010/main" val="1768557063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66671" y="1141537"/>
            <a:ext cx="7894749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-Roman"/>
              </a:rPr>
              <a:t>The temperature of coffee cooling in a porcelain mug at room temperature (68F) </a:t>
            </a:r>
            <a:r>
              <a:rPr lang="en-US" dirty="0" smtClean="0">
                <a:solidFill>
                  <a:srgbClr val="000000"/>
                </a:solidFill>
                <a:latin typeface="Times-Roman"/>
              </a:rPr>
              <a:t>was measured </a:t>
            </a:r>
            <a:r>
              <a:rPr lang="en-US" dirty="0">
                <a:solidFill>
                  <a:srgbClr val="000000"/>
                </a:solidFill>
                <a:latin typeface="Times-Roman"/>
              </a:rPr>
              <a:t>at various times. The data follow.</a:t>
            </a:r>
          </a:p>
          <a:p>
            <a:r>
              <a:rPr lang="en-MY" sz="2000" b="1" dirty="0">
                <a:solidFill>
                  <a:srgbClr val="FFFFFF"/>
                </a:solidFill>
                <a:latin typeface="TimesNewRoman,Bold"/>
              </a:rPr>
              <a:t>EXAMPLE 6.1–1</a:t>
            </a:r>
          </a:p>
          <a:p>
            <a:r>
              <a:rPr lang="fr-FR" b="1" dirty="0">
                <a:solidFill>
                  <a:srgbClr val="000000"/>
                </a:solidFill>
                <a:latin typeface="TimesNewRoman,Bold"/>
              </a:rPr>
              <a:t>Time </a:t>
            </a:r>
            <a:r>
              <a:rPr lang="fr-FR" b="1" i="1" dirty="0">
                <a:solidFill>
                  <a:srgbClr val="000000"/>
                </a:solidFill>
                <a:latin typeface="TimesNewRoman,BoldItalic"/>
              </a:rPr>
              <a:t>t </a:t>
            </a:r>
            <a:r>
              <a:rPr lang="fr-FR" b="1" dirty="0">
                <a:solidFill>
                  <a:srgbClr val="000000"/>
                </a:solidFill>
                <a:latin typeface="TimesNewRoman,Bold"/>
              </a:rPr>
              <a:t>(sec) </a:t>
            </a:r>
            <a:r>
              <a:rPr lang="fr-FR" b="1" dirty="0" err="1">
                <a:solidFill>
                  <a:srgbClr val="000000"/>
                </a:solidFill>
                <a:latin typeface="TimesNewRoman,Bold"/>
              </a:rPr>
              <a:t>Temperature</a:t>
            </a:r>
            <a:r>
              <a:rPr lang="fr-FR" b="1" dirty="0">
                <a:solidFill>
                  <a:srgbClr val="000000"/>
                </a:solidFill>
                <a:latin typeface="TimesNewRoman,Bold"/>
              </a:rPr>
              <a:t> </a:t>
            </a:r>
            <a:r>
              <a:rPr lang="fr-FR" b="1" i="1" dirty="0">
                <a:solidFill>
                  <a:srgbClr val="000000"/>
                </a:solidFill>
                <a:latin typeface="TimesNewRoman,BoldItalic"/>
              </a:rPr>
              <a:t>T </a:t>
            </a:r>
            <a:r>
              <a:rPr lang="fr-FR" b="1" dirty="0">
                <a:solidFill>
                  <a:srgbClr val="000000"/>
                </a:solidFill>
                <a:latin typeface="TimesNewRoman,Bold"/>
              </a:rPr>
              <a:t>(F)</a:t>
            </a:r>
          </a:p>
          <a:p>
            <a:r>
              <a:rPr lang="en-MY" dirty="0" smtClean="0">
                <a:solidFill>
                  <a:srgbClr val="000000"/>
                </a:solidFill>
                <a:latin typeface="Times-Roman"/>
              </a:rPr>
              <a:t>	0 		145</a:t>
            </a:r>
            <a:endParaRPr lang="en-MY" dirty="0">
              <a:solidFill>
                <a:srgbClr val="000000"/>
              </a:solidFill>
              <a:latin typeface="Times-Roman"/>
            </a:endParaRPr>
          </a:p>
          <a:p>
            <a:r>
              <a:rPr lang="en-MY" dirty="0" smtClean="0">
                <a:solidFill>
                  <a:srgbClr val="000000"/>
                </a:solidFill>
                <a:latin typeface="Times-Roman"/>
              </a:rPr>
              <a:t>	620 		130</a:t>
            </a:r>
            <a:endParaRPr lang="en-MY" dirty="0">
              <a:solidFill>
                <a:srgbClr val="000000"/>
              </a:solidFill>
              <a:latin typeface="Times-Roman"/>
            </a:endParaRPr>
          </a:p>
          <a:p>
            <a:r>
              <a:rPr lang="en-MY" dirty="0" smtClean="0">
                <a:solidFill>
                  <a:srgbClr val="000000"/>
                </a:solidFill>
                <a:latin typeface="Times-Roman"/>
              </a:rPr>
              <a:t>	2266 		103</a:t>
            </a:r>
            <a:endParaRPr lang="en-MY" dirty="0">
              <a:solidFill>
                <a:srgbClr val="000000"/>
              </a:solidFill>
              <a:latin typeface="Times-Roman"/>
            </a:endParaRPr>
          </a:p>
          <a:p>
            <a:r>
              <a:rPr lang="en-MY" dirty="0" smtClean="0">
                <a:solidFill>
                  <a:srgbClr val="000000"/>
                </a:solidFill>
                <a:latin typeface="Times-Roman"/>
              </a:rPr>
              <a:t>	3482 		90</a:t>
            </a:r>
          </a:p>
          <a:p>
            <a:endParaRPr lang="en-MY" dirty="0">
              <a:solidFill>
                <a:srgbClr val="000000"/>
              </a:solidFill>
              <a:latin typeface="Times-Roman"/>
            </a:endParaRPr>
          </a:p>
          <a:p>
            <a:r>
              <a:rPr lang="en-US" dirty="0">
                <a:solidFill>
                  <a:srgbClr val="000000"/>
                </a:solidFill>
                <a:latin typeface="Times-Roman"/>
              </a:rPr>
              <a:t>Develop a model of the </a:t>
            </a:r>
            <a:r>
              <a:rPr lang="en-US" dirty="0" smtClean="0">
                <a:solidFill>
                  <a:srgbClr val="000000"/>
                </a:solidFill>
                <a:latin typeface="Times-Roman"/>
              </a:rPr>
              <a:t>coffee’s </a:t>
            </a:r>
            <a:r>
              <a:rPr lang="en-US" dirty="0">
                <a:solidFill>
                  <a:srgbClr val="000000"/>
                </a:solidFill>
                <a:latin typeface="Times-Roman"/>
              </a:rPr>
              <a:t>temperature as a function of time, and use the model </a:t>
            </a:r>
            <a:r>
              <a:rPr lang="en-US" dirty="0" smtClean="0">
                <a:solidFill>
                  <a:srgbClr val="000000"/>
                </a:solidFill>
                <a:latin typeface="Times-Roman"/>
              </a:rPr>
              <a:t>to estimate </a:t>
            </a:r>
            <a:r>
              <a:rPr lang="en-US" dirty="0">
                <a:solidFill>
                  <a:srgbClr val="000000"/>
                </a:solidFill>
                <a:latin typeface="Times-Roman"/>
              </a:rPr>
              <a:t>how long it took the temperature to reach 120F.</a:t>
            </a:r>
            <a:endParaRPr lang="en-MY" dirty="0"/>
          </a:p>
        </p:txBody>
      </p:sp>
      <p:sp>
        <p:nvSpPr>
          <p:cNvPr id="7" name="Rectangle 6"/>
          <p:cNvSpPr/>
          <p:nvPr/>
        </p:nvSpPr>
        <p:spPr>
          <a:xfrm>
            <a:off x="319455" y="326179"/>
            <a:ext cx="85412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b="1" dirty="0" smtClean="0"/>
              <a:t>Example - </a:t>
            </a:r>
            <a:r>
              <a:rPr lang="en-US" altLang="en-US" b="1" dirty="0"/>
              <a:t>Fitting an exponential function.  Temperature of a cooling cup of coffee, plotted on various coordinates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88132674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1819" y="646296"/>
            <a:ext cx="861596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MY" sz="2000" dirty="0">
                <a:latin typeface="ZapfDingbats"/>
              </a:rPr>
              <a:t>■ </a:t>
            </a:r>
            <a:r>
              <a:rPr lang="en-MY" b="1" dirty="0">
                <a:latin typeface="Helvetica-Black"/>
              </a:rPr>
              <a:t>Solution</a:t>
            </a:r>
          </a:p>
          <a:p>
            <a:r>
              <a:rPr lang="en-US" dirty="0">
                <a:latin typeface="Times-Roman"/>
              </a:rPr>
              <a:t>Because </a:t>
            </a:r>
            <a:r>
              <a:rPr lang="en-US" i="1" dirty="0">
                <a:latin typeface="Times-Italic"/>
              </a:rPr>
              <a:t>T</a:t>
            </a:r>
            <a:r>
              <a:rPr lang="en-US" dirty="0">
                <a:latin typeface="Times-Roman"/>
              </a:rPr>
              <a:t>(0) is </a:t>
            </a:r>
            <a:r>
              <a:rPr lang="en-US" dirty="0" smtClean="0">
                <a:latin typeface="Times-Roman"/>
              </a:rPr>
              <a:t>finite </a:t>
            </a:r>
            <a:r>
              <a:rPr lang="en-US" dirty="0">
                <a:latin typeface="Times-Roman"/>
              </a:rPr>
              <a:t>but nonzero, the power function cannot describe these data, so we </a:t>
            </a:r>
            <a:r>
              <a:rPr lang="en-US" dirty="0" smtClean="0">
                <a:latin typeface="Times-Roman"/>
              </a:rPr>
              <a:t>do not </a:t>
            </a:r>
            <a:r>
              <a:rPr lang="en-US" dirty="0">
                <a:latin typeface="Times-Roman"/>
              </a:rPr>
              <a:t>bother to plot the data on log-log axes. Common sense tells us that the coffee will cool</a:t>
            </a:r>
          </a:p>
          <a:p>
            <a:r>
              <a:rPr lang="en-US" dirty="0">
                <a:latin typeface="Times-Roman"/>
              </a:rPr>
              <a:t>and its temperature will eventually equal the room </a:t>
            </a:r>
            <a:r>
              <a:rPr lang="en-US" dirty="0" smtClean="0">
                <a:latin typeface="Times-Roman"/>
              </a:rPr>
              <a:t>temperature</a:t>
            </a:r>
            <a:r>
              <a:rPr lang="en-US" dirty="0">
                <a:latin typeface="Times-Roman"/>
              </a:rPr>
              <a:t>. So we subtract the </a:t>
            </a:r>
            <a:r>
              <a:rPr lang="en-US" dirty="0" smtClean="0">
                <a:latin typeface="Times-Roman"/>
              </a:rPr>
              <a:t>room temperature </a:t>
            </a:r>
            <a:r>
              <a:rPr lang="en-US" dirty="0">
                <a:latin typeface="Times-Roman"/>
              </a:rPr>
              <a:t>from the data and plot the relative temperature, </a:t>
            </a:r>
            <a:r>
              <a:rPr lang="en-US" i="1" dirty="0" smtClean="0">
                <a:latin typeface="Times-Italic"/>
              </a:rPr>
              <a:t>T -</a:t>
            </a:r>
            <a:r>
              <a:rPr lang="en-US" dirty="0" smtClean="0">
                <a:latin typeface="MathematicalPi-One"/>
              </a:rPr>
              <a:t> </a:t>
            </a:r>
            <a:r>
              <a:rPr lang="en-US" dirty="0">
                <a:latin typeface="Times-Roman"/>
              </a:rPr>
              <a:t>68, versus time. If the </a:t>
            </a:r>
            <a:r>
              <a:rPr lang="en-US" dirty="0" smtClean="0">
                <a:latin typeface="Times-Roman"/>
              </a:rPr>
              <a:t>relative temperature </a:t>
            </a:r>
            <a:r>
              <a:rPr lang="en-US" dirty="0">
                <a:latin typeface="Times-Roman"/>
              </a:rPr>
              <a:t>is a linear function of time, the model is </a:t>
            </a:r>
            <a:r>
              <a:rPr lang="en-US" i="1" dirty="0" smtClean="0">
                <a:latin typeface="Times-Italic"/>
              </a:rPr>
              <a:t>T –</a:t>
            </a:r>
            <a:r>
              <a:rPr lang="en-US" dirty="0" smtClean="0">
                <a:latin typeface="MathematicalPi-One"/>
              </a:rPr>
              <a:t> </a:t>
            </a:r>
            <a:r>
              <a:rPr lang="en-US" dirty="0" smtClean="0">
                <a:latin typeface="Times-Roman"/>
              </a:rPr>
              <a:t>68 = </a:t>
            </a:r>
            <a:r>
              <a:rPr lang="en-US" i="1" dirty="0" err="1" smtClean="0">
                <a:latin typeface="Times-Italic"/>
              </a:rPr>
              <a:t>mt</a:t>
            </a:r>
            <a:r>
              <a:rPr lang="en-US" i="1" dirty="0" smtClean="0">
                <a:latin typeface="Times-Italic"/>
              </a:rPr>
              <a:t> +</a:t>
            </a:r>
            <a:r>
              <a:rPr lang="en-US" dirty="0" smtClean="0">
                <a:latin typeface="MathematicalPi-One"/>
              </a:rPr>
              <a:t> </a:t>
            </a:r>
            <a:r>
              <a:rPr lang="en-US" i="1" dirty="0">
                <a:latin typeface="Times-Italic"/>
              </a:rPr>
              <a:t>b</a:t>
            </a:r>
            <a:r>
              <a:rPr lang="en-US" dirty="0">
                <a:latin typeface="Times-Roman"/>
              </a:rPr>
              <a:t>. If the </a:t>
            </a:r>
            <a:r>
              <a:rPr lang="en-US" dirty="0" smtClean="0">
                <a:latin typeface="Times-Roman"/>
              </a:rPr>
              <a:t>relative temperature </a:t>
            </a:r>
            <a:r>
              <a:rPr lang="en-US" dirty="0">
                <a:latin typeface="Times-Roman"/>
              </a:rPr>
              <a:t>is an exponential function of time, the model is </a:t>
            </a:r>
            <a:r>
              <a:rPr lang="en-US" i="1" dirty="0">
                <a:latin typeface="Times-Italic"/>
              </a:rPr>
              <a:t>T </a:t>
            </a:r>
            <a:r>
              <a:rPr lang="en-US" i="1" dirty="0" smtClean="0">
                <a:latin typeface="Times-Italic"/>
              </a:rPr>
              <a:t>-</a:t>
            </a:r>
            <a:r>
              <a:rPr lang="en-US" dirty="0" smtClean="0">
                <a:latin typeface="MathematicalPi-One"/>
              </a:rPr>
              <a:t> </a:t>
            </a:r>
            <a:r>
              <a:rPr lang="en-US" dirty="0">
                <a:latin typeface="Times-Roman"/>
              </a:rPr>
              <a:t>68 </a:t>
            </a:r>
            <a:r>
              <a:rPr lang="en-US" dirty="0" smtClean="0">
                <a:latin typeface="Times-Roman"/>
              </a:rPr>
              <a:t>=</a:t>
            </a:r>
            <a:r>
              <a:rPr lang="en-US" dirty="0" smtClean="0">
                <a:latin typeface="MathematicalPi-One"/>
              </a:rPr>
              <a:t> </a:t>
            </a:r>
            <a:r>
              <a:rPr lang="en-US" i="1" dirty="0" smtClean="0">
                <a:latin typeface="Times-Italic"/>
              </a:rPr>
              <a:t>b</a:t>
            </a:r>
            <a:r>
              <a:rPr lang="en-US" dirty="0" smtClean="0">
                <a:latin typeface="Times-Roman"/>
              </a:rPr>
              <a:t>(10)</a:t>
            </a:r>
            <a:r>
              <a:rPr lang="en-US" baseline="30000" dirty="0" err="1" smtClean="0">
                <a:latin typeface="Times-Roman"/>
              </a:rPr>
              <a:t>mt</a:t>
            </a:r>
            <a:r>
              <a:rPr lang="en-US" dirty="0" smtClean="0">
                <a:latin typeface="Times-Roman"/>
              </a:rPr>
              <a:t> . Figure 6.1.3 </a:t>
            </a:r>
            <a:r>
              <a:rPr lang="en-US" dirty="0">
                <a:latin typeface="Times-Roman"/>
              </a:rPr>
              <a:t>shows the plots used to solve the problem. The following MATLAB script le </a:t>
            </a:r>
            <a:r>
              <a:rPr lang="en-US" dirty="0" smtClean="0">
                <a:latin typeface="Times-Roman"/>
              </a:rPr>
              <a:t>generates the </a:t>
            </a:r>
            <a:r>
              <a:rPr lang="en-US" dirty="0">
                <a:latin typeface="Times-Roman"/>
              </a:rPr>
              <a:t>top two plots. The time data are entered in the array </a:t>
            </a:r>
            <a:r>
              <a:rPr lang="en-US" dirty="0">
                <a:latin typeface="Courier"/>
              </a:rPr>
              <a:t>time</a:t>
            </a:r>
            <a:r>
              <a:rPr lang="en-US" dirty="0">
                <a:latin typeface="Times-Roman"/>
              </a:rPr>
              <a:t>, and the </a:t>
            </a:r>
            <a:r>
              <a:rPr lang="en-US" dirty="0" smtClean="0">
                <a:latin typeface="Times-Roman"/>
              </a:rPr>
              <a:t>temperature </a:t>
            </a:r>
            <a:r>
              <a:rPr lang="en-MY" dirty="0" smtClean="0">
                <a:latin typeface="Times-Roman"/>
              </a:rPr>
              <a:t>data </a:t>
            </a:r>
            <a:r>
              <a:rPr lang="en-MY" dirty="0">
                <a:latin typeface="Times-Roman"/>
              </a:rPr>
              <a:t>are entered in </a:t>
            </a:r>
            <a:r>
              <a:rPr lang="en-MY" dirty="0">
                <a:latin typeface="Courier"/>
              </a:rPr>
              <a:t>temp</a:t>
            </a:r>
            <a:r>
              <a:rPr lang="en-MY" dirty="0">
                <a:latin typeface="Times-Roman"/>
              </a:rPr>
              <a:t>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95531210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425" y="458092"/>
            <a:ext cx="864172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MY" dirty="0">
                <a:latin typeface="Courier"/>
              </a:rPr>
              <a:t>% Enter the data.</a:t>
            </a:r>
          </a:p>
          <a:p>
            <a:r>
              <a:rPr lang="en-MY" dirty="0">
                <a:latin typeface="Courier"/>
              </a:rPr>
              <a:t>time = [0,620,2266,3482];</a:t>
            </a:r>
          </a:p>
          <a:p>
            <a:r>
              <a:rPr lang="en-MY" dirty="0">
                <a:latin typeface="Courier"/>
              </a:rPr>
              <a:t>temp = [145,130,103,90];</a:t>
            </a:r>
          </a:p>
          <a:p>
            <a:r>
              <a:rPr lang="en-MY" dirty="0">
                <a:latin typeface="Courier"/>
              </a:rPr>
              <a:t>% Subtract the room temperature.</a:t>
            </a:r>
          </a:p>
          <a:p>
            <a:r>
              <a:rPr lang="en-MY" dirty="0">
                <a:latin typeface="Courier"/>
              </a:rPr>
              <a:t>temp = temp - 68;</a:t>
            </a:r>
          </a:p>
          <a:p>
            <a:r>
              <a:rPr lang="en-US" dirty="0">
                <a:latin typeface="Courier"/>
              </a:rPr>
              <a:t>% Plot the data on rectilinear scales.</a:t>
            </a:r>
          </a:p>
          <a:p>
            <a:r>
              <a:rPr lang="en-MY" dirty="0">
                <a:latin typeface="Courier"/>
              </a:rPr>
              <a:t>subplot(2,2,1)</a:t>
            </a:r>
          </a:p>
          <a:p>
            <a:r>
              <a:rPr lang="en-US" dirty="0">
                <a:latin typeface="Courier"/>
              </a:rPr>
              <a:t>plot(</a:t>
            </a:r>
            <a:r>
              <a:rPr lang="en-US" dirty="0" err="1">
                <a:latin typeface="Courier"/>
              </a:rPr>
              <a:t>time,temp,time,temp,’o</a:t>
            </a:r>
            <a:r>
              <a:rPr lang="en-US" dirty="0" smtClean="0">
                <a:latin typeface="Courier"/>
              </a:rPr>
              <a:t>’),</a:t>
            </a:r>
            <a:r>
              <a:rPr lang="en-US" dirty="0">
                <a:latin typeface="Courier"/>
              </a:rPr>
              <a:t> </a:t>
            </a:r>
            <a:r>
              <a:rPr lang="en-US" dirty="0" smtClean="0">
                <a:latin typeface="Courier"/>
              </a:rPr>
              <a:t>...</a:t>
            </a:r>
          </a:p>
          <a:p>
            <a:r>
              <a:rPr lang="en-US" dirty="0" err="1" smtClean="0">
                <a:latin typeface="Courier"/>
              </a:rPr>
              <a:t>xlabel</a:t>
            </a:r>
            <a:r>
              <a:rPr lang="en-US" dirty="0">
                <a:latin typeface="Courier"/>
              </a:rPr>
              <a:t>(‘Time (sec</a:t>
            </a:r>
            <a:r>
              <a:rPr lang="en-US" dirty="0" smtClean="0">
                <a:latin typeface="Courier"/>
              </a:rPr>
              <a:t>)’),</a:t>
            </a:r>
            <a:r>
              <a:rPr lang="en-US" dirty="0">
                <a:latin typeface="Courier"/>
              </a:rPr>
              <a:t> ...</a:t>
            </a:r>
          </a:p>
          <a:p>
            <a:r>
              <a:rPr lang="en-MY" dirty="0" err="1">
                <a:latin typeface="Courier"/>
              </a:rPr>
              <a:t>ylabel</a:t>
            </a:r>
            <a:r>
              <a:rPr lang="en-MY" dirty="0">
                <a:latin typeface="Courier"/>
              </a:rPr>
              <a:t>(‘Relative Temperature (</a:t>
            </a:r>
            <a:r>
              <a:rPr lang="en-MY" dirty="0" err="1">
                <a:latin typeface="Courier"/>
              </a:rPr>
              <a:t>deg</a:t>
            </a:r>
            <a:r>
              <a:rPr lang="en-MY" dirty="0">
                <a:latin typeface="Courier"/>
              </a:rPr>
              <a:t> F)’)</a:t>
            </a:r>
          </a:p>
          <a:p>
            <a:r>
              <a:rPr lang="en-MY" dirty="0">
                <a:latin typeface="Courier"/>
              </a:rPr>
              <a:t>%</a:t>
            </a:r>
          </a:p>
          <a:p>
            <a:r>
              <a:rPr lang="en-US" dirty="0">
                <a:latin typeface="Courier"/>
              </a:rPr>
              <a:t>% Plot the data on </a:t>
            </a:r>
            <a:r>
              <a:rPr lang="en-US" dirty="0" err="1">
                <a:latin typeface="Courier"/>
              </a:rPr>
              <a:t>semilog</a:t>
            </a:r>
            <a:r>
              <a:rPr lang="en-US" dirty="0">
                <a:latin typeface="Courier"/>
              </a:rPr>
              <a:t> scales</a:t>
            </a:r>
            <a:r>
              <a:rPr lang="en-US" dirty="0" smtClean="0">
                <a:latin typeface="Courier"/>
              </a:rPr>
              <a:t>.</a:t>
            </a:r>
          </a:p>
          <a:p>
            <a:r>
              <a:rPr lang="en-MY" dirty="0">
                <a:latin typeface="Courier"/>
              </a:rPr>
              <a:t>subplot(2,2,2)</a:t>
            </a:r>
          </a:p>
          <a:p>
            <a:r>
              <a:rPr lang="en-US" dirty="0" err="1">
                <a:latin typeface="Courier"/>
              </a:rPr>
              <a:t>semilogy</a:t>
            </a:r>
            <a:r>
              <a:rPr lang="en-US" dirty="0">
                <a:latin typeface="Courier"/>
              </a:rPr>
              <a:t>(</a:t>
            </a:r>
            <a:r>
              <a:rPr lang="en-US" dirty="0" err="1">
                <a:latin typeface="Courier"/>
              </a:rPr>
              <a:t>time,temp,time,temp,’o</a:t>
            </a:r>
            <a:r>
              <a:rPr lang="en-US" dirty="0" smtClean="0">
                <a:latin typeface="Courier"/>
              </a:rPr>
              <a:t>’),</a:t>
            </a:r>
            <a:r>
              <a:rPr lang="en-US" dirty="0">
                <a:latin typeface="Courier"/>
              </a:rPr>
              <a:t> </a:t>
            </a:r>
            <a:r>
              <a:rPr lang="en-US" dirty="0" smtClean="0">
                <a:latin typeface="Courier"/>
              </a:rPr>
              <a:t>...</a:t>
            </a:r>
          </a:p>
          <a:p>
            <a:r>
              <a:rPr lang="en-US" dirty="0" err="1" smtClean="0">
                <a:latin typeface="Courier"/>
              </a:rPr>
              <a:t>xlabel</a:t>
            </a:r>
            <a:r>
              <a:rPr lang="en-US" dirty="0">
                <a:latin typeface="Courier"/>
              </a:rPr>
              <a:t>(‘Time (sec</a:t>
            </a:r>
            <a:r>
              <a:rPr lang="en-US" dirty="0" smtClean="0">
                <a:latin typeface="Courier"/>
              </a:rPr>
              <a:t>)’),...</a:t>
            </a:r>
            <a:endParaRPr lang="en-US" dirty="0">
              <a:latin typeface="Courier"/>
            </a:endParaRPr>
          </a:p>
          <a:p>
            <a:r>
              <a:rPr lang="en-MY" dirty="0" err="1">
                <a:latin typeface="Courier"/>
              </a:rPr>
              <a:t>ylabel</a:t>
            </a:r>
            <a:r>
              <a:rPr lang="en-MY" dirty="0">
                <a:latin typeface="Courier"/>
              </a:rPr>
              <a:t>(‘Relative Temperature (</a:t>
            </a:r>
            <a:r>
              <a:rPr lang="en-MY" dirty="0" err="1">
                <a:latin typeface="Courier"/>
              </a:rPr>
              <a:t>deg</a:t>
            </a:r>
            <a:r>
              <a:rPr lang="en-MY" dirty="0">
                <a:latin typeface="Courier"/>
              </a:rPr>
              <a:t> F)’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604275336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2123" y="690736"/>
            <a:ext cx="767580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"/>
              </a:rPr>
              <a:t>% Fit a straight line to the transformed data.</a:t>
            </a:r>
          </a:p>
          <a:p>
            <a:r>
              <a:rPr lang="en-MY" dirty="0">
                <a:latin typeface="Courier"/>
              </a:rPr>
              <a:t>p = poly t(time,log10(temp),1);</a:t>
            </a:r>
          </a:p>
          <a:p>
            <a:r>
              <a:rPr lang="en-MY" dirty="0">
                <a:latin typeface="Courier"/>
              </a:rPr>
              <a:t>m = p(1)</a:t>
            </a:r>
          </a:p>
          <a:p>
            <a:r>
              <a:rPr lang="en-MY" dirty="0">
                <a:latin typeface="Courier"/>
              </a:rPr>
              <a:t>b = 10^p(2</a:t>
            </a:r>
            <a:r>
              <a:rPr lang="en-MY" dirty="0" smtClean="0">
                <a:latin typeface="Courier"/>
              </a:rPr>
              <a:t>)</a:t>
            </a:r>
          </a:p>
          <a:p>
            <a:r>
              <a:rPr lang="en-US" dirty="0">
                <a:latin typeface="Courier"/>
              </a:rPr>
              <a:t>% Compute the time to reach 120 degrees.</a:t>
            </a:r>
          </a:p>
          <a:p>
            <a:r>
              <a:rPr lang="en-MY" dirty="0">
                <a:latin typeface="Courier"/>
              </a:rPr>
              <a:t>t_120 = (log10(120-68)-log10(b))/m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50264895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8788" y="1144415"/>
            <a:ext cx="901521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ourier"/>
              </a:rPr>
              <a:t>% </a:t>
            </a:r>
            <a:r>
              <a:rPr lang="en-US" sz="1800" dirty="0">
                <a:latin typeface="Courier"/>
              </a:rPr>
              <a:t>Show the derived curve and estimated point on </a:t>
            </a:r>
            <a:r>
              <a:rPr lang="en-US" sz="1800" dirty="0" err="1">
                <a:latin typeface="Courier"/>
              </a:rPr>
              <a:t>semilog</a:t>
            </a:r>
            <a:r>
              <a:rPr lang="en-US" sz="1800" dirty="0">
                <a:latin typeface="Courier"/>
              </a:rPr>
              <a:t> scales.</a:t>
            </a:r>
          </a:p>
          <a:p>
            <a:r>
              <a:rPr lang="en-MY" sz="1800" dirty="0">
                <a:latin typeface="Courier"/>
              </a:rPr>
              <a:t>t = 0:10:4000;</a:t>
            </a:r>
          </a:p>
          <a:p>
            <a:r>
              <a:rPr lang="en-MY" sz="1800" dirty="0">
                <a:latin typeface="Courier"/>
              </a:rPr>
              <a:t>T = 68+b*10.^(m*t);</a:t>
            </a:r>
          </a:p>
          <a:p>
            <a:r>
              <a:rPr lang="en-MY" sz="1800" dirty="0">
                <a:latin typeface="Courier"/>
              </a:rPr>
              <a:t>subplot(2,2,3)</a:t>
            </a:r>
          </a:p>
          <a:p>
            <a:r>
              <a:rPr lang="en-MY" sz="1800" dirty="0" err="1">
                <a:latin typeface="Courier"/>
              </a:rPr>
              <a:t>semilogy</a:t>
            </a:r>
            <a:r>
              <a:rPr lang="en-MY" sz="1800" dirty="0">
                <a:latin typeface="Courier"/>
              </a:rPr>
              <a:t>(t,T-68,time,temp,’o’,t_120,120-68,’+’),</a:t>
            </a:r>
          </a:p>
          <a:p>
            <a:r>
              <a:rPr lang="en-MY" sz="1800" dirty="0" err="1">
                <a:latin typeface="Courier"/>
              </a:rPr>
              <a:t>xlabel</a:t>
            </a:r>
            <a:r>
              <a:rPr lang="en-MY" sz="1800" dirty="0">
                <a:latin typeface="Courier"/>
              </a:rPr>
              <a:t>(‘Time (sec)’),...</a:t>
            </a:r>
          </a:p>
          <a:p>
            <a:r>
              <a:rPr lang="en-MY" sz="1800" dirty="0" err="1">
                <a:latin typeface="Courier"/>
              </a:rPr>
              <a:t>ylabel</a:t>
            </a:r>
            <a:r>
              <a:rPr lang="en-MY" sz="1800" dirty="0">
                <a:latin typeface="Courier"/>
              </a:rPr>
              <a:t>(‘Relative Temperature (</a:t>
            </a:r>
            <a:r>
              <a:rPr lang="en-MY" sz="1800" dirty="0" err="1">
                <a:latin typeface="Courier"/>
              </a:rPr>
              <a:t>deg</a:t>
            </a:r>
            <a:r>
              <a:rPr lang="en-MY" sz="1800" dirty="0">
                <a:latin typeface="Courier"/>
              </a:rPr>
              <a:t> F)’)</a:t>
            </a:r>
          </a:p>
          <a:p>
            <a:r>
              <a:rPr lang="en-MY" sz="1800" dirty="0">
                <a:latin typeface="Courier"/>
              </a:rPr>
              <a:t>%</a:t>
            </a:r>
          </a:p>
          <a:p>
            <a:r>
              <a:rPr lang="en-US" sz="1800" dirty="0">
                <a:latin typeface="Courier"/>
              </a:rPr>
              <a:t>% Show the derived curve and estimated point on rectilinear </a:t>
            </a:r>
            <a:endParaRPr lang="en-US" sz="1800" dirty="0" smtClean="0">
              <a:latin typeface="Courier"/>
            </a:endParaRPr>
          </a:p>
          <a:p>
            <a:r>
              <a:rPr lang="en-US" sz="1800" dirty="0" smtClean="0">
                <a:latin typeface="Courier"/>
              </a:rPr>
              <a:t>% scales</a:t>
            </a:r>
            <a:r>
              <a:rPr lang="en-US" sz="1800" dirty="0">
                <a:latin typeface="Courier"/>
              </a:rPr>
              <a:t>.</a:t>
            </a:r>
          </a:p>
          <a:p>
            <a:r>
              <a:rPr lang="en-MY" sz="1800" dirty="0">
                <a:latin typeface="Courier"/>
              </a:rPr>
              <a:t>subplot(2,2,4)</a:t>
            </a:r>
          </a:p>
          <a:p>
            <a:r>
              <a:rPr lang="en-MY" sz="1800" dirty="0">
                <a:latin typeface="Courier"/>
              </a:rPr>
              <a:t>plot(t,T,time,temp+68,’o’,t_120,120</a:t>
            </a:r>
            <a:r>
              <a:rPr lang="en-MY" sz="1800" dirty="0" smtClean="0">
                <a:latin typeface="Courier"/>
              </a:rPr>
              <a:t>,’+’),</a:t>
            </a:r>
            <a:r>
              <a:rPr lang="en-MY" sz="1800" dirty="0">
                <a:latin typeface="Courier"/>
              </a:rPr>
              <a:t> ...</a:t>
            </a:r>
          </a:p>
          <a:p>
            <a:r>
              <a:rPr lang="en-MY" sz="1800" dirty="0" err="1" smtClean="0">
                <a:latin typeface="Courier"/>
              </a:rPr>
              <a:t>xlabel</a:t>
            </a:r>
            <a:r>
              <a:rPr lang="en-MY" sz="1800" dirty="0">
                <a:latin typeface="Courier"/>
              </a:rPr>
              <a:t>(‘Time (sec</a:t>
            </a:r>
            <a:r>
              <a:rPr lang="en-MY" sz="1800" dirty="0" smtClean="0">
                <a:latin typeface="Courier"/>
              </a:rPr>
              <a:t>)’), </a:t>
            </a:r>
            <a:r>
              <a:rPr lang="en-MY" sz="1800" dirty="0" err="1" smtClean="0">
                <a:latin typeface="Courier"/>
              </a:rPr>
              <a:t>ylabel</a:t>
            </a:r>
            <a:r>
              <a:rPr lang="en-MY" sz="1800" dirty="0">
                <a:latin typeface="Courier"/>
              </a:rPr>
              <a:t>(‘Temperature (</a:t>
            </a:r>
            <a:r>
              <a:rPr lang="en-MY" sz="1800" dirty="0" err="1">
                <a:latin typeface="Courier"/>
              </a:rPr>
              <a:t>deg</a:t>
            </a:r>
            <a:r>
              <a:rPr lang="en-MY" sz="1800" dirty="0">
                <a:latin typeface="Courier"/>
              </a:rPr>
              <a:t> F)’)</a:t>
            </a:r>
            <a:endParaRPr lang="en-MY" sz="1800" dirty="0"/>
          </a:p>
        </p:txBody>
      </p:sp>
    </p:spTree>
    <p:extLst>
      <p:ext uri="{BB962C8B-B14F-4D97-AF65-F5344CB8AC3E}">
        <p14:creationId xmlns:p14="http://schemas.microsoft.com/office/powerpoint/2010/main" val="2069422815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npo0000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378" y="1462825"/>
            <a:ext cx="6827837" cy="516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0" y="383706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/>
              <a:t>Fitting an exponential function.  Temperature of a cooling cup of coffee, plotted on various coordinates.  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39990976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567744" y="639427"/>
            <a:ext cx="7848600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 dirty="0">
                <a:latin typeface="Arial" panose="020B0604020202020204" pitchFamily="34" charset="0"/>
              </a:rPr>
              <a:t>Example of a Script File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Problem: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The speed </a:t>
            </a:r>
            <a:r>
              <a:rPr lang="en-US" altLang="en-US" i="1" dirty="0">
                <a:latin typeface="Arial" panose="020B0604020202020204" pitchFamily="34" charset="0"/>
              </a:rPr>
              <a:t>v</a:t>
            </a:r>
            <a:r>
              <a:rPr lang="en-US" altLang="en-US" dirty="0">
                <a:latin typeface="Arial" panose="020B0604020202020204" pitchFamily="34" charset="0"/>
              </a:rPr>
              <a:t> of a falling object dropped with no initial velocity is given as a function of time </a:t>
            </a:r>
            <a:r>
              <a:rPr lang="en-US" altLang="en-US" i="1" dirty="0">
                <a:latin typeface="Arial" panose="020B0604020202020204" pitchFamily="34" charset="0"/>
              </a:rPr>
              <a:t>t</a:t>
            </a:r>
            <a:r>
              <a:rPr lang="en-US" altLang="en-US" dirty="0">
                <a:latin typeface="Arial" panose="020B0604020202020204" pitchFamily="34" charset="0"/>
              </a:rPr>
              <a:t> by </a:t>
            </a:r>
            <a:r>
              <a:rPr lang="en-US" altLang="en-US" i="1" dirty="0">
                <a:latin typeface="Arial" panose="020B0604020202020204" pitchFamily="34" charset="0"/>
              </a:rPr>
              <a:t>v</a:t>
            </a:r>
            <a:r>
              <a:rPr lang="en-US" altLang="en-US" dirty="0">
                <a:latin typeface="Arial" panose="020B0604020202020204" pitchFamily="34" charset="0"/>
              </a:rPr>
              <a:t> = </a:t>
            </a:r>
            <a:r>
              <a:rPr lang="en-US" altLang="en-US" i="1" dirty="0" err="1">
                <a:latin typeface="Arial" panose="020B0604020202020204" pitchFamily="34" charset="0"/>
              </a:rPr>
              <a:t>gt</a:t>
            </a:r>
            <a:r>
              <a:rPr lang="en-US" altLang="en-US" dirty="0" err="1">
                <a:latin typeface="Arial" panose="020B0604020202020204" pitchFamily="34" charset="0"/>
              </a:rPr>
              <a:t>.</a:t>
            </a:r>
            <a:endParaRPr lang="en-US" altLang="en-US" dirty="0">
              <a:latin typeface="Arial" panose="020B0604020202020204" pitchFamily="34" charset="0"/>
            </a:endParaRP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Plot </a:t>
            </a:r>
            <a:r>
              <a:rPr lang="en-US" altLang="en-US" i="1" dirty="0">
                <a:latin typeface="Arial" panose="020B0604020202020204" pitchFamily="34" charset="0"/>
              </a:rPr>
              <a:t>v</a:t>
            </a:r>
            <a:r>
              <a:rPr lang="en-US" altLang="en-US" dirty="0">
                <a:latin typeface="Arial" panose="020B0604020202020204" pitchFamily="34" charset="0"/>
              </a:rPr>
              <a:t> as a function of </a:t>
            </a:r>
            <a:r>
              <a:rPr lang="en-US" altLang="en-US" i="1" dirty="0">
                <a:latin typeface="Arial" panose="020B0604020202020204" pitchFamily="34" charset="0"/>
              </a:rPr>
              <a:t>t</a:t>
            </a:r>
            <a:r>
              <a:rPr lang="en-US" altLang="en-US" dirty="0">
                <a:latin typeface="Arial" panose="020B0604020202020204" pitchFamily="34" charset="0"/>
              </a:rPr>
              <a:t> for 0 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≤ </a:t>
            </a:r>
            <a:r>
              <a:rPr lang="en-US" altLang="en-US" i="1" dirty="0">
                <a:latin typeface="Arial" panose="020B0604020202020204" pitchFamily="34" charset="0"/>
              </a:rPr>
              <a:t>t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≤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  <a:r>
              <a:rPr lang="en-US" altLang="en-US" i="1" dirty="0" err="1">
                <a:latin typeface="Arial" panose="020B0604020202020204" pitchFamily="34" charset="0"/>
              </a:rPr>
              <a:t>t</a:t>
            </a:r>
            <a:r>
              <a:rPr lang="en-US" altLang="en-US" i="1" baseline="-25000" dirty="0" err="1">
                <a:latin typeface="Arial" panose="020B0604020202020204" pitchFamily="34" charset="0"/>
              </a:rPr>
              <a:t>f</a:t>
            </a:r>
            <a:r>
              <a:rPr lang="en-US" altLang="en-US" dirty="0">
                <a:latin typeface="Arial" panose="020B0604020202020204" pitchFamily="34" charset="0"/>
              </a:rPr>
              <a:t>, where </a:t>
            </a:r>
            <a:r>
              <a:rPr lang="en-US" altLang="en-US" i="1" dirty="0" err="1">
                <a:latin typeface="Arial" panose="020B0604020202020204" pitchFamily="34" charset="0"/>
              </a:rPr>
              <a:t>t</a:t>
            </a:r>
            <a:r>
              <a:rPr lang="en-US" altLang="en-US" i="1" baseline="-25000" dirty="0" err="1">
                <a:latin typeface="Arial" panose="020B0604020202020204" pitchFamily="34" charset="0"/>
              </a:rPr>
              <a:t>f</a:t>
            </a:r>
            <a:r>
              <a:rPr lang="en-US" altLang="en-US" dirty="0">
                <a:latin typeface="Arial" panose="020B0604020202020204" pitchFamily="34" charset="0"/>
              </a:rPr>
              <a:t> is the final time entered by the user.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9687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638577" y="1213834"/>
            <a:ext cx="7315200" cy="5386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800" b="1" dirty="0"/>
              <a:t>Example of a Script File (continued)</a:t>
            </a:r>
            <a:endParaRPr lang="en-US" altLang="en-US" sz="2800" dirty="0"/>
          </a:p>
          <a:p>
            <a:endParaRPr lang="en-US" altLang="en-US" sz="2800" dirty="0"/>
          </a:p>
          <a:p>
            <a:r>
              <a:rPr lang="en-US" altLang="en-US" sz="2400" dirty="0">
                <a:latin typeface="Courier New" panose="02070309020205020404" pitchFamily="49" charset="0"/>
              </a:rPr>
              <a:t>% Program </a:t>
            </a:r>
            <a:r>
              <a:rPr lang="en-US" altLang="en-US" sz="2400" dirty="0" err="1">
                <a:latin typeface="Courier New" panose="02070309020205020404" pitchFamily="49" charset="0"/>
              </a:rPr>
              <a:t>falling_speed.m</a:t>
            </a:r>
            <a:r>
              <a:rPr lang="en-US" altLang="en-US" sz="2400" dirty="0">
                <a:latin typeface="Courier New" panose="02070309020205020404" pitchFamily="49" charset="0"/>
              </a:rPr>
              <a:t>:</a:t>
            </a:r>
          </a:p>
          <a:p>
            <a:r>
              <a:rPr lang="en-US" altLang="en-US" sz="2400" dirty="0">
                <a:latin typeface="Courier New" panose="02070309020205020404" pitchFamily="49" charset="0"/>
              </a:rPr>
              <a:t>% Plots speed of a falling object.</a:t>
            </a:r>
          </a:p>
          <a:p>
            <a:r>
              <a:rPr lang="en-US" altLang="en-US" sz="2400" dirty="0">
                <a:latin typeface="Courier New" panose="02070309020205020404" pitchFamily="49" charset="0"/>
              </a:rPr>
              <a:t>% Created on March 1, 2004 by W. Palm</a:t>
            </a:r>
          </a:p>
          <a:p>
            <a:r>
              <a:rPr lang="en-US" altLang="en-US" sz="2400" dirty="0">
                <a:latin typeface="Courier New" panose="02070309020205020404" pitchFamily="49" charset="0"/>
              </a:rPr>
              <a:t>%</a:t>
            </a:r>
          </a:p>
          <a:p>
            <a:r>
              <a:rPr lang="en-US" altLang="en-US" sz="2400" dirty="0">
                <a:latin typeface="Courier New" panose="02070309020205020404" pitchFamily="49" charset="0"/>
              </a:rPr>
              <a:t>% Input Variable:</a:t>
            </a:r>
          </a:p>
          <a:p>
            <a:r>
              <a:rPr lang="en-US" altLang="en-US" sz="2400" dirty="0">
                <a:latin typeface="Courier New" panose="02070309020205020404" pitchFamily="49" charset="0"/>
              </a:rPr>
              <a:t>% </a:t>
            </a:r>
            <a:r>
              <a:rPr lang="en-US" altLang="en-US" sz="2400" dirty="0" err="1">
                <a:latin typeface="Courier New" panose="02070309020205020404" pitchFamily="49" charset="0"/>
              </a:rPr>
              <a:t>tf</a:t>
            </a:r>
            <a:r>
              <a:rPr lang="en-US" altLang="en-US" sz="2400" dirty="0">
                <a:latin typeface="Courier New" panose="02070309020205020404" pitchFamily="49" charset="0"/>
              </a:rPr>
              <a:t> = final time (in seconds)</a:t>
            </a:r>
          </a:p>
          <a:p>
            <a:r>
              <a:rPr lang="en-US" altLang="en-US" sz="2400" dirty="0">
                <a:latin typeface="Courier New" panose="02070309020205020404" pitchFamily="49" charset="0"/>
              </a:rPr>
              <a:t>%</a:t>
            </a:r>
          </a:p>
          <a:p>
            <a:r>
              <a:rPr lang="en-US" altLang="en-US" sz="2400" dirty="0">
                <a:latin typeface="Courier New" panose="02070309020205020404" pitchFamily="49" charset="0"/>
              </a:rPr>
              <a:t>% Output Variables:</a:t>
            </a:r>
          </a:p>
          <a:p>
            <a:r>
              <a:rPr lang="en-US" altLang="en-US" sz="2400" dirty="0">
                <a:latin typeface="Courier New" panose="02070309020205020404" pitchFamily="49" charset="0"/>
              </a:rPr>
              <a:t>% t = array of times at which speed is % computed (in seconds)</a:t>
            </a:r>
          </a:p>
          <a:p>
            <a:r>
              <a:rPr lang="en-US" altLang="en-US" sz="2400" dirty="0">
                <a:latin typeface="Courier New" panose="02070309020205020404" pitchFamily="49" charset="0"/>
              </a:rPr>
              <a:t>% v = array of speeds (meters/second)</a:t>
            </a:r>
          </a:p>
          <a:p>
            <a:endParaRPr lang="en-US" altLang="en-US" dirty="0"/>
          </a:p>
        </p:txBody>
      </p:sp>
      <p:sp>
        <p:nvSpPr>
          <p:cNvPr id="3" name="Rectangle 2"/>
          <p:cNvSpPr/>
          <p:nvPr/>
        </p:nvSpPr>
        <p:spPr>
          <a:xfrm>
            <a:off x="638577" y="364816"/>
            <a:ext cx="66367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 smtClean="0">
                <a:latin typeface="Courier New" panose="02070309020205020404" pitchFamily="49" charset="0"/>
              </a:rPr>
              <a:t>Script file name is </a:t>
            </a:r>
            <a:r>
              <a:rPr lang="en-US" altLang="en-US" dirty="0" err="1" smtClean="0">
                <a:latin typeface="Courier New" panose="02070309020205020404" pitchFamily="49" charset="0"/>
              </a:rPr>
              <a:t>falling_speed.m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0424002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533400" y="990600"/>
            <a:ext cx="81534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800" b="1"/>
              <a:t>Example of a Script File (continued)</a:t>
            </a:r>
          </a:p>
          <a:p>
            <a:endParaRPr lang="en-US" altLang="en-US" sz="2800" b="1"/>
          </a:p>
          <a:p>
            <a:r>
              <a:rPr lang="en-US" altLang="en-US" sz="2400">
                <a:latin typeface="Courier New" panose="02070309020205020404" pitchFamily="49" charset="0"/>
              </a:rPr>
              <a:t>% Parameter Value:</a:t>
            </a:r>
          </a:p>
          <a:p>
            <a:r>
              <a:rPr lang="en-US" altLang="en-US" sz="2400">
                <a:latin typeface="Courier New" panose="02070309020205020404" pitchFamily="49" charset="0"/>
              </a:rPr>
              <a:t>g = 9.81; % Acceleration in SI units</a:t>
            </a:r>
          </a:p>
          <a:p>
            <a:r>
              <a:rPr lang="en-US" altLang="en-US" sz="2400">
                <a:latin typeface="Courier New" panose="02070309020205020404" pitchFamily="49" charset="0"/>
              </a:rPr>
              <a:t>%</a:t>
            </a:r>
          </a:p>
          <a:p>
            <a:r>
              <a:rPr lang="en-US" altLang="en-US" sz="2400">
                <a:latin typeface="Courier New" panose="02070309020205020404" pitchFamily="49" charset="0"/>
              </a:rPr>
              <a:t>% Input section:</a:t>
            </a:r>
          </a:p>
          <a:p>
            <a:r>
              <a:rPr lang="en-US" altLang="en-US" sz="2400">
                <a:latin typeface="Courier New" panose="02070309020205020404" pitchFamily="49" charset="0"/>
              </a:rPr>
              <a:t>tf = input(’Enter final time in seconds:’);</a:t>
            </a:r>
          </a:p>
          <a:p>
            <a:r>
              <a:rPr lang="en-US" altLang="en-US" sz="2400">
                <a:latin typeface="Courier New" panose="02070309020205020404" pitchFamily="49" charset="0"/>
              </a:rPr>
              <a:t>%</a:t>
            </a:r>
          </a:p>
          <a:p>
            <a:endParaRPr lang="en-US" altLang="en-US" sz="2400" b="1">
              <a:latin typeface="Courier New" panose="02070309020205020404" pitchFamily="49" charset="0"/>
            </a:endParaRPr>
          </a:p>
          <a:p>
            <a:endParaRPr lang="en-US" altLang="en-US" sz="2400" b="1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8106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838200" y="609600"/>
            <a:ext cx="7924800" cy="4872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 b="1">
                <a:latin typeface="Arial" panose="020B0604020202020204" pitchFamily="34" charset="0"/>
              </a:rPr>
              <a:t>Example of a Script File (continued)</a:t>
            </a:r>
            <a:endParaRPr lang="en-US" altLang="en-US" sz="2800">
              <a:latin typeface="Arial" panose="020B0604020202020204" pitchFamily="34" charset="0"/>
            </a:endParaRPr>
          </a:p>
          <a:p>
            <a:endParaRPr lang="en-US" altLang="en-US" sz="2800">
              <a:latin typeface="Arial" panose="020B0604020202020204" pitchFamily="34" charset="0"/>
            </a:endParaRPr>
          </a:p>
          <a:p>
            <a:endParaRPr lang="en-US" altLang="en-US" sz="1800">
              <a:latin typeface="Arial" panose="020B0604020202020204" pitchFamily="34" charset="0"/>
            </a:endParaRPr>
          </a:p>
          <a:p>
            <a:r>
              <a:rPr lang="en-US" altLang="en-US">
                <a:latin typeface="Courier New" panose="02070309020205020404" pitchFamily="49" charset="0"/>
              </a:rPr>
              <a:t>% Calculation section:</a:t>
            </a:r>
          </a:p>
          <a:p>
            <a:pPr eaLnBrk="1" hangingPunct="1"/>
            <a:r>
              <a:rPr lang="en-US" altLang="en-US">
                <a:latin typeface="Courier New" panose="02070309020205020404" pitchFamily="49" charset="0"/>
              </a:rPr>
              <a:t>dt = tf/500;</a:t>
            </a:r>
          </a:p>
          <a:p>
            <a:pPr eaLnBrk="1" hangingPunct="1"/>
            <a:r>
              <a:rPr lang="en-US" altLang="en-US">
                <a:latin typeface="Courier New" panose="02070309020205020404" pitchFamily="49" charset="0"/>
              </a:rPr>
              <a:t>% Create an array of 501 time values.</a:t>
            </a:r>
          </a:p>
          <a:p>
            <a:pPr eaLnBrk="1" hangingPunct="1"/>
            <a:r>
              <a:rPr lang="en-US" altLang="en-US">
                <a:latin typeface="Courier New" panose="02070309020205020404" pitchFamily="49" charset="0"/>
              </a:rPr>
              <a:t>t = [0:dt:tf];</a:t>
            </a:r>
          </a:p>
          <a:p>
            <a:pPr eaLnBrk="1" hangingPunct="1"/>
            <a:r>
              <a:rPr lang="en-US" altLang="en-US">
                <a:latin typeface="Courier New" panose="02070309020205020404" pitchFamily="49" charset="0"/>
              </a:rPr>
              <a:t>% Compute speed values.</a:t>
            </a:r>
          </a:p>
          <a:p>
            <a:pPr eaLnBrk="1" hangingPunct="1"/>
            <a:r>
              <a:rPr lang="en-US" altLang="en-US">
                <a:latin typeface="Courier New" panose="02070309020205020404" pitchFamily="49" charset="0"/>
              </a:rPr>
              <a:t>v = g*t;</a:t>
            </a:r>
          </a:p>
          <a:p>
            <a:pPr eaLnBrk="1" hangingPunct="1"/>
            <a:r>
              <a:rPr lang="en-US" altLang="en-US">
                <a:latin typeface="Courier New" panose="02070309020205020404" pitchFamily="49" charset="0"/>
              </a:rPr>
              <a:t>%</a:t>
            </a:r>
          </a:p>
          <a:p>
            <a:pPr eaLnBrk="1" hangingPunct="1"/>
            <a:r>
              <a:rPr lang="en-US" altLang="en-US">
                <a:latin typeface="Courier New" panose="02070309020205020404" pitchFamily="49" charset="0"/>
              </a:rPr>
              <a:t>% Output section:</a:t>
            </a:r>
          </a:p>
          <a:p>
            <a:pPr eaLnBrk="1" hangingPunct="1"/>
            <a:r>
              <a:rPr lang="en-US" altLang="en-US">
                <a:latin typeface="Courier New" panose="02070309020205020404" pitchFamily="49" charset="0"/>
              </a:rPr>
              <a:t>Plot(t,v),xlabel(’t (s)’),ylabel(’v m/s)’)</a:t>
            </a:r>
          </a:p>
          <a:p>
            <a:pPr eaLnBrk="1" hangingPunct="1"/>
            <a:endParaRPr lang="en-US" altLang="en-US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9933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41253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65488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60891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TMocw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2.pure.substance.pptx" id="{3706E2EC-9212-4C6C-BAE1-63D100D343BC}" vid="{47E7F11E-BBF7-49CB-A7A4-D59578B9383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45170</TotalTime>
  <Words>1430</Words>
  <Application>Microsoft Office PowerPoint</Application>
  <PresentationFormat>On-screen Show (4:3)</PresentationFormat>
  <Paragraphs>196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45" baseType="lpstr">
      <vt:lpstr>Arial</vt:lpstr>
      <vt:lpstr>Calibri</vt:lpstr>
      <vt:lpstr>Courier</vt:lpstr>
      <vt:lpstr>Courier New</vt:lpstr>
      <vt:lpstr>Helvetica-Black</vt:lpstr>
      <vt:lpstr>MathematicalPi 1</vt:lpstr>
      <vt:lpstr>MathematicalPi-One</vt:lpstr>
      <vt:lpstr>Osaka</vt:lpstr>
      <vt:lpstr>Symbol</vt:lpstr>
      <vt:lpstr>Times</vt:lpstr>
      <vt:lpstr>Times-Italic</vt:lpstr>
      <vt:lpstr>TimesNewRoman,Bold</vt:lpstr>
      <vt:lpstr>TimesNewRoman,BoldItalic</vt:lpstr>
      <vt:lpstr>Times-Roman</vt:lpstr>
      <vt:lpstr>Wingdings</vt:lpstr>
      <vt:lpstr>ZapfDingbats</vt:lpstr>
      <vt:lpstr>Custom Design</vt:lpstr>
      <vt:lpstr>UTMocw template</vt:lpstr>
      <vt:lpstr>SCSJ 2733 Matlab – Basic Applications Linear Algebra, Polynomials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Polynomial Roots</vt:lpstr>
      <vt:lpstr>Polynomial Coefficients</vt:lpstr>
      <vt:lpstr>Plotting Polynomials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Boston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Kadin Tseng</dc:creator>
  <cp:lastModifiedBy>Mohsin</cp:lastModifiedBy>
  <cp:revision>375</cp:revision>
  <cp:lastPrinted>2018-04-12T02:43:24Z</cp:lastPrinted>
  <dcterms:created xsi:type="dcterms:W3CDTF">2011-01-14T19:12:41Z</dcterms:created>
  <dcterms:modified xsi:type="dcterms:W3CDTF">2022-01-05T06:49:01Z</dcterms:modified>
</cp:coreProperties>
</file>