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2" r:id="rId1"/>
    <p:sldMasterId id="2147484159" r:id="rId2"/>
    <p:sldMasterId id="2147484173" r:id="rId3"/>
  </p:sldMasterIdLst>
  <p:notesMasterIdLst>
    <p:notesMasterId r:id="rId87"/>
  </p:notesMasterIdLst>
  <p:handoutMasterIdLst>
    <p:handoutMasterId r:id="rId88"/>
  </p:handoutMasterIdLst>
  <p:sldIdLst>
    <p:sldId id="256" r:id="rId4"/>
    <p:sldId id="488" r:id="rId5"/>
    <p:sldId id="489" r:id="rId6"/>
    <p:sldId id="490" r:id="rId7"/>
    <p:sldId id="491" r:id="rId8"/>
    <p:sldId id="492" r:id="rId9"/>
    <p:sldId id="493" r:id="rId10"/>
    <p:sldId id="494" r:id="rId11"/>
    <p:sldId id="495" r:id="rId12"/>
    <p:sldId id="496" r:id="rId13"/>
    <p:sldId id="497" r:id="rId14"/>
    <p:sldId id="498" r:id="rId15"/>
    <p:sldId id="499" r:id="rId16"/>
    <p:sldId id="500" r:id="rId17"/>
    <p:sldId id="501" r:id="rId18"/>
    <p:sldId id="502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514" r:id="rId31"/>
    <p:sldId id="515" r:id="rId32"/>
    <p:sldId id="516" r:id="rId33"/>
    <p:sldId id="517" r:id="rId34"/>
    <p:sldId id="518" r:id="rId35"/>
    <p:sldId id="519" r:id="rId36"/>
    <p:sldId id="520" r:id="rId37"/>
    <p:sldId id="521" r:id="rId38"/>
    <p:sldId id="522" r:id="rId39"/>
    <p:sldId id="523" r:id="rId40"/>
    <p:sldId id="524" r:id="rId41"/>
    <p:sldId id="525" r:id="rId42"/>
    <p:sldId id="526" r:id="rId43"/>
    <p:sldId id="527" r:id="rId44"/>
    <p:sldId id="528" r:id="rId45"/>
    <p:sldId id="529" r:id="rId46"/>
    <p:sldId id="530" r:id="rId47"/>
    <p:sldId id="531" r:id="rId48"/>
    <p:sldId id="532" r:id="rId49"/>
    <p:sldId id="533" r:id="rId50"/>
    <p:sldId id="534" r:id="rId51"/>
    <p:sldId id="535" r:id="rId52"/>
    <p:sldId id="536" r:id="rId53"/>
    <p:sldId id="537" r:id="rId54"/>
    <p:sldId id="538" r:id="rId55"/>
    <p:sldId id="539" r:id="rId56"/>
    <p:sldId id="540" r:id="rId57"/>
    <p:sldId id="541" r:id="rId58"/>
    <p:sldId id="542" r:id="rId59"/>
    <p:sldId id="543" r:id="rId60"/>
    <p:sldId id="544" r:id="rId61"/>
    <p:sldId id="545" r:id="rId62"/>
    <p:sldId id="546" r:id="rId63"/>
    <p:sldId id="547" r:id="rId64"/>
    <p:sldId id="548" r:id="rId65"/>
    <p:sldId id="549" r:id="rId66"/>
    <p:sldId id="550" r:id="rId67"/>
    <p:sldId id="551" r:id="rId68"/>
    <p:sldId id="552" r:id="rId69"/>
    <p:sldId id="471" r:id="rId70"/>
    <p:sldId id="472" r:id="rId71"/>
    <p:sldId id="473" r:id="rId72"/>
    <p:sldId id="474" r:id="rId73"/>
    <p:sldId id="475" r:id="rId74"/>
    <p:sldId id="476" r:id="rId75"/>
    <p:sldId id="477" r:id="rId76"/>
    <p:sldId id="478" r:id="rId77"/>
    <p:sldId id="479" r:id="rId78"/>
    <p:sldId id="480" r:id="rId79"/>
    <p:sldId id="481" r:id="rId80"/>
    <p:sldId id="482" r:id="rId81"/>
    <p:sldId id="483" r:id="rId82"/>
    <p:sldId id="484" r:id="rId83"/>
    <p:sldId id="485" r:id="rId84"/>
    <p:sldId id="486" r:id="rId85"/>
    <p:sldId id="487" r:id="rId8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6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notesViewPr>
    <p:cSldViewPr snapToGrid="0">
      <p:cViewPr varScale="1">
        <p:scale>
          <a:sx n="55" d="100"/>
          <a:sy n="55" d="100"/>
        </p:scale>
        <p:origin x="-1666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presProps" Target="pres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viewProps" Target="viewProps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620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620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0AB5A8A-C8F4-4EC6-90E9-E13EA77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0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r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75" tIns="47337" rIns="94675" bIns="4733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30"/>
            <a:ext cx="5850835" cy="4320213"/>
          </a:xfrm>
          <a:prstGeom prst="rect">
            <a:avLst/>
          </a:prstGeom>
        </p:spPr>
        <p:txBody>
          <a:bodyPr vert="horz" lIns="94675" tIns="47337" rIns="94675" bIns="4733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r">
              <a:defRPr sz="1300"/>
            </a:lvl1pPr>
          </a:lstStyle>
          <a:p>
            <a:pPr>
              <a:defRPr/>
            </a:pPr>
            <a:fld id="{0A7B315F-1E65-4B20-BB22-E16C2EFE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8FD8-C1BE-4433-A692-C5EF36D73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AC5F-8A28-4F9D-82AA-8EF8A9BF8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602-C3B4-4B06-ABF2-12266EC7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F9F1-DA95-49CF-AA37-28EF2F0DA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2388-24AE-4F87-BCBA-1EB6AAF5F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38825-513D-446B-A46D-456FDB4D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9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9D43-FC65-43D7-8059-6F941C84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2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E6B2-42BD-4D17-BBCF-08DF1CC5A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86D9-C961-4F92-931E-6396BD9C9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9334-7E2D-469A-8D6C-347B70FB7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FB47-0C1D-4FA9-85BB-D19C32AB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71550" y="1196975"/>
            <a:ext cx="6408762" cy="914400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3492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9C41-6BBB-4AA5-BB6C-A0D3F52D1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7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F9A9-73A8-487F-8219-353ED20D5B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6151-1DD0-4454-9483-ECC8F9F82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30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C1D5-4491-4FE1-BE9A-1DE977B19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1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162-70D9-43AB-AC48-521FF00201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53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BFCB-CEF3-4AF3-A49E-1C3ADA979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2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943EE-D5C9-4E96-BBB8-F235CDFA5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9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0B1E4-CD6F-4D66-9E95-24BE3CA14D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2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9039-5721-4C37-907C-D3A9A307A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8046-4CBF-49B5-B3BF-5324F082C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4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796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440" y="609120"/>
            <a:ext cx="7772760" cy="1143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440" y="1980720"/>
            <a:ext cx="7772760" cy="397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3158039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4"/>
          <p:cNvSpPr>
            <a:spLocks noGrp="1"/>
          </p:cNvSpPr>
          <p:nvPr>
            <p:ph type="dt" sz="half" idx="10"/>
          </p:nvPr>
        </p:nvSpPr>
        <p:spPr>
          <a:xfrm>
            <a:off x="88900" y="0"/>
            <a:ext cx="1879600" cy="328613"/>
          </a:xfrm>
        </p:spPr>
        <p:txBody>
          <a:bodyPr/>
          <a:lstStyle>
            <a:lvl1pPr>
              <a:defRPr i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2247900" y="19050"/>
            <a:ext cx="4114800" cy="3286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7632700" y="0"/>
            <a:ext cx="1066800" cy="328613"/>
          </a:xfrm>
        </p:spPr>
        <p:txBody>
          <a:bodyPr/>
          <a:lstStyle>
            <a:lvl1pPr>
              <a:defRPr sz="1000" b="0" i="1" smtClean="0">
                <a:latin typeface="+mj-lt"/>
              </a:defRPr>
            </a:lvl1pPr>
          </a:lstStyle>
          <a:p>
            <a:pPr>
              <a:defRPr/>
            </a:pPr>
            <a:fld id="{FAD69C41-6BBB-4AA5-BB6C-A0D3F52D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029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144367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29846700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1823245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2035784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30844015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1950539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33126996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1236047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34234101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37359382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226282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AF379-0708-41C7-9217-207F0AB58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2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40" r:id="rId1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19800" y="6553200"/>
            <a:ext cx="3124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r>
              <a:rPr lang="en-US" altLang="en-US">
                <a:solidFill>
                  <a:srgbClr val="000000"/>
                </a:solidFill>
                <a:ea typeface="+mn-ea"/>
              </a:rPr>
              <a:t>440:127 - Fall 2011 - S. J. Orfanidis</a:t>
            </a:r>
          </a:p>
        </p:txBody>
      </p:sp>
    </p:spTree>
    <p:extLst>
      <p:ext uri="{BB962C8B-B14F-4D97-AF65-F5344CB8AC3E}">
        <p14:creationId xmlns:p14="http://schemas.microsoft.com/office/powerpoint/2010/main" val="3010724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3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3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3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3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9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977900"/>
            <a:ext cx="7848600" cy="1927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SCSJ 2733</a:t>
            </a:r>
            <a:br>
              <a:rPr lang="en-US" dirty="0" smtClean="0"/>
            </a:br>
            <a:r>
              <a:rPr lang="en-US" dirty="0" err="1" smtClean="0"/>
              <a:t>Matlab</a:t>
            </a:r>
            <a:endParaRPr lang="en-US" sz="3200" dirty="0" smtClean="0"/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409700" y="3491785"/>
            <a:ext cx="64008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 smtClean="0"/>
              <a:t>Mohsin </a:t>
            </a:r>
            <a:r>
              <a:rPr lang="en-US" i="1" dirty="0" err="1" smtClean="0"/>
              <a:t>Mohd</a:t>
            </a:r>
            <a:r>
              <a:rPr lang="en-US" i="1" dirty="0" smtClean="0"/>
              <a:t> </a:t>
            </a:r>
            <a:r>
              <a:rPr lang="en-US" i="1" dirty="0" err="1" smtClean="0"/>
              <a:t>Sies</a:t>
            </a:r>
            <a:endParaRPr lang="en-US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School of Chemical and Energy Engineering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133600" y="4986152"/>
            <a:ext cx="6400800" cy="107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Major credits to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Professor Sophocles </a:t>
            </a:r>
            <a:r>
              <a:rPr lang="en-US" sz="1800" i="1" dirty="0" err="1" smtClean="0"/>
              <a:t>Orfanidis</a:t>
            </a:r>
            <a:endParaRPr lang="en-US" sz="1800" i="1" dirty="0" smtClean="0"/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Rutgers University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3659188" y="519113"/>
            <a:ext cx="189865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500" b="1">
                <a:solidFill>
                  <a:schemeClr val="bg1"/>
                </a:solidFill>
              </a:rPr>
              <a:t>Topics</a:t>
            </a:r>
          </a:p>
        </p:txBody>
      </p:sp>
      <p:sp>
        <p:nvSpPr>
          <p:cNvPr id="398344" name="Text Box 8"/>
          <p:cNvSpPr txBox="1">
            <a:spLocks noChangeArrowheads="1"/>
          </p:cNvSpPr>
          <p:nvPr/>
        </p:nvSpPr>
        <p:spPr bwMode="auto">
          <a:xfrm>
            <a:off x="1311275" y="1301750"/>
            <a:ext cx="6600825" cy="48736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/>
              <a:t>Relational and logical operators</a:t>
            </a:r>
          </a:p>
          <a:p>
            <a:r>
              <a:rPr lang="en-US" altLang="en-US" sz="2500"/>
              <a:t>Precedence rules</a:t>
            </a:r>
          </a:p>
          <a:p>
            <a:r>
              <a:rPr lang="en-US" altLang="en-US" sz="2500"/>
              <a:t>Logical indexing</a:t>
            </a:r>
          </a:p>
          <a:p>
            <a:endParaRPr lang="en-US" altLang="en-US" sz="1500"/>
          </a:p>
          <a:p>
            <a:r>
              <a:rPr lang="en-US" altLang="en-US" sz="2600" b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altLang="en-US" sz="2500"/>
              <a:t> function</a:t>
            </a:r>
          </a:p>
          <a:p>
            <a:endParaRPr lang="en-US" altLang="en-US" sz="1500"/>
          </a:p>
          <a:p>
            <a:r>
              <a:rPr lang="en-US" altLang="en-US" sz="2500"/>
              <a:t>Program flow control</a:t>
            </a:r>
          </a:p>
          <a:p>
            <a:endParaRPr lang="en-US" alt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600" b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altLang="en-US" sz="2500"/>
              <a:t> – statements</a:t>
            </a:r>
          </a:p>
          <a:p>
            <a:r>
              <a:rPr lang="en-US" altLang="en-US" sz="2600" b="1">
                <a:latin typeface="Courier New" panose="02070309020205020404" pitchFamily="49" charset="0"/>
                <a:cs typeface="Courier New" panose="02070309020205020404" pitchFamily="49" charset="0"/>
              </a:rPr>
              <a:t>switch</a:t>
            </a:r>
            <a:r>
              <a:rPr lang="en-US" altLang="en-US" sz="2500"/>
              <a:t> – statements</a:t>
            </a:r>
          </a:p>
          <a:p>
            <a:endParaRPr lang="en-US" alt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500"/>
              <a:t>Examples: </a:t>
            </a:r>
          </a:p>
          <a:p>
            <a:r>
              <a:rPr lang="en-US" altLang="en-US" sz="2500"/>
              <a:t>piece-wise functions, unit-step function, indicator </a:t>
            </a:r>
          </a:p>
          <a:p>
            <a:r>
              <a:rPr lang="en-US" altLang="en-US" sz="2500"/>
              <a:t>functions, sinc function, echoes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884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Text Box 2"/>
          <p:cNvSpPr txBox="1">
            <a:spLocks noChangeArrowheads="1"/>
          </p:cNvSpPr>
          <p:nvPr/>
        </p:nvSpPr>
        <p:spPr bwMode="auto">
          <a:xfrm>
            <a:off x="1685925" y="304800"/>
            <a:ext cx="5162550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5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Relational and Logical </a:t>
            </a:r>
            <a:r>
              <a:rPr lang="en-US" altLang="en-US" sz="2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Operators</a:t>
            </a:r>
            <a:endParaRPr lang="en-US" altLang="en-US" sz="2600" b="1">
              <a:solidFill>
                <a:schemeClr val="bg1"/>
              </a:solidFill>
            </a:endParaRPr>
          </a:p>
        </p:txBody>
      </p:sp>
      <p:sp>
        <p:nvSpPr>
          <p:cNvPr id="368643" name="Text Box 3"/>
          <p:cNvSpPr txBox="1">
            <a:spLocks noChangeArrowheads="1"/>
          </p:cNvSpPr>
          <p:nvPr/>
        </p:nvSpPr>
        <p:spPr bwMode="auto">
          <a:xfrm>
            <a:off x="457200" y="3505200"/>
            <a:ext cx="8364538" cy="24463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is*   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list of all 'is' functions</a:t>
            </a:r>
          </a:p>
          <a:p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logical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convert to logical</a:t>
            </a:r>
          </a:p>
          <a:p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true 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logical 1</a:t>
            </a:r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false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logical 0</a:t>
            </a:r>
          </a:p>
          <a:p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relop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relational operators</a:t>
            </a:r>
          </a:p>
          <a:p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ops  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same as help /</a:t>
            </a:r>
          </a:p>
          <a:p>
            <a:r>
              <a:rPr lang="en-US" altLang="en-US" sz="22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find 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indices of non-zero elements</a:t>
            </a:r>
          </a:p>
        </p:txBody>
      </p:sp>
      <p:sp>
        <p:nvSpPr>
          <p:cNvPr id="368644" name="Text Box 4"/>
          <p:cNvSpPr txBox="1">
            <a:spLocks noChangeArrowheads="1"/>
          </p:cNvSpPr>
          <p:nvPr/>
        </p:nvSpPr>
        <p:spPr bwMode="auto">
          <a:xfrm>
            <a:off x="457200" y="1230313"/>
            <a:ext cx="4267200" cy="452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chemeClr val="accent2"/>
                </a:solidFill>
              </a:rPr>
              <a:t>Relational and logical functions</a:t>
            </a:r>
            <a:endParaRPr lang="en-US" altLang="en-US" sz="23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8645" name="Text Box 5"/>
          <p:cNvSpPr txBox="1">
            <a:spLocks noChangeArrowheads="1"/>
          </p:cNvSpPr>
          <p:nvPr/>
        </p:nvSpPr>
        <p:spPr bwMode="auto">
          <a:xfrm>
            <a:off x="457200" y="1893888"/>
            <a:ext cx="8137525" cy="1382712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find, logical, true, false, any, all</a:t>
            </a:r>
          </a:p>
          <a:p>
            <a:endParaRPr lang="en-US" altLang="en-US" sz="15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ischar, isequal, isfinite, isinf, isinteger</a:t>
            </a:r>
          </a:p>
          <a:p>
            <a:r>
              <a:rPr lang="en-US" altLang="en-US" sz="23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islogical, isnan, isreal</a:t>
            </a:r>
          </a:p>
        </p:txBody>
      </p:sp>
      <p:sp>
        <p:nvSpPr>
          <p:cNvPr id="368646" name="Text Box 6"/>
          <p:cNvSpPr txBox="1">
            <a:spLocks noChangeArrowheads="1"/>
          </p:cNvSpPr>
          <p:nvPr/>
        </p:nvSpPr>
        <p:spPr bwMode="auto">
          <a:xfrm>
            <a:off x="457200" y="6096000"/>
            <a:ext cx="32131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help precedence</a:t>
            </a:r>
          </a:p>
        </p:txBody>
      </p:sp>
    </p:spTree>
    <p:extLst>
      <p:ext uri="{BB962C8B-B14F-4D97-AF65-F5344CB8AC3E}">
        <p14:creationId xmlns:p14="http://schemas.microsoft.com/office/powerpoint/2010/main" val="128522355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ChangeArrowheads="1"/>
          </p:cNvSpPr>
          <p:nvPr/>
        </p:nvSpPr>
        <p:spPr bwMode="auto">
          <a:xfrm>
            <a:off x="561975" y="3590925"/>
            <a:ext cx="8364538" cy="29337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logical AND,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e.g., A&amp;B, A,B=expressions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logical OR,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e.g., A|B</a:t>
            </a:r>
            <a:endParaRPr lang="en-US" altLang="en-US" sz="2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logical NOT,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e.g., ~A</a:t>
            </a:r>
          </a:p>
          <a:p>
            <a:endParaRPr lang="en-US" altLang="en-US" sz="10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&amp;&amp;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logical AND for scalars w/ short-circuiting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||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logical OR for scalars w/ short-circuiting</a:t>
            </a:r>
            <a:endParaRPr lang="en-US" altLang="en-US" sz="22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xor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exclusive OR,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e.g., xor(A,B)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any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true if any elements are non-zero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true if all elements are non-zero</a:t>
            </a:r>
          </a:p>
        </p:txBody>
      </p:sp>
      <p:sp>
        <p:nvSpPr>
          <p:cNvPr id="369667" name="Text Box 3"/>
          <p:cNvSpPr txBox="1">
            <a:spLocks noChangeArrowheads="1"/>
          </p:cNvSpPr>
          <p:nvPr/>
        </p:nvSpPr>
        <p:spPr bwMode="auto">
          <a:xfrm>
            <a:off x="561975" y="3095625"/>
            <a:ext cx="2514600" cy="45243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chemeClr val="bg1"/>
                </a:solidFill>
              </a:rPr>
              <a:t>Logical Operators</a:t>
            </a:r>
            <a:endParaRPr lang="en-US" altLang="en-US" sz="2300" b="1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9668" name="Rectangle 4"/>
          <p:cNvSpPr>
            <a:spLocks noChangeArrowheads="1"/>
          </p:cNvSpPr>
          <p:nvPr/>
        </p:nvSpPr>
        <p:spPr bwMode="auto">
          <a:xfrm>
            <a:off x="561975" y="763588"/>
            <a:ext cx="4572000" cy="21113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equal                    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~=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not equal                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less than                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greater than             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less than or equal       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greater than or equal </a:t>
            </a:r>
          </a:p>
        </p:txBody>
      </p:sp>
      <p:sp>
        <p:nvSpPr>
          <p:cNvPr id="369669" name="Text Box 5"/>
          <p:cNvSpPr txBox="1">
            <a:spLocks noChangeArrowheads="1"/>
          </p:cNvSpPr>
          <p:nvPr/>
        </p:nvSpPr>
        <p:spPr bwMode="auto">
          <a:xfrm>
            <a:off x="561975" y="274638"/>
            <a:ext cx="2974975" cy="45243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chemeClr val="bg1"/>
                </a:solidFill>
              </a:rPr>
              <a:t>Relational Operators</a:t>
            </a:r>
            <a:endParaRPr lang="en-US" altLang="en-US" sz="2300" b="1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9670" name="Rectangle 6"/>
          <p:cNvSpPr>
            <a:spLocks noChangeArrowheads="1"/>
          </p:cNvSpPr>
          <p:nvPr/>
        </p:nvSpPr>
        <p:spPr bwMode="auto">
          <a:xfrm>
            <a:off x="866775" y="80803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/>
          </a:p>
        </p:txBody>
      </p:sp>
      <p:sp>
        <p:nvSpPr>
          <p:cNvPr id="369671" name="Text Box 7"/>
          <p:cNvSpPr txBox="1">
            <a:spLocks noChangeArrowheads="1"/>
          </p:cNvSpPr>
          <p:nvPr/>
        </p:nvSpPr>
        <p:spPr bwMode="auto">
          <a:xfrm>
            <a:off x="5856288" y="798513"/>
            <a:ext cx="1982787" cy="436562"/>
          </a:xfrm>
          <a:prstGeom prst="rect">
            <a:avLst/>
          </a:prstGeom>
          <a:solidFill>
            <a:srgbClr val="0080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chemeClr val="bg1"/>
                </a:solidFill>
              </a:rPr>
              <a:t>&gt;&gt; help relop</a:t>
            </a:r>
            <a:endParaRPr lang="en-US" altLang="en-US" sz="2100" b="1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21628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3" name="Rectangle 5"/>
          <p:cNvSpPr>
            <a:spLocks noChangeArrowheads="1"/>
          </p:cNvSpPr>
          <p:nvPr/>
        </p:nvSpPr>
        <p:spPr bwMode="auto">
          <a:xfrm>
            <a:off x="322263" y="428625"/>
            <a:ext cx="8575675" cy="61023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/>
              <a:t> </a:t>
            </a:r>
            <a:r>
              <a:rPr lang="en-US" altLang="en-US" sz="2200">
                <a:solidFill>
                  <a:srgbClr val="800000"/>
                </a:solidFill>
              </a:rPr>
              <a:t>Operator Precedence in MATLAB  (from highest to lowest):</a:t>
            </a:r>
          </a:p>
          <a:p>
            <a:endParaRPr lang="en-US" altLang="en-US" sz="1800"/>
          </a:p>
          <a:p>
            <a:r>
              <a:rPr lang="en-US" altLang="en-US" sz="2200"/>
              <a:t>  1. transpose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.'</a:t>
            </a:r>
            <a:r>
              <a:rPr lang="en-US" altLang="en-US" sz="2200"/>
              <a:t>), power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.^</a:t>
            </a:r>
            <a:r>
              <a:rPr lang="en-US" altLang="en-US" sz="2200"/>
              <a:t>), conjugate transpose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en-US" sz="2200"/>
              <a:t>), matrix power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2. unary plus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altLang="en-US" sz="2200"/>
              <a:t>), unary minus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en-US" sz="2200"/>
              <a:t>), logical negation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3. multiplication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.*</a:t>
            </a:r>
            <a:r>
              <a:rPr lang="en-US" altLang="en-US" sz="2200"/>
              <a:t>), right division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en-US" altLang="en-US" sz="2200"/>
              <a:t>), left division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.\</a:t>
            </a:r>
            <a:r>
              <a:rPr lang="en-US" altLang="en-US" sz="2200"/>
              <a:t>), matrix      </a:t>
            </a:r>
          </a:p>
          <a:p>
            <a:r>
              <a:rPr lang="en-US" altLang="en-US" sz="2200"/>
              <a:t>      multiplication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en-US" sz="2200"/>
              <a:t>), matrix right division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sz="2200"/>
              <a:t>), matrix left division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4. addition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altLang="en-US" sz="2200"/>
              <a:t>), subtraction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5. colon operator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6. less than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en-US" sz="2200"/>
              <a:t>), less than or equal to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en-US" altLang="en-US" sz="2200"/>
              <a:t>), greater than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en-US" sz="2200"/>
              <a:t>), greater than </a:t>
            </a:r>
          </a:p>
          <a:p>
            <a:r>
              <a:rPr lang="en-US" altLang="en-US" sz="2200"/>
              <a:t>      or equal to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en-US" altLang="en-US" sz="2200"/>
              <a:t>), equal to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altLang="en-US" sz="2200"/>
              <a:t>), not equal to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~=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7. element-wise logical AND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8. element-wise logical OR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  9. short-circuit logical AND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&amp;&amp;</a:t>
            </a:r>
            <a:r>
              <a:rPr lang="en-US" altLang="en-US" sz="2200"/>
              <a:t>)</a:t>
            </a:r>
          </a:p>
          <a:p>
            <a:endParaRPr lang="en-US" altLang="en-US" sz="1000"/>
          </a:p>
          <a:p>
            <a:r>
              <a:rPr lang="en-US" altLang="en-US" sz="2200"/>
              <a:t>10. short-circuit logical OR (</a:t>
            </a:r>
            <a:r>
              <a:rPr lang="en-US" altLang="en-US" sz="220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||</a:t>
            </a:r>
            <a:r>
              <a:rPr lang="en-US" altLang="en-US" sz="2200"/>
              <a:t>)</a:t>
            </a:r>
          </a:p>
        </p:txBody>
      </p:sp>
      <p:sp>
        <p:nvSpPr>
          <p:cNvPr id="370694" name="Text Box 6"/>
          <p:cNvSpPr txBox="1">
            <a:spLocks noChangeArrowheads="1"/>
          </p:cNvSpPr>
          <p:nvPr/>
        </p:nvSpPr>
        <p:spPr bwMode="auto">
          <a:xfrm>
            <a:off x="5634038" y="5554663"/>
            <a:ext cx="2732087" cy="436562"/>
          </a:xfrm>
          <a:prstGeom prst="rect">
            <a:avLst/>
          </a:prstGeom>
          <a:solidFill>
            <a:srgbClr val="0080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chemeClr val="bg1"/>
                </a:solidFill>
              </a:rPr>
              <a:t>&gt;&gt; help precedence</a:t>
            </a:r>
            <a:endParaRPr lang="en-US" altLang="en-US" sz="2100" b="1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97402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ChangeArrowheads="1"/>
          </p:cNvSpPr>
          <p:nvPr/>
        </p:nvSpPr>
        <p:spPr bwMode="auto">
          <a:xfrm>
            <a:off x="685800" y="209550"/>
            <a:ext cx="8212138" cy="640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b = [3, 4, 2, -1, 7]; </a:t>
            </a:r>
          </a:p>
          <a:p>
            <a:endParaRPr lang="en-US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== b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0     0     1     0     1</a:t>
            </a:r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k = a == b     </a:t>
            </a:r>
            <a:r>
              <a:rPr lang="en-US" altLang="en-US" sz="21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clearer notation, k = (a==b)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0     0     1     0     1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class(k)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logical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a(k)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2     7</a:t>
            </a:r>
          </a:p>
        </p:txBody>
      </p:sp>
      <p:sp>
        <p:nvSpPr>
          <p:cNvPr id="436227" name="Text Box 3"/>
          <p:cNvSpPr txBox="1">
            <a:spLocks noChangeArrowheads="1"/>
          </p:cNvSpPr>
          <p:nvPr/>
        </p:nvSpPr>
        <p:spPr bwMode="auto">
          <a:xfrm>
            <a:off x="3054350" y="5478463"/>
            <a:ext cx="2125663" cy="436562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chemeClr val="accent2"/>
                </a:solidFill>
              </a:rPr>
              <a:t>logical indexing</a:t>
            </a:r>
            <a:endParaRPr lang="en-US" altLang="en-US" sz="21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6229" name="Line 5"/>
          <p:cNvSpPr>
            <a:spLocks noChangeShapeType="1"/>
          </p:cNvSpPr>
          <p:nvPr/>
        </p:nvSpPr>
        <p:spPr bwMode="auto">
          <a:xfrm flipH="1">
            <a:off x="2522538" y="5705475"/>
            <a:ext cx="531812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36230" name="Line 6"/>
          <p:cNvSpPr>
            <a:spLocks noChangeShapeType="1"/>
          </p:cNvSpPr>
          <p:nvPr/>
        </p:nvSpPr>
        <p:spPr bwMode="auto">
          <a:xfrm flipV="1">
            <a:off x="3300413" y="971550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36233" name="Line 9"/>
          <p:cNvSpPr>
            <a:spLocks noChangeShapeType="1"/>
          </p:cNvSpPr>
          <p:nvPr/>
        </p:nvSpPr>
        <p:spPr bwMode="auto">
          <a:xfrm flipV="1">
            <a:off x="4538663" y="9620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5460429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ChangeArrowheads="1"/>
          </p:cNvSpPr>
          <p:nvPr/>
        </p:nvSpPr>
        <p:spPr bwMode="auto">
          <a:xfrm>
            <a:off x="685800" y="209550"/>
            <a:ext cx="8212138" cy="640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b = [3, 4, 2, -1, 7]; </a:t>
            </a:r>
          </a:p>
          <a:p>
            <a:endParaRPr lang="en-US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== b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0     0     1     0     1</a:t>
            </a:r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k = a == b     </a:t>
            </a:r>
            <a:r>
              <a:rPr lang="en-US" altLang="en-US" sz="21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clearer notation, k = (a==b)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0     0     1     0     1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i = find(a==b)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3     5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a(i)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2     7</a:t>
            </a:r>
          </a:p>
        </p:txBody>
      </p:sp>
      <p:sp>
        <p:nvSpPr>
          <p:cNvPr id="439299" name="Text Box 3"/>
          <p:cNvSpPr txBox="1">
            <a:spLocks noChangeArrowheads="1"/>
          </p:cNvSpPr>
          <p:nvPr/>
        </p:nvSpPr>
        <p:spPr bwMode="auto">
          <a:xfrm>
            <a:off x="2598738" y="5478463"/>
            <a:ext cx="2276475" cy="436562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chemeClr val="accent2"/>
                </a:solidFill>
              </a:rPr>
              <a:t>regular indexing</a:t>
            </a:r>
            <a:endParaRPr lang="en-US" altLang="en-US" sz="21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9300" name="Line 4"/>
          <p:cNvSpPr>
            <a:spLocks noChangeShapeType="1"/>
          </p:cNvSpPr>
          <p:nvPr/>
        </p:nvSpPr>
        <p:spPr bwMode="auto">
          <a:xfrm flipH="1">
            <a:off x="2066925" y="5705475"/>
            <a:ext cx="5318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39301" name="Line 5"/>
          <p:cNvSpPr>
            <a:spLocks noChangeShapeType="1"/>
          </p:cNvSpPr>
          <p:nvPr/>
        </p:nvSpPr>
        <p:spPr bwMode="auto">
          <a:xfrm flipV="1">
            <a:off x="3300413" y="971550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39302" name="Line 6"/>
          <p:cNvSpPr>
            <a:spLocks noChangeShapeType="1"/>
          </p:cNvSpPr>
          <p:nvPr/>
        </p:nvSpPr>
        <p:spPr bwMode="auto">
          <a:xfrm flipV="1">
            <a:off x="4538663" y="9620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39303" name="Rectangle 7"/>
          <p:cNvSpPr>
            <a:spLocks noChangeArrowheads="1"/>
          </p:cNvSpPr>
          <p:nvPr/>
        </p:nvSpPr>
        <p:spPr bwMode="auto">
          <a:xfrm>
            <a:off x="4494213" y="6172200"/>
            <a:ext cx="4035425" cy="45243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a(a==b), a(find(a==b))</a:t>
            </a:r>
          </a:p>
        </p:txBody>
      </p:sp>
      <p:sp>
        <p:nvSpPr>
          <p:cNvPr id="439304" name="Line 8"/>
          <p:cNvSpPr>
            <a:spLocks noChangeShapeType="1"/>
          </p:cNvSpPr>
          <p:nvPr/>
        </p:nvSpPr>
        <p:spPr bwMode="auto">
          <a:xfrm flipH="1">
            <a:off x="4116388" y="6389688"/>
            <a:ext cx="379412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39305" name="Text Box 9"/>
          <p:cNvSpPr txBox="1">
            <a:spLocks noChangeArrowheads="1"/>
          </p:cNvSpPr>
          <p:nvPr/>
        </p:nvSpPr>
        <p:spPr bwMode="auto">
          <a:xfrm>
            <a:off x="4471988" y="4102100"/>
            <a:ext cx="1636712" cy="436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chemeClr val="accent2"/>
                </a:solidFill>
              </a:rPr>
              <a:t>using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endParaRPr lang="en-US" altLang="en-US" sz="21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7855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ChangeArrowheads="1"/>
          </p:cNvSpPr>
          <p:nvPr/>
        </p:nvSpPr>
        <p:spPr bwMode="auto">
          <a:xfrm>
            <a:off x="685800" y="209550"/>
            <a:ext cx="8212138" cy="651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b = [3, 4, 2, -1, 7]; </a:t>
            </a:r>
          </a:p>
          <a:p>
            <a:endParaRPr lang="en-US" alt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== b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0     0     1     0     1</a:t>
            </a:r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~= b     </a:t>
            </a:r>
            <a:endParaRPr lang="en-US" altLang="en-US" sz="21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1     1     0     1     0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i = find(a~=b)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1     2     4</a:t>
            </a:r>
          </a:p>
          <a:p>
            <a:endParaRPr lang="en-US" altLang="en-US" sz="15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a(i),b(i)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-3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    -1</a:t>
            </a:r>
          </a:p>
        </p:txBody>
      </p:sp>
    </p:spTree>
    <p:extLst>
      <p:ext uri="{BB962C8B-B14F-4D97-AF65-F5344CB8AC3E}">
        <p14:creationId xmlns:p14="http://schemas.microsoft.com/office/powerpoint/2010/main" val="291625758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ChangeArrowheads="1"/>
          </p:cNvSpPr>
          <p:nvPr/>
        </p:nvSpPr>
        <p:spPr bwMode="auto">
          <a:xfrm>
            <a:off x="685800" y="209550"/>
            <a:ext cx="5935663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endParaRPr lang="en-US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~a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0     1     0     0     0</a:t>
            </a: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a==0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0     1     0     0     0</a:t>
            </a: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i = find(~a)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  <a:endParaRPr lang="fr-FR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7251" name="Text Box 3"/>
          <p:cNvSpPr txBox="1">
            <a:spLocks noChangeArrowheads="1"/>
          </p:cNvSpPr>
          <p:nvPr/>
        </p:nvSpPr>
        <p:spPr bwMode="auto">
          <a:xfrm>
            <a:off x="2805113" y="1303338"/>
            <a:ext cx="3208337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/>
              <a:t>finds the zero entries of </a:t>
            </a:r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07623878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ChangeArrowheads="1"/>
          </p:cNvSpPr>
          <p:nvPr/>
        </p:nvSpPr>
        <p:spPr bwMode="auto">
          <a:xfrm>
            <a:off x="685800" y="165100"/>
            <a:ext cx="6391275" cy="661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endParaRPr lang="en-US" alt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a~=0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1     0     1     1     1</a:t>
            </a:r>
            <a:endParaRPr lang="fr-FR" alt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~~a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1     0     1     1     1</a:t>
            </a:r>
          </a:p>
          <a:p>
            <a:endParaRPr lang="fr-FR" alt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logical(a)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1     0     1     1     1</a:t>
            </a:r>
          </a:p>
          <a:p>
            <a:endParaRPr lang="fr-FR" alt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i = find(a)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1     3     4     5</a:t>
            </a:r>
          </a:p>
          <a:p>
            <a:endParaRPr lang="fr-FR" altLang="en-US" sz="15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a(find(a))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-3     7</a:t>
            </a:r>
          </a:p>
        </p:txBody>
      </p:sp>
      <p:sp>
        <p:nvSpPr>
          <p:cNvPr id="442371" name="Text Box 3"/>
          <p:cNvSpPr txBox="1">
            <a:spLocks noChangeArrowheads="1"/>
          </p:cNvSpPr>
          <p:nvPr/>
        </p:nvSpPr>
        <p:spPr bwMode="auto">
          <a:xfrm>
            <a:off x="2498725" y="773113"/>
            <a:ext cx="3743325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/>
              <a:t>finds the non-zero entries of </a:t>
            </a:r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6365546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ChangeArrowheads="1"/>
          </p:cNvSpPr>
          <p:nvPr/>
        </p:nvSpPr>
        <p:spPr bwMode="auto">
          <a:xfrm>
            <a:off x="685800" y="250825"/>
            <a:ext cx="7300913" cy="640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b = [3, 4, 2, -1, 7];</a:t>
            </a:r>
          </a:p>
          <a:p>
            <a:endParaRPr lang="en-US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a&lt;b, a&gt;=b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1     1     0     1     0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0     0     1     0     1</a:t>
            </a:r>
          </a:p>
          <a:p>
            <a:endParaRPr lang="en-US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i = find(a&lt;b)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1     2     4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a(a&lt;b), a(find(a&lt;b))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-3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-3</a:t>
            </a:r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71715" name="Text Box 3"/>
          <p:cNvSpPr txBox="1">
            <a:spLocks noChangeArrowheads="1"/>
          </p:cNvSpPr>
          <p:nvPr/>
        </p:nvSpPr>
        <p:spPr bwMode="auto">
          <a:xfrm>
            <a:off x="3736975" y="1303338"/>
            <a:ext cx="4005263" cy="452437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altLang="en-US" sz="2300"/>
              <a:t> are compared element-wise</a:t>
            </a:r>
            <a:endParaRPr lang="en-US" altLang="en-US" sz="24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71716" name="Text Box 4"/>
          <p:cNvSpPr txBox="1">
            <a:spLocks noChangeArrowheads="1"/>
          </p:cNvSpPr>
          <p:nvPr/>
        </p:nvSpPr>
        <p:spPr bwMode="auto">
          <a:xfrm>
            <a:off x="5389563" y="398463"/>
            <a:ext cx="3516312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/>
              <a:t>case 1: both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altLang="en-US" sz="2300"/>
              <a:t> are vectors</a:t>
            </a:r>
            <a:endParaRPr lang="en-US" altLang="en-US" sz="24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45947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ChangeArrowheads="1"/>
          </p:cNvSpPr>
          <p:nvPr/>
        </p:nvSpPr>
        <p:spPr bwMode="auto">
          <a:xfrm>
            <a:off x="685800" y="250825"/>
            <a:ext cx="7300913" cy="640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b = 1;</a:t>
            </a:r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a&gt;=b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1     0     1     0     1</a:t>
            </a: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i = find(a&gt;=b)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1     3     5</a:t>
            </a: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a(a&gt;=b), a(find(a&gt;=b)), a(a&lt;b)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1     2     7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1     2     7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-3</a:t>
            </a:r>
          </a:p>
        </p:txBody>
      </p:sp>
      <p:sp>
        <p:nvSpPr>
          <p:cNvPr id="443395" name="Text Box 3"/>
          <p:cNvSpPr txBox="1">
            <a:spLocks noChangeArrowheads="1"/>
          </p:cNvSpPr>
          <p:nvPr/>
        </p:nvSpPr>
        <p:spPr bwMode="auto">
          <a:xfrm>
            <a:off x="3054350" y="1331913"/>
            <a:ext cx="5105400" cy="452437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/>
              <a:t>compare each element of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2300" b="1">
                <a:solidFill>
                  <a:srgbClr val="800000"/>
                </a:solidFill>
              </a:rPr>
              <a:t> </a:t>
            </a:r>
            <a:r>
              <a:rPr lang="en-US" altLang="en-US" sz="2300"/>
              <a:t>to the scalar</a:t>
            </a:r>
            <a:r>
              <a:rPr lang="en-US" altLang="en-US" sz="2300" b="1">
                <a:solidFill>
                  <a:srgbClr val="800000"/>
                </a:solidFill>
              </a:rPr>
              <a:t>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endParaRPr lang="en-US" altLang="en-US" sz="24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3396" name="Text Box 4"/>
          <p:cNvSpPr txBox="1">
            <a:spLocks noChangeArrowheads="1"/>
          </p:cNvSpPr>
          <p:nvPr/>
        </p:nvSpPr>
        <p:spPr bwMode="auto">
          <a:xfrm>
            <a:off x="5389563" y="398463"/>
            <a:ext cx="3565525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/>
              <a:t>case 2: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altLang="en-US" sz="2300"/>
              <a:t> are vector,scalar</a:t>
            </a:r>
            <a:endParaRPr lang="en-US" altLang="en-US" sz="24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5499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ChangeArrowheads="1"/>
          </p:cNvSpPr>
          <p:nvPr/>
        </p:nvSpPr>
        <p:spPr bwMode="auto">
          <a:xfrm>
            <a:off x="685800" y="250825"/>
            <a:ext cx="7300913" cy="636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0, 2, -3, 7]; 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b = [3, 4, 2, -1, 7];</a:t>
            </a:r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a&gt;=1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1     0     1     0     1</a:t>
            </a:r>
          </a:p>
          <a:p>
            <a:endParaRPr lang="fr-FR" altLang="en-US" sz="10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altLang="en-US" sz="10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b&lt;=2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0     0     1     1     0</a:t>
            </a: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a&gt;=1 &amp; b&lt;=2      </a:t>
            </a:r>
            <a:r>
              <a:rPr lang="fr-FR" alt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logical AND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0     0     1     0     0</a:t>
            </a:r>
          </a:p>
          <a:p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a&gt;=1 | b&lt;=2      </a:t>
            </a:r>
            <a:r>
              <a:rPr lang="fr-FR" alt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logical OR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1     0     1     1     1</a:t>
            </a:r>
          </a:p>
        </p:txBody>
      </p:sp>
      <p:sp>
        <p:nvSpPr>
          <p:cNvPr id="444419" name="Text Box 3"/>
          <p:cNvSpPr txBox="1">
            <a:spLocks noChangeArrowheads="1"/>
          </p:cNvSpPr>
          <p:nvPr/>
        </p:nvSpPr>
        <p:spPr bwMode="auto">
          <a:xfrm>
            <a:off x="6621463" y="4795838"/>
            <a:ext cx="2279650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/>
              <a:t>logical operations</a:t>
            </a:r>
            <a:endParaRPr lang="en-US" altLang="en-US" sz="24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6224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ChangeArrowheads="1"/>
          </p:cNvSpPr>
          <p:nvPr/>
        </p:nvSpPr>
        <p:spPr bwMode="auto">
          <a:xfrm>
            <a:off x="685800" y="193675"/>
            <a:ext cx="8212138" cy="639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[1, 3, 4, -3, 7];</a:t>
            </a:r>
          </a:p>
          <a:p>
            <a:endParaRPr lang="en-US" altLang="en-US" sz="1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k = (a&gt;=2), i = find(a&gt;=2)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0   1   1   0   1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2   3   5</a:t>
            </a:r>
          </a:p>
          <a:p>
            <a:endParaRPr lang="en-US" altLang="en-US" sz="1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a(i), a(k)                       a(a&gt;=2)  </a:t>
            </a:r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3   4   7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3   4   7</a:t>
            </a:r>
          </a:p>
          <a:p>
            <a:endParaRPr lang="en-US" altLang="en-US" sz="1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n = [0 1 1 0 1]</a:t>
            </a:r>
            <a:endParaRPr lang="en-US" altLang="en-US" sz="23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a(n)              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Subscript indices must either be real positive integers or logicals.</a:t>
            </a:r>
          </a:p>
          <a:p>
            <a:endParaRPr lang="en-US" altLang="en-US" sz="15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% but note,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a(logical(n))</a:t>
            </a:r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works</a:t>
            </a:r>
            <a:endParaRPr lang="fr-FR" altLang="en-US" sz="23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739" name="Text Box 3"/>
          <p:cNvSpPr txBox="1">
            <a:spLocks noChangeArrowheads="1"/>
          </p:cNvSpPr>
          <p:nvPr/>
        </p:nvSpPr>
        <p:spPr bwMode="auto">
          <a:xfrm>
            <a:off x="4013200" y="2651125"/>
            <a:ext cx="2105025" cy="43656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logical indexing</a:t>
            </a:r>
          </a:p>
        </p:txBody>
      </p:sp>
      <p:sp>
        <p:nvSpPr>
          <p:cNvPr id="372740" name="Text Box 4"/>
          <p:cNvSpPr txBox="1">
            <a:spLocks noChangeArrowheads="1"/>
          </p:cNvSpPr>
          <p:nvPr/>
        </p:nvSpPr>
        <p:spPr bwMode="auto">
          <a:xfrm>
            <a:off x="4448175" y="4325938"/>
            <a:ext cx="3444875" cy="7715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class(n)</a:t>
            </a:r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 is double,</a:t>
            </a:r>
            <a:r>
              <a:rPr lang="en-US" altLang="en-US" sz="2200" i="1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n==k</a:t>
            </a:r>
            <a:r>
              <a:rPr lang="en-US" altLang="en-US" sz="1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</a:p>
        </p:txBody>
      </p:sp>
      <p:sp>
        <p:nvSpPr>
          <p:cNvPr id="372741" name="Text Box 5"/>
          <p:cNvSpPr txBox="1">
            <a:spLocks noChangeArrowheads="1"/>
          </p:cNvSpPr>
          <p:nvPr/>
        </p:nvSpPr>
        <p:spPr bwMode="auto">
          <a:xfrm>
            <a:off x="5483225" y="1417638"/>
            <a:ext cx="2689225" cy="436562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class(k)</a:t>
            </a:r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 is logical</a:t>
            </a:r>
          </a:p>
        </p:txBody>
      </p:sp>
      <p:sp>
        <p:nvSpPr>
          <p:cNvPr id="372743" name="Text Box 7"/>
          <p:cNvSpPr txBox="1">
            <a:spLocks noChangeArrowheads="1"/>
          </p:cNvSpPr>
          <p:nvPr/>
        </p:nvSpPr>
        <p:spPr bwMode="auto">
          <a:xfrm>
            <a:off x="6324600" y="280988"/>
            <a:ext cx="2282825" cy="46672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logical indexing</a:t>
            </a:r>
          </a:p>
        </p:txBody>
      </p:sp>
      <p:sp>
        <p:nvSpPr>
          <p:cNvPr id="372744" name="Line 8"/>
          <p:cNvSpPr>
            <a:spLocks noChangeShapeType="1"/>
          </p:cNvSpPr>
          <p:nvPr/>
        </p:nvSpPr>
        <p:spPr bwMode="auto">
          <a:xfrm flipH="1">
            <a:off x="3178175" y="2859088"/>
            <a:ext cx="835025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372745" name="Line 9"/>
          <p:cNvSpPr>
            <a:spLocks noChangeShapeType="1"/>
          </p:cNvSpPr>
          <p:nvPr/>
        </p:nvSpPr>
        <p:spPr bwMode="auto">
          <a:xfrm flipV="1">
            <a:off x="1855788" y="1801813"/>
            <a:ext cx="442912" cy="3460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372747" name="Line 11"/>
          <p:cNvSpPr>
            <a:spLocks noChangeShapeType="1"/>
          </p:cNvSpPr>
          <p:nvPr/>
        </p:nvSpPr>
        <p:spPr bwMode="auto">
          <a:xfrm flipV="1">
            <a:off x="2570163" y="1830388"/>
            <a:ext cx="442912" cy="3460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372748" name="Line 12"/>
          <p:cNvSpPr>
            <a:spLocks noChangeShapeType="1"/>
          </p:cNvSpPr>
          <p:nvPr/>
        </p:nvSpPr>
        <p:spPr bwMode="auto">
          <a:xfrm flipV="1">
            <a:off x="3265488" y="1760538"/>
            <a:ext cx="1152525" cy="444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792733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Text Box 2"/>
          <p:cNvSpPr txBox="1">
            <a:spLocks noChangeArrowheads="1"/>
          </p:cNvSpPr>
          <p:nvPr/>
        </p:nvSpPr>
        <p:spPr bwMode="auto">
          <a:xfrm>
            <a:off x="6254750" y="292100"/>
            <a:ext cx="2187575" cy="80327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more on </a:t>
            </a:r>
          </a:p>
          <a:p>
            <a:r>
              <a:rPr lang="en-US" altLang="en-US" sz="2300">
                <a:latin typeface="Arial" panose="020B0604020202020204" pitchFamily="34" charset="0"/>
                <a:cs typeface="Arial" panose="020B0604020202020204" pitchFamily="34" charset="0"/>
              </a:rPr>
              <a:t>logical indexing</a:t>
            </a:r>
          </a:p>
        </p:txBody>
      </p:sp>
      <p:sp>
        <p:nvSpPr>
          <p:cNvPr id="445443" name="Rectangle 3"/>
          <p:cNvSpPr>
            <a:spLocks noChangeArrowheads="1"/>
          </p:cNvSpPr>
          <p:nvPr/>
        </p:nvSpPr>
        <p:spPr bwMode="auto">
          <a:xfrm>
            <a:off x="666750" y="228600"/>
            <a:ext cx="7985125" cy="648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[3 4 nan; -5 inf 2]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   NaN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-5   Inf     2</a:t>
            </a:r>
          </a:p>
          <a:p>
            <a:endParaRPr lang="en-US" altLang="en-US" sz="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k = isfinite(A)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 =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1     1     0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</a:t>
            </a:r>
          </a:p>
          <a:p>
            <a:endParaRPr lang="en-US" altLang="en-US" sz="8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A(k)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listed column-wise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-5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</a:p>
          <a:p>
            <a:endParaRPr lang="en-US" altLang="en-US" sz="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A(~k)=0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set non-finite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   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entries to zero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3     4     0</a:t>
            </a:r>
          </a:p>
          <a:p>
            <a:r>
              <a:rPr lang="en-US" altLang="en-US" sz="2200" b="1" i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-5     0     2</a:t>
            </a:r>
            <a:endParaRPr lang="fr-FR" altLang="en-US" sz="22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5444" name="Rectangle 4"/>
          <p:cNvSpPr>
            <a:spLocks noChangeArrowheads="1"/>
          </p:cNvSpPr>
          <p:nvPr/>
        </p:nvSpPr>
        <p:spPr bwMode="auto">
          <a:xfrm>
            <a:off x="6362700" y="1676400"/>
            <a:ext cx="20780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find(k)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6</a:t>
            </a:r>
            <a:endParaRPr lang="fr-FR" altLang="en-US" sz="22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5445" name="Line 5"/>
          <p:cNvSpPr>
            <a:spLocks noChangeShapeType="1"/>
          </p:cNvSpPr>
          <p:nvPr/>
        </p:nvSpPr>
        <p:spPr bwMode="auto">
          <a:xfrm flipH="1">
            <a:off x="2133600" y="3505200"/>
            <a:ext cx="6096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45446" name="Line 6"/>
          <p:cNvSpPr>
            <a:spLocks noChangeShapeType="1"/>
          </p:cNvSpPr>
          <p:nvPr/>
        </p:nvSpPr>
        <p:spPr bwMode="auto">
          <a:xfrm flipV="1">
            <a:off x="5875338" y="2822575"/>
            <a:ext cx="1089025" cy="406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45447" name="Rectangle 7"/>
          <p:cNvSpPr>
            <a:spLocks noChangeArrowheads="1"/>
          </p:cNvSpPr>
          <p:nvPr/>
        </p:nvSpPr>
        <p:spPr bwMode="auto">
          <a:xfrm>
            <a:off x="5753100" y="4073525"/>
            <a:ext cx="3222625" cy="2111375"/>
          </a:xfrm>
          <a:prstGeom prst="rect">
            <a:avLst/>
          </a:prstGeom>
          <a:noFill/>
          <a:ln w="9525" algn="ctr">
            <a:solidFill>
              <a:schemeClr val="accent2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[i,j] = find(k)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[i,j] =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1  1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2  1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1  2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2  3</a:t>
            </a:r>
          </a:p>
        </p:txBody>
      </p:sp>
      <p:sp>
        <p:nvSpPr>
          <p:cNvPr id="445448" name="Rectangle 8"/>
          <p:cNvSpPr>
            <a:spLocks noChangeArrowheads="1"/>
          </p:cNvSpPr>
          <p:nvPr/>
        </p:nvSpPr>
        <p:spPr bwMode="auto">
          <a:xfrm>
            <a:off x="6234113" y="1624013"/>
            <a:ext cx="2006600" cy="2184400"/>
          </a:xfrm>
          <a:prstGeom prst="rect">
            <a:avLst/>
          </a:prstGeom>
          <a:noFill/>
          <a:ln w="9525" algn="ctr">
            <a:solidFill>
              <a:schemeClr val="accent2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1442339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7" name="Rectangle 3"/>
          <p:cNvSpPr>
            <a:spLocks noChangeArrowheads="1"/>
          </p:cNvSpPr>
          <p:nvPr/>
        </p:nvSpPr>
        <p:spPr bwMode="auto">
          <a:xfrm>
            <a:off x="666750" y="503238"/>
            <a:ext cx="7985125" cy="535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[3 4 0; -5 5 2]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3     4     0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-5     5     2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A&gt;2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1     1     0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0     1     0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k = find(A&gt;2)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  <a:endParaRPr lang="en-US" altLang="en-US" b="1"/>
          </a:p>
        </p:txBody>
      </p:sp>
      <p:sp>
        <p:nvSpPr>
          <p:cNvPr id="446468" name="Rectangle 4"/>
          <p:cNvSpPr>
            <a:spLocks noChangeArrowheads="1"/>
          </p:cNvSpPr>
          <p:nvPr/>
        </p:nvSpPr>
        <p:spPr bwMode="auto">
          <a:xfrm>
            <a:off x="5035550" y="1152525"/>
            <a:ext cx="3870325" cy="3838575"/>
          </a:xfrm>
          <a:prstGeom prst="rect">
            <a:avLst/>
          </a:prstGeom>
          <a:noFill/>
          <a:ln w="9525" algn="ctr">
            <a:solidFill>
              <a:schemeClr val="accent2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[i,j] = find(A&gt;2);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[i,j]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1  1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1  2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2  2</a:t>
            </a:r>
          </a:p>
          <a:p>
            <a:endParaRPr lang="en-US" altLang="en-US" sz="15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A(find(A&gt;2))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</a:t>
            </a:r>
          </a:p>
        </p:txBody>
      </p:sp>
    </p:spTree>
    <p:extLst>
      <p:ext uri="{BB962C8B-B14F-4D97-AF65-F5344CB8AC3E}">
        <p14:creationId xmlns:p14="http://schemas.microsoft.com/office/powerpoint/2010/main" val="391680127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Line 2"/>
          <p:cNvSpPr>
            <a:spLocks noChangeShapeType="1"/>
          </p:cNvSpPr>
          <p:nvPr/>
        </p:nvSpPr>
        <p:spPr bwMode="auto">
          <a:xfrm flipH="1">
            <a:off x="6670675" y="4064000"/>
            <a:ext cx="0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65923" name="Text Box 3"/>
          <p:cNvSpPr txBox="1">
            <a:spLocks noChangeArrowheads="1"/>
          </p:cNvSpPr>
          <p:nvPr/>
        </p:nvSpPr>
        <p:spPr bwMode="auto">
          <a:xfrm>
            <a:off x="5710238" y="241300"/>
            <a:ext cx="3187700" cy="1107996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 dirty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altLang="en-US" sz="2200" dirty="0"/>
              <a:t> can also be applied to a matrix of characters, e.g., the keypad matrix </a:t>
            </a:r>
            <a:endParaRPr lang="en-US" altLang="en-US" sz="2200" b="1" dirty="0">
              <a:solidFill>
                <a:srgbClr val="800000"/>
              </a:solidFill>
            </a:endParaRPr>
          </a:p>
        </p:txBody>
      </p:sp>
      <p:sp>
        <p:nvSpPr>
          <p:cNvPr id="465924" name="Rectangle 4"/>
          <p:cNvSpPr>
            <a:spLocks noChangeArrowheads="1"/>
          </p:cNvSpPr>
          <p:nvPr/>
        </p:nvSpPr>
        <p:spPr bwMode="auto">
          <a:xfrm>
            <a:off x="246063" y="446088"/>
            <a:ext cx="5767387" cy="578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K = ['1'    '2'    '3'        </a:t>
            </a: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    '4'    '5'    '6'</a:t>
            </a: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    '7'    '8'    '9'</a:t>
            </a: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    '*'    '0'    '#'];</a:t>
            </a:r>
          </a:p>
          <a:p>
            <a:endParaRPr lang="en-US" altLang="en-US" sz="2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K=='8'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0     0     0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0     0     0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0     1     0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0     0     0</a:t>
            </a:r>
          </a:p>
          <a:p>
            <a:endParaRPr lang="en-US" altLang="en-US" sz="2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[i,j] = find(K=='8')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 =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</a:p>
        </p:txBody>
      </p:sp>
      <p:sp>
        <p:nvSpPr>
          <p:cNvPr id="465925" name="Rectangle 5"/>
          <p:cNvSpPr>
            <a:spLocks noChangeArrowheads="1"/>
          </p:cNvSpPr>
          <p:nvPr/>
        </p:nvSpPr>
        <p:spPr bwMode="auto">
          <a:xfrm>
            <a:off x="5329238" y="4414838"/>
            <a:ext cx="3416300" cy="176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q = find(K=='8')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 =</a:t>
            </a:r>
          </a:p>
          <a:p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7</a:t>
            </a:r>
            <a:r>
              <a:rPr lang="en-US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endParaRPr lang="en-US" altLang="en-US" sz="2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en-US" sz="22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65926" name="Text Box 6"/>
          <p:cNvSpPr txBox="1">
            <a:spLocks noChangeArrowheads="1"/>
          </p:cNvSpPr>
          <p:nvPr/>
        </p:nvSpPr>
        <p:spPr bwMode="auto">
          <a:xfrm>
            <a:off x="4419600" y="2138363"/>
            <a:ext cx="2808288" cy="7715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compares every element of K with '8'</a:t>
            </a:r>
          </a:p>
        </p:txBody>
      </p:sp>
      <p:sp>
        <p:nvSpPr>
          <p:cNvPr id="465927" name="Line 7"/>
          <p:cNvSpPr>
            <a:spLocks noChangeShapeType="1"/>
          </p:cNvSpPr>
          <p:nvPr/>
        </p:nvSpPr>
        <p:spPr bwMode="auto">
          <a:xfrm flipH="1">
            <a:off x="3586163" y="2366963"/>
            <a:ext cx="833437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65928" name="Text Box 8"/>
          <p:cNvSpPr txBox="1">
            <a:spLocks noChangeArrowheads="1"/>
          </p:cNvSpPr>
          <p:nvPr/>
        </p:nvSpPr>
        <p:spPr bwMode="auto">
          <a:xfrm>
            <a:off x="2066925" y="5705475"/>
            <a:ext cx="2503488" cy="7715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i,j matrix indices of</a:t>
            </a:r>
          </a:p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the location of  '8'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65929" name="Text Box 9"/>
          <p:cNvSpPr txBox="1">
            <a:spLocks noChangeArrowheads="1"/>
          </p:cNvSpPr>
          <p:nvPr/>
        </p:nvSpPr>
        <p:spPr bwMode="auto">
          <a:xfrm>
            <a:off x="4951413" y="3352800"/>
            <a:ext cx="3187700" cy="7715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 the location of the correct element of K</a:t>
            </a:r>
          </a:p>
        </p:txBody>
      </p:sp>
      <p:sp>
        <p:nvSpPr>
          <p:cNvPr id="465930" name="Line 10"/>
          <p:cNvSpPr>
            <a:spLocks noChangeShapeType="1"/>
          </p:cNvSpPr>
          <p:nvPr/>
        </p:nvSpPr>
        <p:spPr bwMode="auto">
          <a:xfrm flipH="1">
            <a:off x="4268788" y="4119563"/>
            <a:ext cx="682625" cy="4270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65931" name="Line 11"/>
          <p:cNvSpPr>
            <a:spLocks noChangeShapeType="1"/>
          </p:cNvSpPr>
          <p:nvPr/>
        </p:nvSpPr>
        <p:spPr bwMode="auto">
          <a:xfrm flipH="1" flipV="1">
            <a:off x="1687513" y="5629275"/>
            <a:ext cx="379412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65932" name="Line 12"/>
          <p:cNvSpPr>
            <a:spLocks noChangeShapeType="1"/>
          </p:cNvSpPr>
          <p:nvPr/>
        </p:nvSpPr>
        <p:spPr bwMode="auto">
          <a:xfrm flipV="1">
            <a:off x="5557838" y="5326063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65933" name="Text Box 13"/>
          <p:cNvSpPr txBox="1">
            <a:spLocks noChangeArrowheads="1"/>
          </p:cNvSpPr>
          <p:nvPr/>
        </p:nvSpPr>
        <p:spPr bwMode="auto">
          <a:xfrm>
            <a:off x="5407025" y="5705475"/>
            <a:ext cx="2732088" cy="7715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q is the column-wise </a:t>
            </a:r>
          </a:p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index of  '8'  in K</a:t>
            </a:r>
            <a:r>
              <a:rPr lang="en-US" altLang="en-US" sz="22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292155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3" name="Rectangle 3"/>
          <p:cNvSpPr>
            <a:spLocks noChangeArrowheads="1"/>
          </p:cNvSpPr>
          <p:nvPr/>
        </p:nvSpPr>
        <p:spPr bwMode="auto">
          <a:xfrm>
            <a:off x="398463" y="311150"/>
            <a:ext cx="5464175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 = [9  9  2    B = [7  1  7</a:t>
            </a:r>
          </a:p>
          <a:p>
            <a:r>
              <a:rPr lang="pt-B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  2  5  4         3  4  8</a:t>
            </a:r>
          </a:p>
          <a:p>
            <a:r>
              <a:rPr lang="pt-B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  9  8  9];       9  4  2];</a:t>
            </a:r>
            <a:endParaRPr lang="fr-FR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9368" name="Rectangle 8"/>
          <p:cNvSpPr>
            <a:spLocks noChangeArrowheads="1"/>
          </p:cNvSpPr>
          <p:nvPr/>
        </p:nvSpPr>
        <p:spPr bwMode="auto">
          <a:xfrm>
            <a:off x="414338" y="1728788"/>
            <a:ext cx="2655887" cy="185578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A&lt;B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0  0  1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1  0  1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0  0  0</a:t>
            </a:r>
          </a:p>
        </p:txBody>
      </p:sp>
      <p:sp>
        <p:nvSpPr>
          <p:cNvPr id="399369" name="Rectangle 9"/>
          <p:cNvSpPr>
            <a:spLocks noChangeArrowheads="1"/>
          </p:cNvSpPr>
          <p:nvPr/>
        </p:nvSpPr>
        <p:spPr bwMode="auto">
          <a:xfrm>
            <a:off x="3282950" y="1735138"/>
            <a:ext cx="2352675" cy="185578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find(A&lt;B)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7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8</a:t>
            </a:r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9370" name="Rectangle 10"/>
          <p:cNvSpPr>
            <a:spLocks noChangeArrowheads="1"/>
          </p:cNvSpPr>
          <p:nvPr/>
        </p:nvSpPr>
        <p:spPr bwMode="auto">
          <a:xfrm>
            <a:off x="414338" y="4006850"/>
            <a:ext cx="2655887" cy="185578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A==9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1  1  0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0  0  0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1  0  1</a:t>
            </a:r>
          </a:p>
        </p:txBody>
      </p:sp>
      <p:sp>
        <p:nvSpPr>
          <p:cNvPr id="399371" name="Rectangle 11"/>
          <p:cNvSpPr>
            <a:spLocks noChangeArrowheads="1"/>
          </p:cNvSpPr>
          <p:nvPr/>
        </p:nvSpPr>
        <p:spPr bwMode="auto">
          <a:xfrm>
            <a:off x="3282950" y="4013200"/>
            <a:ext cx="2489200" cy="22066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find(A==9)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9</a:t>
            </a:r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9373" name="Rectangle 13"/>
          <p:cNvSpPr>
            <a:spLocks noChangeArrowheads="1"/>
          </p:cNvSpPr>
          <p:nvPr/>
        </p:nvSpPr>
        <p:spPr bwMode="auto">
          <a:xfrm>
            <a:off x="6015038" y="4014788"/>
            <a:ext cx="2579687" cy="177641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&gt;&gt; A(A==9)=-9</a:t>
            </a:r>
          </a:p>
          <a:p>
            <a:r>
              <a:rPr lang="pt-BR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-9  -9   2</a:t>
            </a:r>
          </a:p>
          <a:p>
            <a:r>
              <a:rPr lang="pt-BR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2   5   4</a:t>
            </a:r>
          </a:p>
          <a:p>
            <a:r>
              <a:rPr lang="pt-BR" altLang="en-US" sz="22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-9   8  -9</a:t>
            </a:r>
            <a:endParaRPr lang="fr-FR" altLang="en-US" sz="22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9374" name="Rectangle 14"/>
          <p:cNvSpPr>
            <a:spLocks noChangeArrowheads="1"/>
          </p:cNvSpPr>
          <p:nvPr/>
        </p:nvSpPr>
        <p:spPr bwMode="auto">
          <a:xfrm>
            <a:off x="5862638" y="1735138"/>
            <a:ext cx="2960687" cy="185578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[i,j]=find(A&lt;B)</a:t>
            </a:r>
          </a:p>
          <a:p>
            <a:r>
              <a:rPr lang="pl-PL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=   j = </a:t>
            </a:r>
          </a:p>
          <a:p>
            <a:r>
              <a:rPr lang="pl-PL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2     1    </a:t>
            </a:r>
          </a:p>
          <a:p>
            <a:r>
              <a:rPr lang="pl-PL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1     3</a:t>
            </a:r>
          </a:p>
          <a:p>
            <a:r>
              <a:rPr lang="pl-PL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2     3</a:t>
            </a:r>
          </a:p>
        </p:txBody>
      </p:sp>
    </p:spTree>
    <p:extLst>
      <p:ext uri="{BB962C8B-B14F-4D97-AF65-F5344CB8AC3E}">
        <p14:creationId xmlns:p14="http://schemas.microsoft.com/office/powerpoint/2010/main" val="320530069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ChangeArrowheads="1"/>
          </p:cNvSpPr>
          <p:nvPr/>
        </p:nvSpPr>
        <p:spPr bwMode="auto">
          <a:xfrm>
            <a:off x="398463" y="311150"/>
            <a:ext cx="5783262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 = [9  9  2     B = [7  1  7</a:t>
            </a:r>
          </a:p>
          <a:p>
            <a:r>
              <a:rPr lang="pt-B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  2  5  4          3  4  8</a:t>
            </a:r>
          </a:p>
          <a:p>
            <a:r>
              <a:rPr lang="pt-B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  9  8  9];        9  4  2];</a:t>
            </a:r>
            <a:endParaRPr lang="fr-FR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8819" name="Rectangle 3"/>
          <p:cNvSpPr>
            <a:spLocks noChangeArrowheads="1"/>
          </p:cNvSpPr>
          <p:nvPr/>
        </p:nvSpPr>
        <p:spPr bwMode="auto">
          <a:xfrm>
            <a:off x="414338" y="1611313"/>
            <a:ext cx="2411412" cy="31369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any(A==2)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1  0  1</a:t>
            </a:r>
          </a:p>
          <a:p>
            <a:endParaRPr lang="fr-FR" altLang="en-US" sz="15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any(A==2,2)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</p:txBody>
      </p:sp>
      <p:sp>
        <p:nvSpPr>
          <p:cNvPr id="418824" name="Rectangle 8"/>
          <p:cNvSpPr>
            <a:spLocks noChangeArrowheads="1"/>
          </p:cNvSpPr>
          <p:nvPr/>
        </p:nvSpPr>
        <p:spPr bwMode="auto">
          <a:xfrm>
            <a:off x="5862638" y="1608138"/>
            <a:ext cx="2960687" cy="441801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A==B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0  0  0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0  0  0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1  0  0</a:t>
            </a:r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en-US" sz="15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any(A==B)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1  0  0</a:t>
            </a:r>
          </a:p>
          <a:p>
            <a:endParaRPr lang="en-US" altLang="en-US" sz="15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any(any(A==B))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  <a:endParaRPr lang="pl-PL" altLang="en-US" sz="23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8825" name="Text Box 9"/>
          <p:cNvSpPr txBox="1">
            <a:spLocks noChangeArrowheads="1"/>
          </p:cNvSpPr>
          <p:nvPr/>
        </p:nvSpPr>
        <p:spPr bwMode="auto">
          <a:xfrm>
            <a:off x="7334250" y="276225"/>
            <a:ext cx="1184275" cy="4984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600">
                <a:solidFill>
                  <a:schemeClr val="bg1"/>
                </a:solidFill>
              </a:rPr>
              <a:t>any, all</a:t>
            </a:r>
          </a:p>
        </p:txBody>
      </p:sp>
      <p:sp>
        <p:nvSpPr>
          <p:cNvPr id="418826" name="Rectangle 10"/>
          <p:cNvSpPr>
            <a:spLocks noChangeArrowheads="1"/>
          </p:cNvSpPr>
          <p:nvPr/>
        </p:nvSpPr>
        <p:spPr bwMode="auto">
          <a:xfrm>
            <a:off x="3130550" y="1616075"/>
            <a:ext cx="2427288" cy="31369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all(A&gt;B)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0  1  0</a:t>
            </a:r>
          </a:p>
          <a:p>
            <a:endParaRPr lang="fr-FR" altLang="en-US" sz="15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all(A&gt;B,2)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</p:txBody>
      </p:sp>
      <p:sp>
        <p:nvSpPr>
          <p:cNvPr id="418827" name="Text Box 11"/>
          <p:cNvSpPr txBox="1">
            <a:spLocks noChangeArrowheads="1"/>
          </p:cNvSpPr>
          <p:nvPr/>
        </p:nvSpPr>
        <p:spPr bwMode="auto">
          <a:xfrm>
            <a:off x="701675" y="5078413"/>
            <a:ext cx="4262438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any,all</a:t>
            </a:r>
            <a:r>
              <a:rPr lang="en-US" altLang="en-US" sz="2400"/>
              <a:t> operate column-wise,</a:t>
            </a:r>
          </a:p>
          <a:p>
            <a:r>
              <a:rPr lang="en-US" altLang="en-US" sz="2400"/>
              <a:t>or, row-wise with extra argument</a:t>
            </a:r>
          </a:p>
        </p:txBody>
      </p:sp>
      <p:sp>
        <p:nvSpPr>
          <p:cNvPr id="418828" name="Rectangle 12"/>
          <p:cNvSpPr>
            <a:spLocks noChangeArrowheads="1"/>
          </p:cNvSpPr>
          <p:nvPr/>
        </p:nvSpPr>
        <p:spPr bwMode="auto">
          <a:xfrm>
            <a:off x="5880100" y="6164263"/>
            <a:ext cx="2941638" cy="45243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all(all(A==B));</a:t>
            </a:r>
            <a:endParaRPr lang="fr-FR" altLang="en-US" sz="23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36599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41" name="Rectangle 9"/>
          <p:cNvSpPr>
            <a:spLocks noChangeArrowheads="1"/>
          </p:cNvSpPr>
          <p:nvPr/>
        </p:nvSpPr>
        <p:spPr bwMode="auto">
          <a:xfrm>
            <a:off x="469900" y="430213"/>
            <a:ext cx="8440738" cy="617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 b="1">
                <a:latin typeface="Courier New" panose="02070309020205020404" pitchFamily="49" charset="0"/>
                <a:cs typeface="Courier New" panose="02070309020205020404" pitchFamily="49" charset="0"/>
              </a:rPr>
              <a:t>&gt;&gt; A = [36 -4 9; 16 9 -25], B = A;</a:t>
            </a:r>
          </a:p>
          <a:p>
            <a:endParaRPr lang="en-US" altLang="en-US" sz="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36    -4     9</a:t>
            </a: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16     9   -25</a:t>
            </a:r>
          </a:p>
          <a:p>
            <a:endParaRPr lang="en-US" altLang="en-US" sz="2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500" b="1">
                <a:latin typeface="Courier New" panose="02070309020205020404" pitchFamily="49" charset="0"/>
                <a:cs typeface="Courier New" panose="02070309020205020404" pitchFamily="49" charset="0"/>
              </a:rPr>
              <a:t>&gt;&gt; k = (B&gt;=0)  </a:t>
            </a:r>
          </a:p>
          <a:p>
            <a:endParaRPr lang="en-US" altLang="en-US" sz="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 =</a:t>
            </a: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1     0     1</a:t>
            </a: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1     1     0</a:t>
            </a:r>
          </a:p>
          <a:p>
            <a:endParaRPr lang="en-US" altLang="en-US" sz="2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500" b="1">
                <a:latin typeface="Courier New" panose="02070309020205020404" pitchFamily="49" charset="0"/>
                <a:cs typeface="Courier New" panose="02070309020205020404" pitchFamily="49" charset="0"/>
              </a:rPr>
              <a:t>&gt;&gt; B(k) = sqrt(B(k)); </a:t>
            </a:r>
          </a:p>
          <a:p>
            <a:r>
              <a:rPr lang="en-US" altLang="en-US" sz="2500" b="1">
                <a:latin typeface="Courier New" panose="02070309020205020404" pitchFamily="49" charset="0"/>
                <a:cs typeface="Courier New" panose="02070309020205020404" pitchFamily="49" charset="0"/>
              </a:rPr>
              <a:t>&gt;&gt; B(~k) = -sqrt(-B(~k))</a:t>
            </a:r>
          </a:p>
          <a:p>
            <a:endParaRPr lang="en-US" altLang="en-US" sz="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</a:t>
            </a: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6    -2     3</a:t>
            </a:r>
          </a:p>
          <a:p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  3    -5</a:t>
            </a:r>
          </a:p>
        </p:txBody>
      </p:sp>
      <p:sp>
        <p:nvSpPr>
          <p:cNvPr id="428042" name="Text Box 10"/>
          <p:cNvSpPr txBox="1">
            <a:spLocks noChangeArrowheads="1"/>
          </p:cNvSpPr>
          <p:nvPr/>
        </p:nvSpPr>
        <p:spPr bwMode="auto">
          <a:xfrm>
            <a:off x="5299075" y="2824163"/>
            <a:ext cx="3060700" cy="15621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Example:</a:t>
            </a:r>
          </a:p>
          <a:p>
            <a:r>
              <a:rPr lang="en-US" altLang="en-US" sz="2400"/>
              <a:t>take square-roots of the</a:t>
            </a:r>
          </a:p>
          <a:p>
            <a:r>
              <a:rPr lang="en-US" altLang="en-US" sz="2400"/>
              <a:t>absolute values, but</a:t>
            </a:r>
          </a:p>
          <a:p>
            <a:r>
              <a:rPr lang="en-US" altLang="en-US" sz="2400"/>
              <a:t>preserve the signs</a:t>
            </a:r>
          </a:p>
        </p:txBody>
      </p:sp>
    </p:spTree>
    <p:extLst>
      <p:ext uri="{BB962C8B-B14F-4D97-AF65-F5344CB8AC3E}">
        <p14:creationId xmlns:p14="http://schemas.microsoft.com/office/powerpoint/2010/main" val="248509549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47491" name="Text Box 3"/>
          <p:cNvSpPr txBox="1">
            <a:spLocks noChangeArrowheads="1"/>
          </p:cNvSpPr>
          <p:nvPr/>
        </p:nvSpPr>
        <p:spPr bwMode="auto">
          <a:xfrm>
            <a:off x="674688" y="317500"/>
            <a:ext cx="2835275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5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Comparing Strings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447492" name="Text Box 4"/>
          <p:cNvSpPr txBox="1">
            <a:spLocks noChangeArrowheads="1"/>
          </p:cNvSpPr>
          <p:nvPr/>
        </p:nvSpPr>
        <p:spPr bwMode="auto">
          <a:xfrm>
            <a:off x="3889375" y="317500"/>
            <a:ext cx="5008563" cy="12446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/>
              <a:t>Strings are arrays of characters, so the condition </a:t>
            </a:r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s1==s2</a:t>
            </a:r>
            <a:r>
              <a:rPr lang="en-US" altLang="en-US" sz="2500"/>
              <a:t> requires both </a:t>
            </a:r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s1</a:t>
            </a:r>
            <a:r>
              <a:rPr lang="en-US" altLang="en-US" sz="2500"/>
              <a:t> and </a:t>
            </a:r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s2</a:t>
            </a:r>
            <a:r>
              <a:rPr lang="en-US" altLang="en-US" sz="2500"/>
              <a:t> to have the </a:t>
            </a:r>
            <a:r>
              <a:rPr lang="en-US" altLang="en-US" sz="2500">
                <a:solidFill>
                  <a:srgbClr val="800000"/>
                </a:solidFill>
              </a:rPr>
              <a:t>same length</a:t>
            </a:r>
          </a:p>
        </p:txBody>
      </p:sp>
      <p:sp>
        <p:nvSpPr>
          <p:cNvPr id="447493" name="Rectangle 5"/>
          <p:cNvSpPr>
            <a:spLocks noChangeArrowheads="1"/>
          </p:cNvSpPr>
          <p:nvPr/>
        </p:nvSpPr>
        <p:spPr bwMode="auto">
          <a:xfrm>
            <a:off x="398463" y="1682750"/>
            <a:ext cx="6753225" cy="471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'shore';</a:t>
            </a:r>
          </a:p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s1==s1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1    1    1    1    1</a:t>
            </a:r>
          </a:p>
          <a:p>
            <a:endParaRPr lang="fr-FR" altLang="en-US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s1==s2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1    1    1    1    0</a:t>
            </a:r>
          </a:p>
          <a:p>
            <a:endParaRPr lang="fr-FR" altLang="en-US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'long';</a:t>
            </a:r>
          </a:p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s1==s2</a:t>
            </a:r>
          </a:p>
          <a:p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Error using ==&gt; eq</a:t>
            </a:r>
          </a:p>
          <a:p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Matrix dimensions must agree.</a:t>
            </a:r>
            <a:endParaRPr lang="en-US" altLang="en-US" sz="24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2947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Line 2"/>
          <p:cNvSpPr>
            <a:spLocks noChangeShapeType="1"/>
          </p:cNvSpPr>
          <p:nvPr/>
        </p:nvSpPr>
        <p:spPr bwMode="auto">
          <a:xfrm>
            <a:off x="1752600" y="1676400"/>
            <a:ext cx="4953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48515" name="Text Box 3"/>
          <p:cNvSpPr txBox="1">
            <a:spLocks noChangeArrowheads="1"/>
          </p:cNvSpPr>
          <p:nvPr/>
        </p:nvSpPr>
        <p:spPr bwMode="auto">
          <a:xfrm>
            <a:off x="674688" y="317500"/>
            <a:ext cx="2835275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5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Comparing Strings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448516" name="Text Box 4"/>
          <p:cNvSpPr txBox="1">
            <a:spLocks noChangeArrowheads="1"/>
          </p:cNvSpPr>
          <p:nvPr/>
        </p:nvSpPr>
        <p:spPr bwMode="auto">
          <a:xfrm>
            <a:off x="5786438" y="2593975"/>
            <a:ext cx="2959100" cy="8636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strcmp</a:t>
            </a:r>
          </a:p>
          <a:p>
            <a:r>
              <a:rPr lang="en-US" altLang="en-US" sz="2500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strcmpi</a:t>
            </a:r>
            <a:endParaRPr lang="en-US" altLang="en-US" sz="25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8517" name="Text Box 5"/>
          <p:cNvSpPr txBox="1">
            <a:spLocks noChangeArrowheads="1"/>
          </p:cNvSpPr>
          <p:nvPr/>
        </p:nvSpPr>
        <p:spPr bwMode="auto">
          <a:xfrm>
            <a:off x="3963988" y="317500"/>
            <a:ext cx="3567112" cy="12446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/>
              <a:t>Use </a:t>
            </a:r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r>
              <a:rPr lang="en-US" altLang="en-US" sz="2500"/>
              <a:t> to compare </a:t>
            </a:r>
          </a:p>
          <a:p>
            <a:r>
              <a:rPr lang="en-US" altLang="en-US" sz="2500"/>
              <a:t>strings of unequal length,</a:t>
            </a:r>
          </a:p>
          <a:p>
            <a:r>
              <a:rPr lang="en-US" altLang="en-US" sz="2500"/>
              <a:t>and get a binary decision</a:t>
            </a:r>
          </a:p>
        </p:txBody>
      </p:sp>
      <p:sp>
        <p:nvSpPr>
          <p:cNvPr id="448518" name="Rectangle 6"/>
          <p:cNvSpPr>
            <a:spLocks noChangeArrowheads="1"/>
          </p:cNvSpPr>
          <p:nvPr/>
        </p:nvSpPr>
        <p:spPr bwMode="auto">
          <a:xfrm>
            <a:off x="398463" y="1835150"/>
            <a:ext cx="5919787" cy="441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'shore';</a:t>
            </a:r>
          </a:p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strcmp(s1,s1)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</a:t>
            </a:r>
          </a:p>
          <a:p>
            <a:endParaRPr lang="fr-FR" altLang="en-US" sz="10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strcmp(s1,s2)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0</a:t>
            </a:r>
          </a:p>
          <a:p>
            <a:endParaRPr lang="fr-FR" altLang="en-US" sz="10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s1 = 'short'; s2 = 'long';</a:t>
            </a:r>
          </a:p>
          <a:p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&gt;&gt; strcmp(s1,s2)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0</a:t>
            </a:r>
            <a:endParaRPr lang="en-US" altLang="en-US" sz="24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8519" name="Text Box 7"/>
          <p:cNvSpPr txBox="1">
            <a:spLocks noChangeArrowheads="1"/>
          </p:cNvSpPr>
          <p:nvPr/>
        </p:nvSpPr>
        <p:spPr bwMode="auto">
          <a:xfrm>
            <a:off x="6469063" y="3960813"/>
            <a:ext cx="2276475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/>
              <a:t>case-insensitive</a:t>
            </a:r>
          </a:p>
        </p:txBody>
      </p:sp>
      <p:sp>
        <p:nvSpPr>
          <p:cNvPr id="448520" name="Line 8"/>
          <p:cNvSpPr>
            <a:spLocks noChangeShapeType="1"/>
          </p:cNvSpPr>
          <p:nvPr/>
        </p:nvSpPr>
        <p:spPr bwMode="auto">
          <a:xfrm flipV="1">
            <a:off x="7912100" y="3505200"/>
            <a:ext cx="0" cy="4556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448521" name="Text Box 9"/>
          <p:cNvSpPr txBox="1">
            <a:spLocks noChangeArrowheads="1"/>
          </p:cNvSpPr>
          <p:nvPr/>
        </p:nvSpPr>
        <p:spPr bwMode="auto">
          <a:xfrm>
            <a:off x="4570413" y="5402263"/>
            <a:ext cx="4251325" cy="12446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/>
              <a:t>Use </a:t>
            </a:r>
            <a:r>
              <a:rPr lang="en-US" altLang="en-US" sz="25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isequal</a:t>
            </a:r>
            <a:r>
              <a:rPr lang="en-US" altLang="en-US" sz="2500" b="1">
                <a:solidFill>
                  <a:srgbClr val="800000"/>
                </a:solidFill>
              </a:rPr>
              <a:t> </a:t>
            </a:r>
            <a:r>
              <a:rPr lang="en-US" altLang="en-US" sz="2500"/>
              <a:t>to compare the contents of matrices or arrays and get a binary decision</a:t>
            </a:r>
          </a:p>
        </p:txBody>
      </p:sp>
    </p:spTree>
    <p:extLst>
      <p:ext uri="{BB962C8B-B14F-4D97-AF65-F5344CB8AC3E}">
        <p14:creationId xmlns:p14="http://schemas.microsoft.com/office/powerpoint/2010/main" val="18883351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Text Box 2"/>
          <p:cNvSpPr txBox="1">
            <a:spLocks noChangeArrowheads="1"/>
          </p:cNvSpPr>
          <p:nvPr/>
        </p:nvSpPr>
        <p:spPr bwMode="auto">
          <a:xfrm>
            <a:off x="993775" y="1228725"/>
            <a:ext cx="7107238" cy="437515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Program flow is controlled by the </a:t>
            </a: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following control structures:</a:t>
            </a:r>
          </a:p>
          <a:p>
            <a:endParaRPr lang="en-US" altLang="en-US" sz="10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 for  . . .  end                       </a:t>
            </a:r>
            <a:r>
              <a:rPr lang="en-US" altLang="en-US" sz="26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loops</a:t>
            </a: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 while  . . .  end</a:t>
            </a: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 break, continue </a:t>
            </a:r>
          </a:p>
          <a:p>
            <a:endParaRPr lang="en-US" altLang="en-US" sz="10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  if  . . .  end                        </a:t>
            </a:r>
            <a:r>
              <a:rPr lang="en-US" altLang="en-US" sz="26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conditionals</a:t>
            </a: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  if  . . .  else  . . . end </a:t>
            </a: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   if  . . .  elseif  . . .  else  . . .  end</a:t>
            </a: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7.   switch  . . .  case  . . .  otherwise . . . end</a:t>
            </a:r>
          </a:p>
          <a:p>
            <a:r>
              <a:rPr lang="en-US" alt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   return</a:t>
            </a:r>
          </a:p>
        </p:txBody>
      </p:sp>
      <p:sp>
        <p:nvSpPr>
          <p:cNvPr id="374787" name="Text Box 3"/>
          <p:cNvSpPr txBox="1">
            <a:spLocks noChangeArrowheads="1"/>
          </p:cNvSpPr>
          <p:nvPr/>
        </p:nvSpPr>
        <p:spPr bwMode="auto">
          <a:xfrm>
            <a:off x="2654300" y="434975"/>
            <a:ext cx="3721100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Flow Control</a:t>
            </a:r>
            <a:r>
              <a:rPr lang="en-US" altLang="en-US" sz="2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74788" name="Text Box 4"/>
          <p:cNvSpPr txBox="1">
            <a:spLocks noChangeArrowheads="1"/>
          </p:cNvSpPr>
          <p:nvPr/>
        </p:nvSpPr>
        <p:spPr bwMode="auto">
          <a:xfrm>
            <a:off x="995363" y="5842000"/>
            <a:ext cx="6754812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rgbClr val="800000"/>
                </a:solidFill>
                <a:latin typeface="Verdana" panose="020B0604030504040204" pitchFamily="34" charset="0"/>
              </a:rPr>
              <a:t>for-loops</a:t>
            </a:r>
            <a:r>
              <a:rPr lang="en-US" altLang="en-US" sz="2300">
                <a:solidFill>
                  <a:schemeClr val="accent2"/>
                </a:solidFill>
                <a:latin typeface="Verdana" panose="020B0604030504040204" pitchFamily="34" charset="0"/>
              </a:rPr>
              <a:t> and </a:t>
            </a:r>
            <a:r>
              <a:rPr lang="en-US" altLang="en-US" sz="2300">
                <a:solidFill>
                  <a:srgbClr val="800000"/>
                </a:solidFill>
                <a:latin typeface="Verdana" panose="020B0604030504040204" pitchFamily="34" charset="0"/>
              </a:rPr>
              <a:t>conditional ifs</a:t>
            </a:r>
            <a:r>
              <a:rPr lang="en-US" altLang="en-US" sz="2300">
                <a:solidFill>
                  <a:schemeClr val="accent2"/>
                </a:solidFill>
                <a:latin typeface="Verdana" panose="020B0604030504040204" pitchFamily="34" charset="0"/>
              </a:rPr>
              <a:t> are by far the</a:t>
            </a:r>
          </a:p>
          <a:p>
            <a:r>
              <a:rPr lang="en-US" altLang="en-US" sz="2300">
                <a:solidFill>
                  <a:schemeClr val="accent2"/>
                </a:solidFill>
                <a:latin typeface="Verdana" panose="020B0604030504040204" pitchFamily="34" charset="0"/>
              </a:rPr>
              <a:t>most commonly used control stuctures</a:t>
            </a:r>
            <a:r>
              <a:rPr lang="en-US" altLang="en-US" sz="2200">
                <a:solidFill>
                  <a:schemeClr val="accent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388549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Text Box 2"/>
          <p:cNvSpPr txBox="1">
            <a:spLocks noChangeArrowheads="1"/>
          </p:cNvSpPr>
          <p:nvPr/>
        </p:nvSpPr>
        <p:spPr bwMode="auto">
          <a:xfrm>
            <a:off x="723900" y="1254125"/>
            <a:ext cx="3430588" cy="1196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altLang="en-US" sz="2400" b="1" i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</a:p>
          <a:p>
            <a:r>
              <a:rPr lang="en-US" altLang="en-US" sz="2400" b="1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statements ...</a:t>
            </a:r>
          </a:p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77859" name="Text Box 3"/>
          <p:cNvSpPr txBox="1">
            <a:spLocks noChangeArrowheads="1"/>
          </p:cNvSpPr>
          <p:nvPr/>
        </p:nvSpPr>
        <p:spPr bwMode="auto">
          <a:xfrm>
            <a:off x="723900" y="2716213"/>
            <a:ext cx="3430588" cy="192722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altLang="en-US" sz="2400" b="1" i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</a:p>
          <a:p>
            <a:r>
              <a:rPr lang="en-US" altLang="en-US" sz="2400" b="1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statements ...</a:t>
            </a:r>
          </a:p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r>
              <a:rPr lang="en-US" altLang="en-US" sz="2400" i="1">
                <a:solidFill>
                  <a:schemeClr val="accent2"/>
                </a:solidFill>
              </a:rPr>
              <a:t>      </a:t>
            </a:r>
            <a:r>
              <a:rPr lang="en-US" altLang="en-US" sz="2400" b="1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statements ...</a:t>
            </a:r>
            <a:endParaRPr lang="en-US" altLang="en-US" sz="240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77860" name="Text Box 4"/>
          <p:cNvSpPr txBox="1">
            <a:spLocks noChangeArrowheads="1"/>
          </p:cNvSpPr>
          <p:nvPr/>
        </p:nvSpPr>
        <p:spPr bwMode="auto">
          <a:xfrm>
            <a:off x="4532313" y="1254125"/>
            <a:ext cx="3871912" cy="3387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altLang="en-US" sz="2400" b="1" i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en-US" altLang="en-US" sz="2400" b="1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statements ...</a:t>
            </a:r>
          </a:p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elseif </a:t>
            </a:r>
            <a:r>
              <a:rPr lang="en-US" altLang="en-US" sz="2400" b="1" i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en-US" altLang="en-US" sz="2400" i="1">
                <a:solidFill>
                  <a:schemeClr val="accent2"/>
                </a:solidFill>
              </a:rPr>
              <a:t>      </a:t>
            </a:r>
            <a:r>
              <a:rPr lang="en-US" altLang="en-US" sz="2400" b="1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statements ...</a:t>
            </a:r>
            <a:endParaRPr lang="en-US" altLang="en-US" sz="24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elseif </a:t>
            </a:r>
            <a:r>
              <a:rPr lang="en-US" altLang="en-US" sz="2400" b="1" i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altLang="en-US" sz="24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r>
              <a:rPr lang="en-US" altLang="en-US" sz="2400" b="1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statements ...</a:t>
            </a:r>
            <a:endParaRPr lang="en-US" altLang="en-US" sz="24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r>
              <a:rPr lang="en-US" altLang="en-US" sz="2400" b="1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statements</a:t>
            </a:r>
            <a:r>
              <a:rPr lang="en-US" altLang="en-US" sz="2400" i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  <a:endParaRPr lang="en-US" altLang="en-US" sz="240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77861" name="Text Box 5"/>
          <p:cNvSpPr txBox="1">
            <a:spLocks noChangeArrowheads="1"/>
          </p:cNvSpPr>
          <p:nvPr/>
        </p:nvSpPr>
        <p:spPr bwMode="auto">
          <a:xfrm>
            <a:off x="3471863" y="5214938"/>
            <a:ext cx="5311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chemeClr val="accent2"/>
                </a:solidFill>
              </a:rPr>
              <a:t>several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elseif</a:t>
            </a:r>
            <a:r>
              <a:rPr lang="en-US" altLang="en-US" sz="2300">
                <a:solidFill>
                  <a:schemeClr val="accent2"/>
                </a:solidFill>
              </a:rPr>
              <a:t> statements     </a:t>
            </a:r>
          </a:p>
          <a:p>
            <a:r>
              <a:rPr lang="en-US" altLang="en-US" sz="2300">
                <a:solidFill>
                  <a:schemeClr val="accent2"/>
                </a:solidFill>
              </a:rPr>
              <a:t>may be present, </a:t>
            </a:r>
          </a:p>
          <a:p>
            <a:endParaRPr lang="en-US" altLang="en-US" sz="1500">
              <a:solidFill>
                <a:schemeClr val="accent2"/>
              </a:solidFill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elseif</a:t>
            </a:r>
            <a:r>
              <a:rPr lang="en-US" altLang="en-US" sz="2300">
                <a:solidFill>
                  <a:schemeClr val="accent2"/>
                </a:solidFill>
              </a:rPr>
              <a:t> does not need a matching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altLang="en-US" sz="1900">
                <a:solidFill>
                  <a:schemeClr val="accent2"/>
                </a:solidFill>
              </a:rPr>
              <a:t>  </a:t>
            </a:r>
          </a:p>
        </p:txBody>
      </p:sp>
      <p:sp>
        <p:nvSpPr>
          <p:cNvPr id="377862" name="Line 6"/>
          <p:cNvSpPr>
            <a:spLocks noChangeShapeType="1"/>
          </p:cNvSpPr>
          <p:nvPr/>
        </p:nvSpPr>
        <p:spPr bwMode="auto">
          <a:xfrm flipV="1">
            <a:off x="5524500" y="4681538"/>
            <a:ext cx="0" cy="533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377863" name="Text Box 7"/>
          <p:cNvSpPr txBox="1">
            <a:spLocks noChangeArrowheads="1"/>
          </p:cNvSpPr>
          <p:nvPr/>
        </p:nvSpPr>
        <p:spPr bwMode="auto">
          <a:xfrm>
            <a:off x="6394450" y="317500"/>
            <a:ext cx="2352675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- statements</a:t>
            </a:r>
            <a:r>
              <a:rPr lang="en-US" altLang="en-US" sz="25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77864" name="Text Box 8"/>
          <p:cNvSpPr txBox="1">
            <a:spLocks noChangeArrowheads="1"/>
          </p:cNvSpPr>
          <p:nvPr/>
        </p:nvSpPr>
        <p:spPr bwMode="auto">
          <a:xfrm>
            <a:off x="2616200" y="801688"/>
            <a:ext cx="3414713" cy="452437"/>
          </a:xfrm>
          <a:prstGeom prst="rect">
            <a:avLst/>
          </a:prstGeom>
          <a:solidFill>
            <a:srgbClr val="FF99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forms of </a:t>
            </a:r>
            <a:r>
              <a:rPr lang="en-US" altLang="en-US" sz="23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23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statements</a:t>
            </a:r>
            <a:endParaRPr lang="en-US" altLang="en-US" sz="25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7879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ChangeArrowheads="1"/>
          </p:cNvSpPr>
          <p:nvPr/>
        </p:nvSpPr>
        <p:spPr bwMode="auto">
          <a:xfrm>
            <a:off x="762000" y="609600"/>
            <a:ext cx="6315075" cy="536416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1;</a:t>
            </a:r>
          </a:p>
          <a:p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% x = 0/0</a:t>
            </a:r>
          </a:p>
          <a:p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% x = 1/0</a:t>
            </a:r>
          </a:p>
          <a:p>
            <a:endParaRPr lang="en-US" altLang="en-US" sz="23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if isinf(x),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disp('x is infinite');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elseif isnan(x),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disp('x is not-a-number');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   disp('x is finite number');</a:t>
            </a:r>
          </a:p>
          <a:p>
            <a:r>
              <a:rPr lang="en-US" alt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endParaRPr lang="en-US" altLang="en-US" sz="23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is finite number</a:t>
            </a:r>
          </a:p>
          <a:p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x is not-a-number</a:t>
            </a:r>
          </a:p>
          <a:p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x is infinite</a:t>
            </a:r>
          </a:p>
        </p:txBody>
      </p:sp>
      <p:sp>
        <p:nvSpPr>
          <p:cNvPr id="378883" name="Text Box 3"/>
          <p:cNvSpPr txBox="1">
            <a:spLocks noChangeArrowheads="1"/>
          </p:cNvSpPr>
          <p:nvPr/>
        </p:nvSpPr>
        <p:spPr bwMode="auto">
          <a:xfrm>
            <a:off x="441325" y="555148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80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884" name="Text Box 4"/>
          <p:cNvSpPr txBox="1">
            <a:spLocks noChangeArrowheads="1"/>
          </p:cNvSpPr>
          <p:nvPr/>
        </p:nvSpPr>
        <p:spPr bwMode="auto">
          <a:xfrm>
            <a:off x="5483225" y="849313"/>
            <a:ext cx="1274763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458869148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3355975" y="519113"/>
            <a:ext cx="1898650" cy="482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500" b="1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Topics</a:t>
            </a:r>
          </a:p>
        </p:txBody>
      </p:sp>
      <p:sp>
        <p:nvSpPr>
          <p:cNvPr id="398344" name="Text Box 8"/>
          <p:cNvSpPr txBox="1">
            <a:spLocks noChangeArrowheads="1"/>
          </p:cNvSpPr>
          <p:nvPr/>
        </p:nvSpPr>
        <p:spPr bwMode="auto">
          <a:xfrm>
            <a:off x="2143125" y="1301750"/>
            <a:ext cx="4344988" cy="27400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Program flow control with loops</a:t>
            </a:r>
          </a:p>
          <a:p>
            <a:endParaRPr lang="en-US" altLang="en-US" sz="1000">
              <a:solidFill>
                <a:srgbClr val="3333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en-US" sz="2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loops</a:t>
            </a:r>
          </a:p>
          <a:p>
            <a:r>
              <a:rPr lang="en-US" altLang="en-US" sz="2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loops</a:t>
            </a:r>
          </a:p>
          <a:p>
            <a:r>
              <a:rPr lang="en-US" altLang="en-US" sz="2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break, continue</a:t>
            </a:r>
          </a:p>
          <a:p>
            <a:endParaRPr lang="en-US" altLang="en-US" sz="1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Examples: series calculations,</a:t>
            </a:r>
          </a:p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square-root algorithm</a:t>
            </a:r>
            <a:endParaRPr lang="en-US" altLang="en-US" sz="2000">
              <a:solidFill>
                <a:srgbClr val="3333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0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Text Box 2"/>
          <p:cNvSpPr txBox="1">
            <a:spLocks noChangeArrowheads="1"/>
          </p:cNvSpPr>
          <p:nvPr/>
        </p:nvSpPr>
        <p:spPr bwMode="auto">
          <a:xfrm>
            <a:off x="993775" y="1228725"/>
            <a:ext cx="7107238" cy="437515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Program flow is controlled by the </a:t>
            </a: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following control structures:</a:t>
            </a:r>
          </a:p>
          <a:p>
            <a:endParaRPr lang="en-US" altLang="en-US" sz="1000">
              <a:solidFill>
                <a:srgbClr val="3333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1.  for . . . end                          </a:t>
            </a:r>
            <a:r>
              <a:rPr lang="en-US" altLang="en-US" sz="26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loops</a:t>
            </a: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2.  while . . . end</a:t>
            </a: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3.  break, continue </a:t>
            </a:r>
          </a:p>
          <a:p>
            <a:endParaRPr lang="en-US" altLang="en-US" sz="1000">
              <a:solidFill>
                <a:srgbClr val="3333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4.   if . . . end                           </a:t>
            </a:r>
            <a:r>
              <a:rPr lang="en-US" altLang="en-US" sz="26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conditional</a:t>
            </a: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5.   if . . . else . . .end </a:t>
            </a: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6.   if . . . elseif . . . else . . . end</a:t>
            </a: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7.   switch . . . case . . . otherwise. . .end</a:t>
            </a:r>
          </a:p>
          <a:p>
            <a:r>
              <a:rPr lang="en-US" altLang="en-US" sz="26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8.   return</a:t>
            </a:r>
          </a:p>
        </p:txBody>
      </p:sp>
      <p:sp>
        <p:nvSpPr>
          <p:cNvPr id="438275" name="Text Box 3"/>
          <p:cNvSpPr txBox="1">
            <a:spLocks noChangeArrowheads="1"/>
          </p:cNvSpPr>
          <p:nvPr/>
        </p:nvSpPr>
        <p:spPr bwMode="auto">
          <a:xfrm>
            <a:off x="2654300" y="434975"/>
            <a:ext cx="3721100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600" b="1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Program Flow Control</a:t>
            </a:r>
            <a:r>
              <a:rPr lang="en-US" altLang="en-US">
                <a:solidFill>
                  <a:srgbClr val="FFFFFF"/>
                </a:solidFill>
                <a:ea typeface="+mn-ea"/>
              </a:rPr>
              <a:t> </a:t>
            </a:r>
          </a:p>
        </p:txBody>
      </p:sp>
      <p:sp>
        <p:nvSpPr>
          <p:cNvPr id="438276" name="Text Box 4"/>
          <p:cNvSpPr txBox="1">
            <a:spLocks noChangeArrowheads="1"/>
          </p:cNvSpPr>
          <p:nvPr/>
        </p:nvSpPr>
        <p:spPr bwMode="auto">
          <a:xfrm>
            <a:off x="995363" y="5842000"/>
            <a:ext cx="6754812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rgbClr val="800000"/>
                </a:solidFill>
                <a:latin typeface="Verdana" panose="020B0604030504040204" pitchFamily="34" charset="0"/>
                <a:ea typeface="+mn-ea"/>
              </a:rPr>
              <a:t>for-loops</a:t>
            </a:r>
            <a:r>
              <a:rPr lang="en-US" altLang="en-US" sz="2300">
                <a:solidFill>
                  <a:srgbClr val="333399"/>
                </a:solidFill>
                <a:latin typeface="Verdana" panose="020B0604030504040204" pitchFamily="34" charset="0"/>
                <a:ea typeface="+mn-ea"/>
              </a:rPr>
              <a:t> and </a:t>
            </a:r>
            <a:r>
              <a:rPr lang="en-US" altLang="en-US" sz="2300">
                <a:solidFill>
                  <a:srgbClr val="800000"/>
                </a:solidFill>
                <a:latin typeface="Verdana" panose="020B0604030504040204" pitchFamily="34" charset="0"/>
                <a:ea typeface="+mn-ea"/>
              </a:rPr>
              <a:t>conditional ifs</a:t>
            </a:r>
            <a:r>
              <a:rPr lang="en-US" altLang="en-US" sz="2300">
                <a:solidFill>
                  <a:srgbClr val="333399"/>
                </a:solidFill>
                <a:latin typeface="Verdana" panose="020B0604030504040204" pitchFamily="34" charset="0"/>
                <a:ea typeface="+mn-ea"/>
              </a:rPr>
              <a:t> are by far the</a:t>
            </a:r>
          </a:p>
          <a:p>
            <a:r>
              <a:rPr lang="en-US" altLang="en-US" sz="2300">
                <a:solidFill>
                  <a:srgbClr val="333399"/>
                </a:solidFill>
                <a:latin typeface="Verdana" panose="020B0604030504040204" pitchFamily="34" charset="0"/>
                <a:ea typeface="+mn-ea"/>
              </a:rPr>
              <a:t>most commonly used control stuctures</a:t>
            </a:r>
            <a:r>
              <a:rPr lang="en-US" altLang="en-US" sz="2200">
                <a:solidFill>
                  <a:srgbClr val="333399"/>
                </a:solidFill>
                <a:ea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1161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Text Box 2"/>
          <p:cNvSpPr txBox="1">
            <a:spLocks noChangeArrowheads="1"/>
          </p:cNvSpPr>
          <p:nvPr/>
        </p:nvSpPr>
        <p:spPr bwMode="auto">
          <a:xfrm>
            <a:off x="685800" y="352425"/>
            <a:ext cx="4872038" cy="1196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</a:t>
            </a:r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variable = expression</a:t>
            </a:r>
          </a:p>
          <a:p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statements ...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55683" name="Text Box 3"/>
          <p:cNvSpPr txBox="1">
            <a:spLocks noChangeArrowheads="1"/>
          </p:cNvSpPr>
          <p:nvPr/>
        </p:nvSpPr>
        <p:spPr bwMode="auto">
          <a:xfrm>
            <a:off x="6619875" y="363538"/>
            <a:ext cx="1746250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600" b="1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 - loops</a:t>
            </a:r>
            <a:r>
              <a:rPr lang="en-US" altLang="en-US" sz="2500">
                <a:solidFill>
                  <a:srgbClr val="FFFFFF"/>
                </a:solidFill>
                <a:ea typeface="+mn-ea"/>
              </a:rPr>
              <a:t> </a:t>
            </a:r>
          </a:p>
        </p:txBody>
      </p:sp>
      <p:sp>
        <p:nvSpPr>
          <p:cNvPr id="455688" name="Text Box 8"/>
          <p:cNvSpPr txBox="1">
            <a:spLocks noChangeArrowheads="1"/>
          </p:cNvSpPr>
          <p:nvPr/>
        </p:nvSpPr>
        <p:spPr bwMode="auto">
          <a:xfrm>
            <a:off x="684213" y="1924050"/>
            <a:ext cx="3735387" cy="468471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[1,2,3,4,5]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 = 3.0 + 0.1*k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da-DK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3.1000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3.2000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3.3000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3.4000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3.5000</a:t>
            </a:r>
            <a:endParaRPr lang="en-US" altLang="en-US" sz="22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5690" name="Text Box 10"/>
          <p:cNvSpPr txBox="1">
            <a:spLocks noChangeArrowheads="1"/>
          </p:cNvSpPr>
          <p:nvPr/>
        </p:nvSpPr>
        <p:spPr bwMode="auto">
          <a:xfrm>
            <a:off x="4783138" y="1925638"/>
            <a:ext cx="3962400" cy="468471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1:5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 = 3.0 + 0.1*k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da-DK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3.1000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3.2000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3.3000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3.4000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3.5000</a:t>
            </a:r>
            <a:endParaRPr lang="en-US" altLang="en-US" sz="22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5692" name="Text Box 12"/>
          <p:cNvSpPr txBox="1">
            <a:spLocks noChangeArrowheads="1"/>
          </p:cNvSpPr>
          <p:nvPr/>
        </p:nvSpPr>
        <p:spPr bwMode="auto">
          <a:xfrm>
            <a:off x="5756275" y="1092200"/>
            <a:ext cx="2601913" cy="452438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row vector or matrix</a:t>
            </a:r>
          </a:p>
        </p:txBody>
      </p:sp>
      <p:sp>
        <p:nvSpPr>
          <p:cNvPr id="455696" name="Line 16"/>
          <p:cNvSpPr>
            <a:spLocks noChangeShapeType="1"/>
          </p:cNvSpPr>
          <p:nvPr/>
        </p:nvSpPr>
        <p:spPr bwMode="auto">
          <a:xfrm flipH="1" flipV="1">
            <a:off x="5370513" y="728663"/>
            <a:ext cx="382587" cy="3635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96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41" name="Line 13"/>
          <p:cNvSpPr>
            <a:spLocks noChangeShapeType="1"/>
          </p:cNvSpPr>
          <p:nvPr/>
        </p:nvSpPr>
        <p:spPr bwMode="auto">
          <a:xfrm>
            <a:off x="5065713" y="2092325"/>
            <a:ext cx="1587" cy="3619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7736" name="Text Box 8"/>
          <p:cNvSpPr txBox="1">
            <a:spLocks noChangeArrowheads="1"/>
          </p:cNvSpPr>
          <p:nvPr/>
        </p:nvSpPr>
        <p:spPr bwMode="auto">
          <a:xfrm>
            <a:off x="558800" y="2436813"/>
            <a:ext cx="2276475" cy="115411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a:b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...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57737" name="Text Box 9"/>
          <p:cNvSpPr txBox="1">
            <a:spLocks noChangeArrowheads="1"/>
          </p:cNvSpPr>
          <p:nvPr/>
        </p:nvSpPr>
        <p:spPr bwMode="auto">
          <a:xfrm>
            <a:off x="3140075" y="2436813"/>
            <a:ext cx="2503488" cy="115411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a:s:b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...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57738" name="Text Box 10"/>
          <p:cNvSpPr txBox="1">
            <a:spLocks noChangeArrowheads="1"/>
          </p:cNvSpPr>
          <p:nvPr/>
        </p:nvSpPr>
        <p:spPr bwMode="auto">
          <a:xfrm>
            <a:off x="2716213" y="409575"/>
            <a:ext cx="3502025" cy="466725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common types of for-loops</a:t>
            </a:r>
          </a:p>
        </p:txBody>
      </p:sp>
      <p:sp>
        <p:nvSpPr>
          <p:cNvPr id="457739" name="Text Box 11"/>
          <p:cNvSpPr txBox="1">
            <a:spLocks noChangeArrowheads="1"/>
          </p:cNvSpPr>
          <p:nvPr/>
        </p:nvSpPr>
        <p:spPr bwMode="auto">
          <a:xfrm>
            <a:off x="784225" y="1493838"/>
            <a:ext cx="1806575" cy="801687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integer limits</a:t>
            </a:r>
          </a:p>
          <a:p>
            <a:pPr algn="ctr"/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a&lt;=k&lt;=b</a:t>
            </a:r>
          </a:p>
        </p:txBody>
      </p:sp>
      <p:sp>
        <p:nvSpPr>
          <p:cNvPr id="457740" name="Text Box 12"/>
          <p:cNvSpPr txBox="1">
            <a:spLocks noChangeArrowheads="1"/>
          </p:cNvSpPr>
          <p:nvPr/>
        </p:nvSpPr>
        <p:spPr bwMode="auto">
          <a:xfrm>
            <a:off x="3368675" y="1636713"/>
            <a:ext cx="2032000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step increment</a:t>
            </a:r>
            <a:endParaRPr lang="en-US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7742" name="Line 14"/>
          <p:cNvSpPr>
            <a:spLocks noChangeShapeType="1"/>
          </p:cNvSpPr>
          <p:nvPr/>
        </p:nvSpPr>
        <p:spPr bwMode="auto">
          <a:xfrm>
            <a:off x="7769225" y="2092325"/>
            <a:ext cx="1588" cy="3619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7743" name="Text Box 15"/>
          <p:cNvSpPr txBox="1">
            <a:spLocks noChangeArrowheads="1"/>
          </p:cNvSpPr>
          <p:nvPr/>
        </p:nvSpPr>
        <p:spPr bwMode="auto">
          <a:xfrm>
            <a:off x="6022975" y="2436813"/>
            <a:ext cx="2503488" cy="115411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val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...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57744" name="Text Box 16"/>
          <p:cNvSpPr txBox="1">
            <a:spLocks noChangeArrowheads="1"/>
          </p:cNvSpPr>
          <p:nvPr/>
        </p:nvSpPr>
        <p:spPr bwMode="auto">
          <a:xfrm>
            <a:off x="5794375" y="1636713"/>
            <a:ext cx="2960688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val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any row vector</a:t>
            </a:r>
            <a:endParaRPr lang="en-US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7745" name="Line 17"/>
          <p:cNvSpPr>
            <a:spLocks noChangeShapeType="1"/>
          </p:cNvSpPr>
          <p:nvPr/>
        </p:nvSpPr>
        <p:spPr bwMode="auto">
          <a:xfrm>
            <a:off x="4119563" y="4833938"/>
            <a:ext cx="1587" cy="3619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7746" name="Text Box 18"/>
          <p:cNvSpPr txBox="1">
            <a:spLocks noChangeArrowheads="1"/>
          </p:cNvSpPr>
          <p:nvPr/>
        </p:nvSpPr>
        <p:spPr bwMode="auto">
          <a:xfrm>
            <a:off x="2373313" y="5178425"/>
            <a:ext cx="2503487" cy="115411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val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...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57747" name="Text Box 19"/>
          <p:cNvSpPr txBox="1">
            <a:spLocks noChangeArrowheads="1"/>
          </p:cNvSpPr>
          <p:nvPr/>
        </p:nvSpPr>
        <p:spPr bwMode="auto">
          <a:xfrm>
            <a:off x="1674813" y="4378325"/>
            <a:ext cx="5251450" cy="466725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val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can also be a matrix, see next page</a:t>
            </a:r>
            <a:endParaRPr lang="en-US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73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61" name="Text Box 9"/>
          <p:cNvSpPr txBox="1">
            <a:spLocks noChangeArrowheads="1"/>
          </p:cNvSpPr>
          <p:nvPr/>
        </p:nvSpPr>
        <p:spPr bwMode="auto">
          <a:xfrm>
            <a:off x="473075" y="469900"/>
            <a:ext cx="3367088" cy="378618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k1 = [1; 0; -2];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k2 = [0; 3; 1];</a:t>
            </a:r>
          </a:p>
          <a:p>
            <a:endParaRPr lang="da-DK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k1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 = 3.0 + 0.1*k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da-DK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3.1000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3.0000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2.8000</a:t>
            </a:r>
            <a:endParaRPr lang="en-US" altLang="en-US" sz="22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8762" name="Rectangle 10"/>
          <p:cNvSpPr>
            <a:spLocks noChangeArrowheads="1"/>
          </p:cNvSpPr>
          <p:nvPr/>
        </p:nvSpPr>
        <p:spPr bwMode="auto">
          <a:xfrm>
            <a:off x="4070350" y="476250"/>
            <a:ext cx="4572000" cy="512603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k1 = [1; 0; -2];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k2 = [0; 3; 1];</a:t>
            </a:r>
          </a:p>
          <a:p>
            <a:endParaRPr lang="da-DK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[k1,k2]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 = 3.0 + 0.1*k</a:t>
            </a:r>
          </a:p>
          <a:p>
            <a:r>
              <a:rPr lang="da-DK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da-DK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3.1000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3.0000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2.8000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3.0000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3.3000</a:t>
            </a:r>
          </a:p>
          <a:p>
            <a:r>
              <a:rPr lang="da-DK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3.1000</a:t>
            </a:r>
            <a:endParaRPr lang="en-US" altLang="en-US" sz="22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8766" name="Text Box 14"/>
          <p:cNvSpPr txBox="1">
            <a:spLocks noChangeArrowheads="1"/>
          </p:cNvSpPr>
          <p:nvPr/>
        </p:nvSpPr>
        <p:spPr bwMode="auto">
          <a:xfrm>
            <a:off x="852488" y="4505325"/>
            <a:ext cx="2528887" cy="21875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[k1,k2]</a:t>
            </a:r>
          </a:p>
          <a:p>
            <a:endParaRPr lang="fr-FR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fr-FR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ans =</a:t>
            </a:r>
          </a:p>
          <a:p>
            <a:r>
              <a:rPr lang="fr-FR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1     0</a:t>
            </a:r>
          </a:p>
          <a:p>
            <a:r>
              <a:rPr lang="fr-FR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0     3</a:t>
            </a:r>
          </a:p>
          <a:p>
            <a:r>
              <a:rPr lang="fr-FR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-2     1</a:t>
            </a:r>
          </a:p>
          <a:p>
            <a:endParaRPr lang="en-US" altLang="en-US" sz="5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8767" name="Text Box 15"/>
          <p:cNvSpPr txBox="1">
            <a:spLocks noChangeArrowheads="1"/>
          </p:cNvSpPr>
          <p:nvPr/>
        </p:nvSpPr>
        <p:spPr bwMode="auto">
          <a:xfrm>
            <a:off x="7183438" y="1114425"/>
            <a:ext cx="955675" cy="452438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matrix</a:t>
            </a:r>
          </a:p>
        </p:txBody>
      </p:sp>
      <p:sp>
        <p:nvSpPr>
          <p:cNvPr id="458768" name="Line 16"/>
          <p:cNvSpPr>
            <a:spLocks noChangeShapeType="1"/>
          </p:cNvSpPr>
          <p:nvPr/>
        </p:nvSpPr>
        <p:spPr bwMode="auto">
          <a:xfrm flipH="1">
            <a:off x="6697663" y="1379538"/>
            <a:ext cx="454025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8770" name="Oval 18"/>
          <p:cNvSpPr>
            <a:spLocks noChangeArrowheads="1"/>
          </p:cNvSpPr>
          <p:nvPr/>
        </p:nvSpPr>
        <p:spPr bwMode="auto">
          <a:xfrm>
            <a:off x="1541463" y="5554663"/>
            <a:ext cx="606425" cy="1062037"/>
          </a:xfrm>
          <a:prstGeom prst="ellipse">
            <a:avLst/>
          </a:prstGeom>
          <a:noFill/>
          <a:ln w="9525" algn="ctr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8771" name="Oval 19"/>
          <p:cNvSpPr>
            <a:spLocks noChangeArrowheads="1"/>
          </p:cNvSpPr>
          <p:nvPr/>
        </p:nvSpPr>
        <p:spPr bwMode="auto">
          <a:xfrm>
            <a:off x="2603500" y="5554663"/>
            <a:ext cx="606425" cy="1062037"/>
          </a:xfrm>
          <a:prstGeom prst="ellipse">
            <a:avLst/>
          </a:prstGeom>
          <a:noFill/>
          <a:ln w="9525" algn="ctr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22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ChangeArrowheads="1"/>
          </p:cNvSpPr>
          <p:nvPr/>
        </p:nvSpPr>
        <p:spPr bwMode="auto">
          <a:xfrm>
            <a:off x="457200" y="871538"/>
            <a:ext cx="8458200" cy="585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clear x;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</a:t>
            </a:r>
            <a:r>
              <a:rPr lang="pt-BR" altLang="en-US" sz="2100" b="1">
                <a:solidFill>
                  <a:srgbClr val="990033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k=[3,7,10]</a:t>
            </a:r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</a:t>
            </a:r>
            <a:r>
              <a:rPr lang="pt-BR" altLang="en-US" sz="19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k runs successively through</a:t>
            </a:r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x(k) = 3 + 0.1*k;    </a:t>
            </a:r>
            <a:r>
              <a:rPr lang="pt-BR" altLang="en-US" sz="19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the values of [3,7,10]</a:t>
            </a:r>
          </a:p>
          <a:p>
            <a:r>
              <a:rPr lang="pt-BR" altLang="en-US" sz="21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disp(x);             </a:t>
            </a:r>
            <a:r>
              <a:rPr lang="pt-BR" altLang="en-US" sz="19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diplay current vector x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</a:t>
            </a:r>
            <a:endParaRPr lang="pt-BR" altLang="en-US" sz="19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endParaRPr lang="pt-BR" altLang="en-US" sz="15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000" i="1">
                <a:solidFill>
                  <a:srgbClr val="990033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</a:t>
            </a:r>
            <a:r>
              <a:rPr lang="pt-BR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0.0  0.0  3.3</a:t>
            </a:r>
          </a:p>
          <a:p>
            <a:r>
              <a:rPr lang="pt-BR" altLang="en-US" sz="2000" i="1">
                <a:solidFill>
                  <a:srgbClr val="990033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</a:t>
            </a:r>
            <a:r>
              <a:rPr lang="pt-BR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0.0  0.0  3.3  0.0  0.0  0.0  3.7</a:t>
            </a:r>
          </a:p>
          <a:p>
            <a:r>
              <a:rPr lang="pt-BR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0.0  0.0  3.3  0.0  0.0  0.0  3.7  0.0  0.0  4.0</a:t>
            </a:r>
          </a:p>
          <a:p>
            <a:endParaRPr lang="pt-BR" altLang="en-US" sz="18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 zeros(1,10);        </a:t>
            </a:r>
            <a:r>
              <a:rPr lang="pt-BR" altLang="en-US" sz="19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pre-allocate x to length 10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</a:t>
            </a:r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k=[3,7,10]</a:t>
            </a:r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x(k) = 3 + 0.1*k;    </a:t>
            </a:r>
            <a:endParaRPr lang="pt-BR" altLang="en-US" sz="21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disp(x);                </a:t>
            </a:r>
            <a:endParaRPr lang="pt-BR" altLang="en-US" sz="21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  <a:endParaRPr lang="pt-BR" altLang="en-US" sz="21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endParaRPr lang="pt-BR" altLang="en-US" sz="15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0.0  0.0  3.3  0.0  0.0  0.0  0.0  0.0  0.0  0.0</a:t>
            </a:r>
          </a:p>
          <a:p>
            <a:r>
              <a:rPr lang="pt-BR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0.0  0.0  3.3  0.0  0.0  0.0  3.7  0.0  0.0  0.0</a:t>
            </a:r>
          </a:p>
          <a:p>
            <a:r>
              <a:rPr lang="pt-BR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0.0  0.0  3.3  0.0  0.0  0.0  3.7  0.0  0.0  4.0</a:t>
            </a:r>
            <a:endParaRPr lang="en-US" altLang="en-US" sz="2000" b="1">
              <a:solidFill>
                <a:srgbClr val="0099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53635" name="Text Box 3"/>
          <p:cNvSpPr txBox="1">
            <a:spLocks noChangeArrowheads="1"/>
          </p:cNvSpPr>
          <p:nvPr/>
        </p:nvSpPr>
        <p:spPr bwMode="auto">
          <a:xfrm>
            <a:off x="3433763" y="304800"/>
            <a:ext cx="5334000" cy="4064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illustrating dynamic allocation &amp; pre-allocation</a:t>
            </a:r>
          </a:p>
        </p:txBody>
      </p:sp>
      <p:sp>
        <p:nvSpPr>
          <p:cNvPr id="453636" name="Rectangle 4"/>
          <p:cNvSpPr>
            <a:spLocks noChangeArrowheads="1"/>
          </p:cNvSpPr>
          <p:nvPr/>
        </p:nvSpPr>
        <p:spPr bwMode="auto">
          <a:xfrm>
            <a:off x="457200" y="849313"/>
            <a:ext cx="3352800" cy="166846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53637" name="Rectangle 5"/>
          <p:cNvSpPr>
            <a:spLocks noChangeArrowheads="1"/>
          </p:cNvSpPr>
          <p:nvPr/>
        </p:nvSpPr>
        <p:spPr bwMode="auto">
          <a:xfrm>
            <a:off x="457200" y="3878263"/>
            <a:ext cx="3352800" cy="16764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07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Text Box 2"/>
          <p:cNvSpPr txBox="1">
            <a:spLocks noChangeArrowheads="1"/>
          </p:cNvSpPr>
          <p:nvPr/>
        </p:nvSpPr>
        <p:spPr bwMode="auto">
          <a:xfrm>
            <a:off x="3813175" y="317500"/>
            <a:ext cx="5008563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for-loops</a:t>
            </a:r>
            <a:r>
              <a:rPr lang="en-US" altLang="en-US" sz="20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can contain</a:t>
            </a:r>
            <a:r>
              <a:rPr lang="en-US" altLang="en-US" sz="20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if</a:t>
            </a:r>
            <a:r>
              <a:rPr lang="en-US" altLang="en-US" sz="21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statements</a:t>
            </a:r>
            <a:endParaRPr lang="en-US" altLang="en-US" sz="2500" b="1">
              <a:solidFill>
                <a:srgbClr val="8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2851" name="Rectangle 3"/>
          <p:cNvSpPr>
            <a:spLocks noChangeArrowheads="1"/>
          </p:cNvSpPr>
          <p:nvPr/>
        </p:nvSpPr>
        <p:spPr bwMode="auto">
          <a:xfrm>
            <a:off x="309563" y="1152525"/>
            <a:ext cx="8745537" cy="357346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 = [92, 45, 90, 80, 94, 75];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count = 0;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 = 1:length(g)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if g(k) &gt;= 90           </a:t>
            </a:r>
            <a:r>
              <a:rPr lang="en-US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or, more simply, replace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count = count + 1;    </a:t>
            </a:r>
            <a:r>
              <a:rPr lang="en-US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if-end statements by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end                     </a:t>
            </a:r>
            <a:r>
              <a:rPr lang="en-US" altLang="en-US" sz="20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count=count + (g(k)&gt;=90);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disp(count)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3</a:t>
            </a:r>
          </a:p>
        </p:txBody>
      </p:sp>
      <p:sp>
        <p:nvSpPr>
          <p:cNvPr id="462852" name="Rectangle 4"/>
          <p:cNvSpPr>
            <a:spLocks noChangeArrowheads="1"/>
          </p:cNvSpPr>
          <p:nvPr/>
        </p:nvSpPr>
        <p:spPr bwMode="auto">
          <a:xfrm>
            <a:off x="309563" y="5030788"/>
            <a:ext cx="7210425" cy="133508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count = sum(g&gt;=90);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vectorized version</a:t>
            </a:r>
          </a:p>
          <a:p>
            <a:endParaRPr lang="en-US" altLang="en-US" sz="15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disp(count)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3</a:t>
            </a:r>
          </a:p>
        </p:txBody>
      </p:sp>
    </p:spTree>
    <p:extLst>
      <p:ext uri="{BB962C8B-B14F-4D97-AF65-F5344CB8AC3E}">
        <p14:creationId xmlns:p14="http://schemas.microsoft.com/office/powerpoint/2010/main" val="40618696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1201738"/>
            <a:ext cx="5883275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5811" name="Rectangle 3"/>
          <p:cNvSpPr>
            <a:spLocks noChangeArrowheads="1"/>
          </p:cNvSpPr>
          <p:nvPr/>
        </p:nvSpPr>
        <p:spPr bwMode="auto">
          <a:xfrm>
            <a:off x="473075" y="2559050"/>
            <a:ext cx="8577263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N=1000; S=0;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k=1:N,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 = S + 1/k^2;    </a:t>
            </a:r>
            <a:r>
              <a:rPr lang="pt-BR" altLang="en-US" sz="22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update partial sums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pt-BR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&gt;&gt; S               </a:t>
            </a:r>
            <a:r>
              <a:rPr lang="pt-BR" altLang="en-US" sz="22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tends to pi^2/6 as N -&gt; inf</a:t>
            </a:r>
          </a:p>
          <a:p>
            <a:r>
              <a:rPr lang="pt-B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</a:t>
            </a:r>
          </a:p>
          <a:p>
            <a:r>
              <a:rPr lang="pt-B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1.6439</a:t>
            </a:r>
          </a:p>
          <a:p>
            <a:endParaRPr lang="pt-BR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 = 1:N; S = sum(1./k.^2)   </a:t>
            </a:r>
            <a:r>
              <a:rPr lang="pt-BR" altLang="en-US" sz="22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vectorized version</a:t>
            </a:r>
          </a:p>
          <a:p>
            <a:r>
              <a:rPr lang="pt-B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</a:t>
            </a:r>
          </a:p>
          <a:p>
            <a:r>
              <a:rPr lang="pt-B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1.6439</a:t>
            </a:r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375813" name="Text Box 5"/>
          <p:cNvSpPr txBox="1">
            <a:spLocks noChangeArrowheads="1"/>
          </p:cNvSpPr>
          <p:nvPr/>
        </p:nvSpPr>
        <p:spPr bwMode="auto">
          <a:xfrm>
            <a:off x="398463" y="317500"/>
            <a:ext cx="37941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computation of sums with </a:t>
            </a:r>
          </a:p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for-loops, or while-loops</a:t>
            </a:r>
            <a:r>
              <a:rPr lang="en-US" altLang="en-US" sz="2500">
                <a:solidFill>
                  <a:srgbClr val="333399"/>
                </a:solidFill>
                <a:ea typeface="+mn-ea"/>
              </a:rPr>
              <a:t> </a:t>
            </a:r>
          </a:p>
        </p:txBody>
      </p:sp>
      <p:sp>
        <p:nvSpPr>
          <p:cNvPr id="375816" name="Rectangle 8"/>
          <p:cNvSpPr>
            <a:spLocks noChangeArrowheads="1"/>
          </p:cNvSpPr>
          <p:nvPr/>
        </p:nvSpPr>
        <p:spPr bwMode="auto">
          <a:xfrm>
            <a:off x="396875" y="2517775"/>
            <a:ext cx="3414713" cy="15176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325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5" name="Rectangle 3"/>
          <p:cNvSpPr>
            <a:spLocks noChangeArrowheads="1"/>
          </p:cNvSpPr>
          <p:nvPr/>
        </p:nvSpPr>
        <p:spPr bwMode="auto">
          <a:xfrm>
            <a:off x="473075" y="847725"/>
            <a:ext cx="8348663" cy="468471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type = 'odd';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1000; S = 0;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if strcmp(type,'even')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for k=2:2:N              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sum over even k’s</a:t>
            </a:r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S = S + 1/k^2;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elseif strcmp(type,'odd')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for k=1:2:N              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sum over odd k’s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S = S + 1/k^2;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  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else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disp('type must be ''odd'' or ''even''');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63876" name="Rectangle 4"/>
          <p:cNvSpPr>
            <a:spLocks noChangeArrowheads="1"/>
          </p:cNvSpPr>
          <p:nvPr/>
        </p:nvSpPr>
        <p:spPr bwMode="auto">
          <a:xfrm>
            <a:off x="531813" y="5629275"/>
            <a:ext cx="8289925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&gt;&gt; S       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odd case tends to pi^2/8</a:t>
            </a:r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             </a:t>
            </a:r>
            <a:r>
              <a:rPr lang="en-US" altLang="en-US" sz="22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even case tends to pi^2/24</a:t>
            </a:r>
          </a:p>
          <a:p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1.2332</a:t>
            </a:r>
          </a:p>
        </p:txBody>
      </p:sp>
      <p:sp>
        <p:nvSpPr>
          <p:cNvPr id="463877" name="Text Box 5"/>
          <p:cNvSpPr txBox="1">
            <a:spLocks noChangeArrowheads="1"/>
          </p:cNvSpPr>
          <p:nvPr/>
        </p:nvSpPr>
        <p:spPr bwMode="auto">
          <a:xfrm>
            <a:off x="3813175" y="165100"/>
            <a:ext cx="5008563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if</a:t>
            </a:r>
            <a:r>
              <a:rPr lang="en-US" altLang="en-US" sz="20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statements can contain</a:t>
            </a:r>
            <a:r>
              <a:rPr lang="en-US" altLang="en-US" sz="20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for-loops</a:t>
            </a:r>
            <a:r>
              <a:rPr lang="en-US" altLang="en-US" sz="21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altLang="en-US" sz="2500" b="1">
              <a:solidFill>
                <a:srgbClr val="8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6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9" name="Rectangle 5"/>
          <p:cNvSpPr>
            <a:spLocks noChangeArrowheads="1"/>
          </p:cNvSpPr>
          <p:nvPr/>
        </p:nvSpPr>
        <p:spPr bwMode="auto">
          <a:xfrm>
            <a:off x="965200" y="469900"/>
            <a:ext cx="4572000" cy="57150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double-loop example</a:t>
            </a:r>
          </a:p>
          <a:p>
            <a:endParaRPr lang="da-DK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4; M = 3;</a:t>
            </a:r>
          </a:p>
          <a:p>
            <a:endParaRPr lang="da-DK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i=1:N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for j=1:M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A(i,j) = i+j;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da-DK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&gt;&gt; A</a:t>
            </a:r>
          </a:p>
          <a:p>
            <a:r>
              <a:rPr lang="da-DK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 =</a:t>
            </a:r>
          </a:p>
          <a:p>
            <a:r>
              <a:rPr lang="da-DK" altLang="en-US" sz="2300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</a:t>
            </a:r>
            <a:r>
              <a:rPr lang="da-DK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2     3     4</a:t>
            </a:r>
          </a:p>
          <a:p>
            <a:r>
              <a:rPr lang="da-DK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3     4     5</a:t>
            </a:r>
          </a:p>
          <a:p>
            <a:r>
              <a:rPr lang="da-DK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4     5     6</a:t>
            </a:r>
          </a:p>
          <a:p>
            <a:r>
              <a:rPr lang="da-DK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5     6     7</a:t>
            </a:r>
          </a:p>
        </p:txBody>
      </p:sp>
      <p:sp>
        <p:nvSpPr>
          <p:cNvPr id="466954" name="Text Box 10"/>
          <p:cNvSpPr txBox="1">
            <a:spLocks noChangeArrowheads="1"/>
          </p:cNvSpPr>
          <p:nvPr/>
        </p:nvSpPr>
        <p:spPr bwMode="auto">
          <a:xfrm>
            <a:off x="5705475" y="473075"/>
            <a:ext cx="2690813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nested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for-loops</a:t>
            </a:r>
            <a:r>
              <a:rPr lang="en-US" altLang="en-US" sz="21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altLang="en-US" sz="2500" b="1">
              <a:solidFill>
                <a:srgbClr val="8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885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6" name="Rectangle 4"/>
          <p:cNvSpPr>
            <a:spLocks noChangeArrowheads="1"/>
          </p:cNvSpPr>
          <p:nvPr/>
        </p:nvSpPr>
        <p:spPr bwMode="auto">
          <a:xfrm>
            <a:off x="4502150" y="803275"/>
            <a:ext cx="3643313" cy="28162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partially vectorized</a:t>
            </a:r>
          </a:p>
          <a:p>
            <a:r>
              <a:rPr lang="da-DK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column-wise version</a:t>
            </a:r>
          </a:p>
          <a:p>
            <a:endParaRPr lang="da-DK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N=4; M=3; i=1:N;</a:t>
            </a:r>
          </a:p>
          <a:p>
            <a:endParaRPr lang="da-DK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j=1:M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A(:,j) = i+j;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94597" name="Rectangle 5"/>
          <p:cNvSpPr>
            <a:spLocks noChangeArrowheads="1"/>
          </p:cNvSpPr>
          <p:nvPr/>
        </p:nvSpPr>
        <p:spPr bwMode="auto">
          <a:xfrm>
            <a:off x="2690813" y="3724275"/>
            <a:ext cx="3794125" cy="241935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fully vectorized</a:t>
            </a:r>
          </a:p>
          <a:p>
            <a:r>
              <a:rPr lang="da-DK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using meshgrid</a:t>
            </a:r>
          </a:p>
          <a:p>
            <a:endParaRPr lang="da-DK" altLang="en-US" sz="1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N=4; M=3;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i=1:N; j=1:M;</a:t>
            </a:r>
          </a:p>
          <a:p>
            <a:endParaRPr lang="da-DK" altLang="en-US" sz="1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[J,I]=meshgrid(j,i);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 = I+J;</a:t>
            </a:r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94598" name="Text Box 6"/>
          <p:cNvSpPr txBox="1">
            <a:spLocks noChangeArrowheads="1"/>
          </p:cNvSpPr>
          <p:nvPr/>
        </p:nvSpPr>
        <p:spPr bwMode="auto">
          <a:xfrm>
            <a:off x="2824163" y="6243638"/>
            <a:ext cx="3621087" cy="42227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1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why </a:t>
            </a:r>
            <a:r>
              <a:rPr lang="en-US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(j,i)</a:t>
            </a:r>
            <a:r>
              <a:rPr lang="en-US" altLang="en-US" sz="21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instead of </a:t>
            </a:r>
            <a:r>
              <a:rPr lang="en-US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(i,j)</a:t>
            </a:r>
            <a:r>
              <a:rPr lang="en-US" altLang="en-US" sz="21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94599" name="Rectangle 7"/>
          <p:cNvSpPr>
            <a:spLocks noChangeArrowheads="1"/>
          </p:cNvSpPr>
          <p:nvPr/>
        </p:nvSpPr>
        <p:spPr bwMode="auto">
          <a:xfrm>
            <a:off x="742950" y="800100"/>
            <a:ext cx="3643313" cy="28162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partially vectorized</a:t>
            </a:r>
          </a:p>
          <a:p>
            <a:r>
              <a:rPr lang="da-DK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row-wise version</a:t>
            </a:r>
          </a:p>
          <a:p>
            <a:endParaRPr lang="da-DK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N=4; M=3; j=1:M;</a:t>
            </a:r>
          </a:p>
          <a:p>
            <a:endParaRPr lang="da-DK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i=1:N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A(i,:) = i+j;</a:t>
            </a:r>
          </a:p>
          <a:p>
            <a:r>
              <a:rPr lang="da-DK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94600" name="Text Box 8"/>
          <p:cNvSpPr txBox="1">
            <a:spLocks noChangeArrowheads="1"/>
          </p:cNvSpPr>
          <p:nvPr/>
        </p:nvSpPr>
        <p:spPr bwMode="auto">
          <a:xfrm>
            <a:off x="6126163" y="174625"/>
            <a:ext cx="2690812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nested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for-loops</a:t>
            </a:r>
            <a:r>
              <a:rPr lang="en-US" altLang="en-US" sz="21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altLang="en-US" sz="2500" b="1">
              <a:solidFill>
                <a:srgbClr val="8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9872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4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2125663"/>
            <a:ext cx="4665663" cy="289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68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3" y="4946650"/>
            <a:ext cx="5883275" cy="131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549275" y="411163"/>
            <a:ext cx="3659188" cy="1196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</a:t>
            </a:r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condition</a:t>
            </a:r>
          </a:p>
          <a:p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statements ...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376835" name="Rectangle 3"/>
          <p:cNvSpPr>
            <a:spLocks noChangeArrowheads="1"/>
          </p:cNvSpPr>
          <p:nvPr/>
        </p:nvSpPr>
        <p:spPr bwMode="auto">
          <a:xfrm>
            <a:off x="550863" y="2003425"/>
            <a:ext cx="35655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N=1000; S=0; k=1;</a:t>
            </a:r>
          </a:p>
          <a:p>
            <a:endParaRPr lang="pt-BR" altLang="en-US" sz="1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k&lt;=N,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 = S + 1/k^2;</a:t>
            </a:r>
            <a:r>
              <a:rPr lang="pt-BR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k = k+1;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pt-BR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&gt;&gt; S,k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1.6439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 =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1001</a:t>
            </a:r>
          </a:p>
        </p:txBody>
      </p:sp>
      <p:sp>
        <p:nvSpPr>
          <p:cNvPr id="376838" name="Text Box 6"/>
          <p:cNvSpPr txBox="1">
            <a:spLocks noChangeArrowheads="1"/>
          </p:cNvSpPr>
          <p:nvPr/>
        </p:nvSpPr>
        <p:spPr bwMode="auto">
          <a:xfrm>
            <a:off x="6931025" y="249238"/>
            <a:ext cx="1974850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600" b="1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while - loops</a:t>
            </a:r>
            <a:r>
              <a:rPr lang="en-US" altLang="en-US" sz="2500">
                <a:solidFill>
                  <a:srgbClr val="FFFFFF"/>
                </a:solidFill>
                <a:ea typeface="+mn-ea"/>
              </a:rPr>
              <a:t> </a:t>
            </a:r>
          </a:p>
        </p:txBody>
      </p:sp>
      <p:sp>
        <p:nvSpPr>
          <p:cNvPr id="376840" name="Rectangle 8"/>
          <p:cNvSpPr>
            <a:spLocks noChangeArrowheads="1"/>
          </p:cNvSpPr>
          <p:nvPr/>
        </p:nvSpPr>
        <p:spPr bwMode="auto">
          <a:xfrm>
            <a:off x="549275" y="2019300"/>
            <a:ext cx="3414713" cy="197326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6844" name="Text Box 12"/>
          <p:cNvSpPr txBox="1">
            <a:spLocks noChangeArrowheads="1"/>
          </p:cNvSpPr>
          <p:nvPr/>
        </p:nvSpPr>
        <p:spPr bwMode="auto">
          <a:xfrm>
            <a:off x="4349750" y="1493838"/>
            <a:ext cx="4489450" cy="4826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carry out a few iterations by hand</a:t>
            </a:r>
            <a:r>
              <a:rPr lang="en-US" altLang="en-US" sz="21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altLang="en-US" sz="2500" b="1">
              <a:solidFill>
                <a:srgbClr val="8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6845" name="Line 13"/>
          <p:cNvSpPr>
            <a:spLocks noChangeShapeType="1"/>
          </p:cNvSpPr>
          <p:nvPr/>
        </p:nvSpPr>
        <p:spPr bwMode="auto">
          <a:xfrm>
            <a:off x="7048500" y="1987550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6846" name="Text Box 14"/>
          <p:cNvSpPr txBox="1">
            <a:spLocks noChangeArrowheads="1"/>
          </p:cNvSpPr>
          <p:nvPr/>
        </p:nvSpPr>
        <p:spPr bwMode="auto">
          <a:xfrm>
            <a:off x="984250" y="6210300"/>
            <a:ext cx="7221538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 </a:t>
            </a:r>
            <a:r>
              <a:rPr lang="en-US" altLang="en-US" sz="2300" i="1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333399"/>
                </a:solidFill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® ¥</a:t>
            </a:r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sum converges to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en-US" altLang="en-US" sz="2500" b="1">
                <a:solidFill>
                  <a:srgbClr val="333399"/>
                </a:solidFill>
                <a:latin typeface="Symbol" panose="05050102010706020507" pitchFamily="18" charset="2"/>
                <a:ea typeface="+mn-ea"/>
                <a:cs typeface="Courier New" panose="02070309020205020404" pitchFamily="49" charset="0"/>
              </a:rPr>
              <a:t>p</a:t>
            </a:r>
            <a:r>
              <a:rPr lang="en-US" altLang="en-US" sz="2500" b="1" baseline="30000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</a:t>
            </a:r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/6 = 1.6449...</a:t>
            </a:r>
            <a:r>
              <a:rPr lang="en-US" altLang="en-US" sz="21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6848" name="Line 16"/>
          <p:cNvSpPr>
            <a:spLocks noChangeShapeType="1"/>
          </p:cNvSpPr>
          <p:nvPr/>
        </p:nvSpPr>
        <p:spPr bwMode="auto">
          <a:xfrm flipV="1">
            <a:off x="3273425" y="5959475"/>
            <a:ext cx="290513" cy="2476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6850" name="Line 18"/>
          <p:cNvSpPr>
            <a:spLocks noChangeShapeType="1"/>
          </p:cNvSpPr>
          <p:nvPr/>
        </p:nvSpPr>
        <p:spPr bwMode="auto">
          <a:xfrm flipH="1">
            <a:off x="3776663" y="679450"/>
            <a:ext cx="744537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6851" name="Text Box 19"/>
          <p:cNvSpPr txBox="1">
            <a:spLocks noChangeArrowheads="1"/>
          </p:cNvSpPr>
          <p:nvPr/>
        </p:nvSpPr>
        <p:spPr bwMode="auto">
          <a:xfrm>
            <a:off x="4356100" y="409575"/>
            <a:ext cx="2311400" cy="847725"/>
          </a:xfrm>
          <a:prstGeom prst="rect">
            <a:avLst/>
          </a:prstGeom>
          <a:solidFill>
            <a:srgbClr val="FF99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condition to 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continue the loop</a:t>
            </a:r>
            <a:r>
              <a:rPr lang="en-US" altLang="en-US" sz="2500">
                <a:solidFill>
                  <a:srgbClr val="FFFFFF"/>
                </a:solidFill>
                <a:ea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7434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Text Box 2"/>
          <p:cNvSpPr txBox="1">
            <a:spLocks noChangeArrowheads="1"/>
          </p:cNvSpPr>
          <p:nvPr/>
        </p:nvSpPr>
        <p:spPr bwMode="auto">
          <a:xfrm>
            <a:off x="549275" y="533400"/>
            <a:ext cx="3659188" cy="26574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1</a:t>
            </a:r>
            <a:endParaRPr lang="en-US" altLang="en-US" b="1" i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statements ...</a:t>
            </a:r>
          </a:p>
          <a:p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if </a:t>
            </a:r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condition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break;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en-US" altLang="en-US" b="1" i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statements</a:t>
            </a:r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...</a:t>
            </a:r>
            <a:endParaRPr lang="en-US" altLang="en-US" b="1" i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99715" name="Rectangle 3"/>
          <p:cNvSpPr>
            <a:spLocks noChangeArrowheads="1"/>
          </p:cNvSpPr>
          <p:nvPr/>
        </p:nvSpPr>
        <p:spPr bwMode="auto">
          <a:xfrm>
            <a:off x="4960938" y="2220913"/>
            <a:ext cx="3805237" cy="433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N=1000; S=0; k=1;</a:t>
            </a:r>
          </a:p>
          <a:p>
            <a:endParaRPr lang="pt-BR" altLang="en-US" sz="1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1,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S = S + 1/k^2;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if k&gt;N, 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break;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end </a:t>
            </a:r>
            <a:r>
              <a:rPr lang="pt-BR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k = k+1;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pt-BR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&gt;&gt; S,k        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         k =  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1.6439      1000 </a:t>
            </a:r>
          </a:p>
        </p:txBody>
      </p:sp>
      <p:sp>
        <p:nvSpPr>
          <p:cNvPr id="499716" name="Text Box 4"/>
          <p:cNvSpPr txBox="1">
            <a:spLocks noChangeArrowheads="1"/>
          </p:cNvSpPr>
          <p:nvPr/>
        </p:nvSpPr>
        <p:spPr bwMode="auto">
          <a:xfrm>
            <a:off x="5507038" y="411163"/>
            <a:ext cx="3195637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600" b="1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forever while - loops</a:t>
            </a:r>
            <a:r>
              <a:rPr lang="en-US" altLang="en-US" sz="2500">
                <a:solidFill>
                  <a:srgbClr val="FFFFFF"/>
                </a:solidFill>
                <a:ea typeface="+mn-ea"/>
              </a:rPr>
              <a:t> </a:t>
            </a:r>
          </a:p>
        </p:txBody>
      </p:sp>
      <p:sp>
        <p:nvSpPr>
          <p:cNvPr id="499717" name="Rectangle 5"/>
          <p:cNvSpPr>
            <a:spLocks noChangeArrowheads="1"/>
          </p:cNvSpPr>
          <p:nvPr/>
        </p:nvSpPr>
        <p:spPr bwMode="auto">
          <a:xfrm>
            <a:off x="4959350" y="2236788"/>
            <a:ext cx="3414713" cy="302418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9718" name="Line 6"/>
          <p:cNvSpPr>
            <a:spLocks noChangeShapeType="1"/>
          </p:cNvSpPr>
          <p:nvPr/>
        </p:nvSpPr>
        <p:spPr bwMode="auto">
          <a:xfrm flipH="1">
            <a:off x="3776663" y="1524000"/>
            <a:ext cx="744537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9719" name="Text Box 7"/>
          <p:cNvSpPr txBox="1">
            <a:spLocks noChangeArrowheads="1"/>
          </p:cNvSpPr>
          <p:nvPr/>
        </p:nvSpPr>
        <p:spPr bwMode="auto">
          <a:xfrm>
            <a:off x="4411663" y="1265238"/>
            <a:ext cx="4289425" cy="482600"/>
          </a:xfrm>
          <a:prstGeom prst="rect">
            <a:avLst/>
          </a:prstGeom>
          <a:solidFill>
            <a:srgbClr val="FF99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condition to break out of the loop</a:t>
            </a:r>
            <a:r>
              <a:rPr lang="en-US" altLang="en-US" sz="2500">
                <a:solidFill>
                  <a:srgbClr val="FFFFFF"/>
                </a:solidFill>
                <a:ea typeface="+mn-ea"/>
              </a:rPr>
              <a:t> </a:t>
            </a:r>
          </a:p>
        </p:txBody>
      </p:sp>
      <p:sp>
        <p:nvSpPr>
          <p:cNvPr id="499720" name="Text Box 8"/>
          <p:cNvSpPr txBox="1">
            <a:spLocks noChangeArrowheads="1"/>
          </p:cNvSpPr>
          <p:nvPr/>
        </p:nvSpPr>
        <p:spPr bwMode="auto">
          <a:xfrm>
            <a:off x="261938" y="3716338"/>
            <a:ext cx="4289425" cy="19272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Note: the </a:t>
            </a:r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continuation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condition</a:t>
            </a:r>
            <a:endParaRPr lang="en-US" altLang="en-US">
              <a:solidFill>
                <a:srgbClr val="3333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of the </a:t>
            </a:r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conventional 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loop, and the </a:t>
            </a:r>
          </a:p>
          <a:p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break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condition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of the equivalent</a:t>
            </a:r>
          </a:p>
          <a:p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forever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while loop are </a:t>
            </a:r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logical</a:t>
            </a:r>
          </a:p>
          <a:p>
            <a:r>
              <a:rPr lang="en-US" altLang="en-US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complements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of each other</a:t>
            </a:r>
            <a:endParaRPr lang="en-US" altLang="en-US" sz="2500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55111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5" name="Text Box 5"/>
          <p:cNvSpPr txBox="1">
            <a:spLocks noChangeArrowheads="1"/>
          </p:cNvSpPr>
          <p:nvPr/>
        </p:nvSpPr>
        <p:spPr bwMode="auto">
          <a:xfrm>
            <a:off x="685800" y="533400"/>
            <a:ext cx="5253038" cy="194310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break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terminates execution of a loop, and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continues after the </a:t>
            </a:r>
            <a:r>
              <a:rPr lang="en-US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of the loop</a:t>
            </a:r>
          </a:p>
          <a:p>
            <a:endParaRPr lang="en-US" altLang="en-US" sz="1000">
              <a:solidFill>
                <a:srgbClr val="3333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terminates out of a nested loop only</a:t>
            </a:r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09606" name="Text Box 6"/>
          <p:cNvSpPr txBox="1">
            <a:spLocks noChangeArrowheads="1"/>
          </p:cNvSpPr>
          <p:nvPr/>
        </p:nvSpPr>
        <p:spPr bwMode="auto">
          <a:xfrm>
            <a:off x="6545263" y="544513"/>
            <a:ext cx="1441450" cy="8953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600" b="1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break</a:t>
            </a:r>
          </a:p>
          <a:p>
            <a:r>
              <a:rPr lang="en-US" altLang="en-US" sz="2600" b="1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continue</a:t>
            </a:r>
            <a:r>
              <a:rPr lang="en-US" altLang="en-US" sz="2500">
                <a:solidFill>
                  <a:srgbClr val="FFFFFF"/>
                </a:solidFill>
                <a:ea typeface="+mn-ea"/>
              </a:rPr>
              <a:t> </a:t>
            </a:r>
          </a:p>
        </p:txBody>
      </p:sp>
      <p:sp>
        <p:nvSpPr>
          <p:cNvPr id="409607" name="Text Box 7"/>
          <p:cNvSpPr txBox="1">
            <a:spLocks noChangeArrowheads="1"/>
          </p:cNvSpPr>
          <p:nvPr/>
        </p:nvSpPr>
        <p:spPr bwMode="auto">
          <a:xfrm>
            <a:off x="701675" y="3217863"/>
            <a:ext cx="5253038" cy="14255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continue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stops present pass through a loop,   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but continues with next pass</a:t>
            </a:r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7324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Text Box 2"/>
          <p:cNvSpPr txBox="1">
            <a:spLocks noChangeArrowheads="1"/>
          </p:cNvSpPr>
          <p:nvPr/>
        </p:nvSpPr>
        <p:spPr bwMode="auto">
          <a:xfrm>
            <a:off x="701675" y="444500"/>
            <a:ext cx="4089400" cy="4984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6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Example:  Series calculations</a:t>
            </a:r>
          </a:p>
        </p:txBody>
      </p:sp>
      <p:sp>
        <p:nvSpPr>
          <p:cNvPr id="401411" name="Text Box 3"/>
          <p:cNvSpPr txBox="1">
            <a:spLocks noChangeArrowheads="1"/>
          </p:cNvSpPr>
          <p:nvPr/>
        </p:nvSpPr>
        <p:spPr bwMode="auto">
          <a:xfrm>
            <a:off x="1165225" y="2073275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000" i="1">
              <a:solidFill>
                <a:srgbClr val="33339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1428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89050"/>
            <a:ext cx="83502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142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949575"/>
            <a:ext cx="834707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1435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4745038"/>
            <a:ext cx="6673850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1198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010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5159375"/>
            <a:ext cx="6410325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8995" name="Text Box 3"/>
          <p:cNvSpPr txBox="1">
            <a:spLocks noChangeArrowheads="1"/>
          </p:cNvSpPr>
          <p:nvPr/>
        </p:nvSpPr>
        <p:spPr bwMode="auto">
          <a:xfrm>
            <a:off x="1165225" y="199866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000" i="1">
              <a:solidFill>
                <a:srgbClr val="33339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8999" name="Text Box 7"/>
          <p:cNvSpPr txBox="1">
            <a:spLocks noChangeArrowheads="1"/>
          </p:cNvSpPr>
          <p:nvPr/>
        </p:nvSpPr>
        <p:spPr bwMode="auto">
          <a:xfrm>
            <a:off x="625475" y="4198938"/>
            <a:ext cx="8134350" cy="4826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Recursion can be implemented with a </a:t>
            </a:r>
            <a:r>
              <a:rPr lang="en-US" altLang="en-US" sz="2500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for-loop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or a </a:t>
            </a:r>
            <a:r>
              <a:rPr lang="en-US" altLang="en-US" sz="2500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while-loop</a:t>
            </a:r>
          </a:p>
        </p:txBody>
      </p:sp>
      <p:sp>
        <p:nvSpPr>
          <p:cNvPr id="469000" name="Line 8"/>
          <p:cNvSpPr>
            <a:spLocks noChangeShapeType="1"/>
          </p:cNvSpPr>
          <p:nvPr/>
        </p:nvSpPr>
        <p:spPr bwMode="auto">
          <a:xfrm flipV="1">
            <a:off x="1612900" y="3792538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9001" name="Rectangle 9"/>
          <p:cNvSpPr>
            <a:spLocks noChangeArrowheads="1"/>
          </p:cNvSpPr>
          <p:nvPr/>
        </p:nvSpPr>
        <p:spPr bwMode="auto">
          <a:xfrm>
            <a:off x="777875" y="3109913"/>
            <a:ext cx="5540375" cy="6826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6900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393700"/>
            <a:ext cx="70612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900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1878013"/>
            <a:ext cx="2921000" cy="102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9005" name="Rectangle 13"/>
          <p:cNvSpPr>
            <a:spLocks noChangeArrowheads="1"/>
          </p:cNvSpPr>
          <p:nvPr/>
        </p:nvSpPr>
        <p:spPr bwMode="auto">
          <a:xfrm>
            <a:off x="777875" y="1835150"/>
            <a:ext cx="2959100" cy="10636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9007" name="Rectangle 15"/>
          <p:cNvSpPr>
            <a:spLocks noChangeArrowheads="1"/>
          </p:cNvSpPr>
          <p:nvPr/>
        </p:nvSpPr>
        <p:spPr bwMode="auto">
          <a:xfrm>
            <a:off x="1308100" y="5099050"/>
            <a:ext cx="6451600" cy="12890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69009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205163"/>
            <a:ext cx="5224462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229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7" name="Text Box 3"/>
          <p:cNvSpPr txBox="1">
            <a:spLocks noChangeArrowheads="1"/>
          </p:cNvSpPr>
          <p:nvPr/>
        </p:nvSpPr>
        <p:spPr bwMode="auto">
          <a:xfrm>
            <a:off x="1165225" y="2073275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000" i="1">
              <a:solidFill>
                <a:srgbClr val="33339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5509" name="Rectangle 5"/>
          <p:cNvSpPr>
            <a:spLocks noChangeArrowheads="1"/>
          </p:cNvSpPr>
          <p:nvPr/>
        </p:nvSpPr>
        <p:spPr bwMode="auto">
          <a:xfrm>
            <a:off x="398463" y="215900"/>
            <a:ext cx="8424862" cy="64008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10000; S = 1;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initialize</a:t>
            </a:r>
          </a:p>
          <a:p>
            <a:endParaRPr lang="en-US" altLang="en-US" sz="15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 = 1e-14; 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relative error</a:t>
            </a:r>
          </a:p>
          <a:p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       % try r = eps</a:t>
            </a:r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n=1:N,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T = (-1)^n /(2*n+1)/3^n;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n-th term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if abs(T) &lt; tol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break out of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break; 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the for-loop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       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if T is small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 = S + T;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update sum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n, [pi; 2*sqrt(3)*S]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compare with pi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    % actual number</a:t>
            </a:r>
          </a:p>
          <a:p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26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 % of iterations</a:t>
            </a:r>
            <a:endParaRPr lang="en-US" altLang="en-US" sz="15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ans =        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 = 7.4229e-015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3.141592653589793</a:t>
            </a:r>
            <a:endParaRPr lang="en-US" altLang="en-US" sz="23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3.141592653589774      </a:t>
            </a:r>
          </a:p>
        </p:txBody>
      </p:sp>
      <p:sp>
        <p:nvSpPr>
          <p:cNvPr id="405510" name="Text Box 6"/>
          <p:cNvSpPr txBox="1">
            <a:spLocks noChangeArrowheads="1"/>
          </p:cNvSpPr>
          <p:nvPr/>
        </p:nvSpPr>
        <p:spPr bwMode="auto">
          <a:xfrm>
            <a:off x="7548563" y="6105525"/>
            <a:ext cx="1236662" cy="4826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for-loop</a:t>
            </a:r>
          </a:p>
        </p:txBody>
      </p:sp>
    </p:spTree>
    <p:extLst>
      <p:ext uri="{BB962C8B-B14F-4D97-AF65-F5344CB8AC3E}">
        <p14:creationId xmlns:p14="http://schemas.microsoft.com/office/powerpoint/2010/main" val="32767977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Text Box 2"/>
          <p:cNvSpPr txBox="1">
            <a:spLocks noChangeArrowheads="1"/>
          </p:cNvSpPr>
          <p:nvPr/>
        </p:nvSpPr>
        <p:spPr bwMode="auto">
          <a:xfrm>
            <a:off x="1165225" y="2073275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000" i="1">
              <a:solidFill>
                <a:srgbClr val="33339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7555" name="Rectangle 3"/>
          <p:cNvSpPr>
            <a:spLocks noChangeArrowheads="1"/>
          </p:cNvSpPr>
          <p:nvPr/>
        </p:nvSpPr>
        <p:spPr bwMode="auto">
          <a:xfrm>
            <a:off x="549275" y="547688"/>
            <a:ext cx="7969250" cy="56991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 0; T = 1; n = 0;</a:t>
            </a:r>
          </a:p>
          <a:p>
            <a:endParaRPr lang="pt-BR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 = 1e-14;             </a:t>
            </a:r>
          </a:p>
          <a:p>
            <a:endParaRPr lang="pt-BR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abs(T) &gt; tol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 = S + T;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n = n+1;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T =  (-1)^n / (2*n+1) / 3^n;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n, [pi; 2*sqrt(3)*S]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compare with pi</a:t>
            </a:r>
          </a:p>
          <a:p>
            <a:endParaRPr lang="en-US" altLang="en-US" sz="15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                     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26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ans =     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 = 7.4229e-015</a:t>
            </a: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fr-FR" altLang="en-US" sz="23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fr-FR" altLang="en-US" sz="2300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3.141592653589793</a:t>
            </a:r>
          </a:p>
          <a:p>
            <a:r>
              <a:rPr lang="fr-FR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3.141592653589774</a:t>
            </a:r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07556" name="Text Box 4"/>
          <p:cNvSpPr txBox="1">
            <a:spLocks noChangeArrowheads="1"/>
          </p:cNvSpPr>
          <p:nvPr/>
        </p:nvSpPr>
        <p:spPr bwMode="auto">
          <a:xfrm>
            <a:off x="6913563" y="5729288"/>
            <a:ext cx="1571625" cy="4826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while-loop</a:t>
            </a:r>
          </a:p>
        </p:txBody>
      </p:sp>
    </p:spTree>
    <p:extLst>
      <p:ext uri="{BB962C8B-B14F-4D97-AF65-F5344CB8AC3E}">
        <p14:creationId xmlns:p14="http://schemas.microsoft.com/office/powerpoint/2010/main" val="1747530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Text Box 2"/>
          <p:cNvSpPr txBox="1">
            <a:spLocks noChangeArrowheads="1"/>
          </p:cNvSpPr>
          <p:nvPr/>
        </p:nvSpPr>
        <p:spPr bwMode="auto">
          <a:xfrm>
            <a:off x="701675" y="304800"/>
            <a:ext cx="6524625" cy="4984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6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Example:  Vectorized Taylor series calculations</a:t>
            </a:r>
          </a:p>
        </p:txBody>
      </p:sp>
      <p:sp>
        <p:nvSpPr>
          <p:cNvPr id="406531" name="Text Box 3"/>
          <p:cNvSpPr txBox="1">
            <a:spLocks noChangeArrowheads="1"/>
          </p:cNvSpPr>
          <p:nvPr/>
        </p:nvSpPr>
        <p:spPr bwMode="auto">
          <a:xfrm>
            <a:off x="1165225" y="2073275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000" i="1">
              <a:solidFill>
                <a:srgbClr val="33339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65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923925"/>
            <a:ext cx="7312025" cy="577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6535" name="Rectangle 7"/>
          <p:cNvSpPr>
            <a:spLocks noChangeArrowheads="1"/>
          </p:cNvSpPr>
          <p:nvPr/>
        </p:nvSpPr>
        <p:spPr bwMode="auto">
          <a:xfrm>
            <a:off x="2143125" y="5249863"/>
            <a:ext cx="4478338" cy="151923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5938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69" name="Rectangle 13"/>
          <p:cNvSpPr>
            <a:spLocks noChangeArrowheads="1"/>
          </p:cNvSpPr>
          <p:nvPr/>
        </p:nvSpPr>
        <p:spPr bwMode="auto">
          <a:xfrm>
            <a:off x="493713" y="469900"/>
            <a:ext cx="8156575" cy="557688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version 1 – using a for-loop</a:t>
            </a:r>
          </a:p>
          <a:p>
            <a:endParaRPr lang="en-US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 [1 3 0 -4 10]';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column vector</a:t>
            </a:r>
          </a:p>
          <a:p>
            <a:endParaRPr lang="en-US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 ones(size(x));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inherits size of x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 = 1; 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10000;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max iterations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 = 1e-12;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% error tolerance</a:t>
            </a:r>
          </a:p>
          <a:p>
            <a:endParaRPr lang="en-US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n=1:N,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T = T.*x/n;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n-th term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if max(abs(T)) &lt; tol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break if |T|&lt;tol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break;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why max(abs(T))?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 = S + T;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update sum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910197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4813"/>
            <a:ext cx="8286750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4116" name="Text Box 4"/>
          <p:cNvSpPr txBox="1">
            <a:spLocks noChangeArrowheads="1"/>
          </p:cNvSpPr>
          <p:nvPr/>
        </p:nvSpPr>
        <p:spPr bwMode="auto">
          <a:xfrm>
            <a:off x="5740400" y="582613"/>
            <a:ext cx="3125788" cy="8636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always carry out some </a:t>
            </a:r>
          </a:p>
          <a:p>
            <a:r>
              <a:rPr lang="en-US" altLang="en-US" sz="25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iterations by hand</a:t>
            </a:r>
          </a:p>
        </p:txBody>
      </p:sp>
    </p:spTree>
    <p:extLst>
      <p:ext uri="{BB962C8B-B14F-4D97-AF65-F5344CB8AC3E}">
        <p14:creationId xmlns:p14="http://schemas.microsoft.com/office/powerpoint/2010/main" val="28117158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ChangeArrowheads="1"/>
          </p:cNvSpPr>
          <p:nvPr/>
        </p:nvSpPr>
        <p:spPr bwMode="auto">
          <a:xfrm>
            <a:off x="169863" y="582613"/>
            <a:ext cx="8804275" cy="597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    x        exp(x)           S\n');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fprintf('------------------------------------\n');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fprintf('% 7.2f  %12.6f  %12.6f\n', [x,exp(x),S]');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fprintf('------------------------------------\n');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fprintf(['iterations n = ',int2str(n),'\n']);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x        exp(x)           S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1.00      2.718282      2.718282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3.00     20.085537     20.085537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0.00      1.000000      1.000000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-4.00      0.018316      0.018316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10.00  22026.465795  22026.465795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iterations n = 47</a:t>
            </a:r>
          </a:p>
          <a:p>
            <a:endParaRPr lang="en-US" altLang="en-US" sz="23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norm(S-exp(x))  % equals 7.2760e-012</a:t>
            </a:r>
          </a:p>
        </p:txBody>
      </p:sp>
    </p:spTree>
    <p:extLst>
      <p:ext uri="{BB962C8B-B14F-4D97-AF65-F5344CB8AC3E}">
        <p14:creationId xmlns:p14="http://schemas.microsoft.com/office/powerpoint/2010/main" val="2569304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20" name="Rectangle 4"/>
          <p:cNvSpPr>
            <a:spLocks noChangeArrowheads="1"/>
          </p:cNvSpPr>
          <p:nvPr/>
        </p:nvSpPr>
        <p:spPr bwMode="auto">
          <a:xfrm>
            <a:off x="493713" y="469900"/>
            <a:ext cx="8156575" cy="466248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version 2 – using a while-loop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 [1 3 0 -4 10]';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column vector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 ones(size(x));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inherits size of x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 = 1; n=1;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initialize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 = 1e-12;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% error tolerance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max(abs(T)) &gt; tol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can also use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T = x.*T/n;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norm(T)&gt;tol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 = S+T;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n = n+1;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7406591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476250"/>
            <a:ext cx="5389562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5141" name="Text Box 5"/>
          <p:cNvSpPr txBox="1">
            <a:spLocks noChangeArrowheads="1"/>
          </p:cNvSpPr>
          <p:nvPr/>
        </p:nvSpPr>
        <p:spPr bwMode="auto">
          <a:xfrm>
            <a:off x="5807075" y="593725"/>
            <a:ext cx="3125788" cy="8636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always carry out some </a:t>
            </a:r>
          </a:p>
          <a:p>
            <a:r>
              <a:rPr lang="en-US" altLang="en-US" sz="25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iterations by hand</a:t>
            </a:r>
          </a:p>
        </p:txBody>
      </p:sp>
    </p:spTree>
    <p:extLst>
      <p:ext uri="{BB962C8B-B14F-4D97-AF65-F5344CB8AC3E}">
        <p14:creationId xmlns:p14="http://schemas.microsoft.com/office/powerpoint/2010/main" val="931514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ChangeArrowheads="1"/>
          </p:cNvSpPr>
          <p:nvPr/>
        </p:nvSpPr>
        <p:spPr bwMode="auto">
          <a:xfrm>
            <a:off x="169863" y="582613"/>
            <a:ext cx="8804275" cy="527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    x        exp(x)           S\n');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fprintf('------------------------------------\n');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fprintf('% 7.2f  %12.6f  %12.6f\n', [x,exp(x),S]');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fprintf('------------------------------------\n');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fprintf(['iterations n = ',int2str(n-1),'\n']);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x        exp(x)           S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1.00      2.718282      2.718282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3.00     20.085537     20.085537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0.00      1.000000      1.000000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-4.00      0.018316      0.018316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10.00  22026.465795  22026.465795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iterations n = 47</a:t>
            </a:r>
          </a:p>
        </p:txBody>
      </p:sp>
      <p:sp>
        <p:nvSpPr>
          <p:cNvPr id="473091" name="Line 3"/>
          <p:cNvSpPr>
            <a:spLocks noChangeShapeType="1"/>
          </p:cNvSpPr>
          <p:nvPr/>
        </p:nvSpPr>
        <p:spPr bwMode="auto">
          <a:xfrm flipH="1" flipV="1">
            <a:off x="6529388" y="2324100"/>
            <a:ext cx="639762" cy="3587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73092" name="Text Box 4"/>
          <p:cNvSpPr txBox="1">
            <a:spLocks noChangeArrowheads="1"/>
          </p:cNvSpPr>
          <p:nvPr/>
        </p:nvSpPr>
        <p:spPr bwMode="auto">
          <a:xfrm>
            <a:off x="7170738" y="2678113"/>
            <a:ext cx="1484312" cy="482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why </a:t>
            </a:r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n-1</a:t>
            </a:r>
            <a:r>
              <a:rPr lang="en-US" altLang="en-US" sz="2500">
                <a:solidFill>
                  <a:srgbClr val="8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4305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3" name="Rectangle 3"/>
          <p:cNvSpPr>
            <a:spLocks noChangeArrowheads="1"/>
          </p:cNvSpPr>
          <p:nvPr/>
        </p:nvSpPr>
        <p:spPr bwMode="auto">
          <a:xfrm>
            <a:off x="493713" y="469900"/>
            <a:ext cx="8156575" cy="57150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version 3 – using a forever while-loop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 [1 3 0 -4 10]';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column vector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 ones(size(x));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inherits size of x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 = 1; n=1;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initialize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 = 1e-12;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% error tolerance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1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forever loop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T = x.*T/n;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if max(abs(T)) &lt; tol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break;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S = S+T;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n = n+1;</a:t>
            </a:r>
          </a:p>
          <a:p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42130735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ChangeArrowheads="1"/>
          </p:cNvSpPr>
          <p:nvPr/>
        </p:nvSpPr>
        <p:spPr bwMode="auto">
          <a:xfrm>
            <a:off x="169863" y="582613"/>
            <a:ext cx="8804275" cy="562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    x        exp(x)           S\n');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fprintf('------------------------------------\n');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fprintf('% 7.2f  %12.6f  %12.6f\n', [x,exp(x),S]');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fprintf('------------------------------------\n');</a:t>
            </a:r>
          </a:p>
          <a:p>
            <a:r>
              <a:rPr lang="en-US" altLang="en-US" sz="22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fprintf(['iterations n = ',int2str(n),'\n']);</a:t>
            </a: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endParaRPr lang="en-US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x        exp(x)           S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1.00      2.718282      2.718282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3.00     20.085537     20.085537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0.00      1.000000      1.000000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-4.00      0.018316      0.018316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10.00  22026.465795  22026.465795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iterations n = 47</a:t>
            </a:r>
          </a:p>
        </p:txBody>
      </p:sp>
    </p:spTree>
    <p:extLst>
      <p:ext uri="{BB962C8B-B14F-4D97-AF65-F5344CB8AC3E}">
        <p14:creationId xmlns:p14="http://schemas.microsoft.com/office/powerpoint/2010/main" val="22439083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7" name="Text Box 3"/>
          <p:cNvSpPr txBox="1">
            <a:spLocks noChangeArrowheads="1"/>
          </p:cNvSpPr>
          <p:nvPr/>
        </p:nvSpPr>
        <p:spPr bwMode="auto">
          <a:xfrm>
            <a:off x="701675" y="304800"/>
            <a:ext cx="4548188" cy="4984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6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Example:  Square-root algorithm</a:t>
            </a:r>
          </a:p>
        </p:txBody>
      </p:sp>
      <p:pic>
        <p:nvPicPr>
          <p:cNvPr id="4157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" y="1223963"/>
            <a:ext cx="6454775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7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2336800"/>
            <a:ext cx="1978025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5751" name="Rectangle 7"/>
          <p:cNvSpPr>
            <a:spLocks noChangeArrowheads="1"/>
          </p:cNvSpPr>
          <p:nvPr/>
        </p:nvSpPr>
        <p:spPr bwMode="auto">
          <a:xfrm>
            <a:off x="701675" y="3276600"/>
            <a:ext cx="7969250" cy="26574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 = 20;      </a:t>
            </a:r>
            <a:r>
              <a:rPr lang="pt-BR" altLang="en-US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sqrt(a) = </a:t>
            </a:r>
            <a:r>
              <a:rPr lang="en-US" altLang="en-US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4.472135954999580</a:t>
            </a:r>
            <a:endParaRPr lang="pt-BR" altLang="en-US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10;  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x(1) = 8;    </a:t>
            </a:r>
            <a:r>
              <a:rPr lang="pt-BR" altLang="en-US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arbitrary initial value</a:t>
            </a:r>
          </a:p>
          <a:p>
            <a:endParaRPr lang="pt-BR" altLang="en-US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n=1:N-1,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x(n+1) = (x(n) + a/x(n))/2;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  <a:endParaRPr lang="en-US" altLang="en-US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5973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4" name="Rectangle 6"/>
          <p:cNvSpPr>
            <a:spLocks noChangeArrowheads="1"/>
          </p:cNvSpPr>
          <p:nvPr/>
        </p:nvSpPr>
        <p:spPr bwMode="auto">
          <a:xfrm>
            <a:off x="852488" y="396875"/>
            <a:ext cx="7477125" cy="58070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n           x        \n');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fprintf('----------------------\n');   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fprintf('%3.0f   %17.15f\n', [1:N; x]);</a:t>
            </a:r>
          </a:p>
          <a:p>
            <a:endParaRPr lang="en-US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n           x          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1   8.000000000000000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2   5.250000000000000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3   4.529761904761905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4   4.472502502972279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5   4.472135970019965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6   4.472135954999580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7   4.472135954999580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8   4.472135954999580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9   4.472135954999580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10   4.472135954999580</a:t>
            </a:r>
            <a:endParaRPr lang="en-US" altLang="en-US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16775" name="Text Box 7"/>
          <p:cNvSpPr txBox="1">
            <a:spLocks noChangeArrowheads="1"/>
          </p:cNvSpPr>
          <p:nvPr/>
        </p:nvSpPr>
        <p:spPr bwMode="auto">
          <a:xfrm>
            <a:off x="5732463" y="4078288"/>
            <a:ext cx="1774825" cy="8318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converged in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iterations</a:t>
            </a:r>
          </a:p>
        </p:txBody>
      </p:sp>
      <p:sp>
        <p:nvSpPr>
          <p:cNvPr id="416776" name="Line 8"/>
          <p:cNvSpPr>
            <a:spLocks noChangeShapeType="1"/>
          </p:cNvSpPr>
          <p:nvPr/>
        </p:nvSpPr>
        <p:spPr bwMode="auto">
          <a:xfrm flipH="1">
            <a:off x="5326063" y="4506913"/>
            <a:ext cx="40005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7674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4" name="Rectangle 6"/>
          <p:cNvSpPr>
            <a:spLocks noChangeArrowheads="1"/>
          </p:cNvSpPr>
          <p:nvPr/>
        </p:nvSpPr>
        <p:spPr bwMode="auto">
          <a:xfrm>
            <a:off x="473075" y="628650"/>
            <a:ext cx="7872413" cy="49403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 = 20; N = 10; x(1) = 8;    </a:t>
            </a:r>
            <a:r>
              <a:rPr lang="pt-BR" altLang="en-US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initialize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 = 1e-12;</a:t>
            </a:r>
            <a:r>
              <a:rPr lang="pt-BR" altLang="en-US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% our choice</a:t>
            </a:r>
          </a:p>
          <a:p>
            <a:endParaRPr lang="pt-BR" altLang="en-US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n          x(n)      \n');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fprintf('----------------------\n');</a:t>
            </a:r>
          </a:p>
          <a:p>
            <a:endParaRPr lang="pt-BR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n=1:N-1,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fprintf('%2.0f   %17.15f\n', n,x(n));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if abs(x(n)^2-a) &lt;= tol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break; 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    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x(n+1) = (x(n) + a/x(n))/2;</a:t>
            </a:r>
          </a:p>
          <a:p>
            <a:r>
              <a:rPr lang="pt-BR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pt-BR" altLang="en-US" sz="15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27017" name="Text Box 9"/>
          <p:cNvSpPr txBox="1">
            <a:spLocks noChangeArrowheads="1"/>
          </p:cNvSpPr>
          <p:nvPr/>
        </p:nvSpPr>
        <p:spPr bwMode="auto">
          <a:xfrm>
            <a:off x="6408738" y="3773488"/>
            <a:ext cx="2400300" cy="156210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break out of the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loop if converged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 within the error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tolerance, </a:t>
            </a:r>
            <a:r>
              <a:rPr lang="en-US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</a:t>
            </a:r>
          </a:p>
        </p:txBody>
      </p:sp>
      <p:sp>
        <p:nvSpPr>
          <p:cNvPr id="427023" name="Text Box 15"/>
          <p:cNvSpPr txBox="1">
            <a:spLocks noChangeArrowheads="1"/>
          </p:cNvSpPr>
          <p:nvPr/>
        </p:nvSpPr>
        <p:spPr bwMode="auto">
          <a:xfrm>
            <a:off x="6089650" y="6122988"/>
            <a:ext cx="26257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(output in next page)</a:t>
            </a:r>
          </a:p>
        </p:txBody>
      </p:sp>
    </p:spTree>
    <p:extLst>
      <p:ext uri="{BB962C8B-B14F-4D97-AF65-F5344CB8AC3E}">
        <p14:creationId xmlns:p14="http://schemas.microsoft.com/office/powerpoint/2010/main" val="12610168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ChangeArrowheads="1"/>
          </p:cNvSpPr>
          <p:nvPr/>
        </p:nvSpPr>
        <p:spPr bwMode="auto">
          <a:xfrm>
            <a:off x="1179513" y="955675"/>
            <a:ext cx="4303712" cy="30226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n          x(n)        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1   8.000000000000000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2   5.250000000000000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3   4.529761904761905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4   4.472502502972279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5   4.472135970019965</a:t>
            </a:r>
          </a:p>
          <a:p>
            <a:r>
              <a:rPr lang="pt-BR" altLang="en-US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6   4.472135954999580</a:t>
            </a:r>
          </a:p>
        </p:txBody>
      </p:sp>
      <p:sp>
        <p:nvSpPr>
          <p:cNvPr id="465923" name="Text Box 3"/>
          <p:cNvSpPr txBox="1">
            <a:spLocks noChangeArrowheads="1"/>
          </p:cNvSpPr>
          <p:nvPr/>
        </p:nvSpPr>
        <p:spPr bwMode="auto">
          <a:xfrm>
            <a:off x="5984875" y="3136900"/>
            <a:ext cx="1774825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converged in</a:t>
            </a:r>
          </a:p>
          <a:p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iterations</a:t>
            </a:r>
          </a:p>
        </p:txBody>
      </p:sp>
      <p:sp>
        <p:nvSpPr>
          <p:cNvPr id="465926" name="Text Box 6"/>
          <p:cNvSpPr txBox="1">
            <a:spLocks noChangeArrowheads="1"/>
          </p:cNvSpPr>
          <p:nvPr/>
        </p:nvSpPr>
        <p:spPr bwMode="auto">
          <a:xfrm>
            <a:off x="3376613" y="4826000"/>
            <a:ext cx="4383087" cy="8032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exactly the same output is obtained </a:t>
            </a:r>
          </a:p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using a while-loop in the next page</a:t>
            </a:r>
          </a:p>
        </p:txBody>
      </p:sp>
    </p:spTree>
    <p:extLst>
      <p:ext uri="{BB962C8B-B14F-4D97-AF65-F5344CB8AC3E}">
        <p14:creationId xmlns:p14="http://schemas.microsoft.com/office/powerpoint/2010/main" val="33799964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ChangeArrowheads="1"/>
          </p:cNvSpPr>
          <p:nvPr/>
        </p:nvSpPr>
        <p:spPr bwMode="auto">
          <a:xfrm>
            <a:off x="341313" y="261938"/>
            <a:ext cx="8455025" cy="379253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 = 20; n = 1; x = 8; tol = 1e-12;</a:t>
            </a:r>
            <a:endParaRPr lang="pt-BR" altLang="en-US" sz="23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endParaRPr lang="pt-BR" altLang="en-US" sz="15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n           x            error\n');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fprintf('---------------------------------\n');</a:t>
            </a:r>
            <a:r>
              <a:rPr lang="pt-BR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endParaRPr lang="pt-BR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abs(x^2-a) &gt; tol      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 = (x + a/x)/2;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n = n+1;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 = abs(x^2-a);  </a:t>
            </a:r>
          </a:p>
          <a:p>
            <a:r>
              <a:rPr lang="pt-BR" altLang="en-US" sz="20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%1d   %17.15f   %8.2e\n', n,x,E);</a:t>
            </a:r>
            <a:r>
              <a:rPr lang="pt-BR" altLang="en-US" sz="20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pt-BR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84355" name="Rectangle 3"/>
          <p:cNvSpPr>
            <a:spLocks noChangeArrowheads="1"/>
          </p:cNvSpPr>
          <p:nvPr/>
        </p:nvSpPr>
        <p:spPr bwMode="auto">
          <a:xfrm>
            <a:off x="811213" y="4224338"/>
            <a:ext cx="5605462" cy="23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100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          x            error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2   5.250000000000000   7.56e+00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3   4.529761904761905   5.19e-01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4   4.472502502972279   3.28e-03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5   4.472135970019965   1.34e-07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6   4.472135954999580   3.55e-15</a:t>
            </a:r>
            <a:endParaRPr lang="en-US" altLang="en-US" sz="21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84356" name="Text Box 4"/>
          <p:cNvSpPr txBox="1">
            <a:spLocks noChangeArrowheads="1"/>
          </p:cNvSpPr>
          <p:nvPr/>
        </p:nvSpPr>
        <p:spPr bwMode="auto">
          <a:xfrm>
            <a:off x="5133975" y="1879600"/>
            <a:ext cx="3041650" cy="452438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conventional while-loop</a:t>
            </a:r>
          </a:p>
        </p:txBody>
      </p:sp>
      <p:sp>
        <p:nvSpPr>
          <p:cNvPr id="484357" name="Text Box 5"/>
          <p:cNvSpPr txBox="1">
            <a:spLocks noChangeArrowheads="1"/>
          </p:cNvSpPr>
          <p:nvPr/>
        </p:nvSpPr>
        <p:spPr bwMode="auto">
          <a:xfrm>
            <a:off x="6845300" y="5013325"/>
            <a:ext cx="1971675" cy="153511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final error </a:t>
            </a:r>
          </a:p>
          <a:p>
            <a:r>
              <a:rPr lang="en-US" altLang="en-US" sz="2300" i="1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 </a:t>
            </a:r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|</a:t>
            </a:r>
            <a:r>
              <a:rPr lang="en-US" altLang="en-US" sz="2300" i="1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en-US" altLang="en-US" sz="2500" baseline="200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en-US" sz="21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lang="en-US" altLang="en-US" sz="2300" i="1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|</a:t>
            </a:r>
          </a:p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is smaller than 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tol</a:t>
            </a:r>
          </a:p>
        </p:txBody>
      </p:sp>
      <p:sp>
        <p:nvSpPr>
          <p:cNvPr id="484359" name="Line 7"/>
          <p:cNvSpPr>
            <a:spLocks noChangeShapeType="1"/>
          </p:cNvSpPr>
          <p:nvPr/>
        </p:nvSpPr>
        <p:spPr bwMode="auto">
          <a:xfrm flipH="1">
            <a:off x="6364288" y="6353175"/>
            <a:ext cx="479425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090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ChangeArrowheads="1"/>
          </p:cNvSpPr>
          <p:nvPr/>
        </p:nvSpPr>
        <p:spPr bwMode="auto">
          <a:xfrm>
            <a:off x="317500" y="168275"/>
            <a:ext cx="8482013" cy="42195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 = 20; x = 8; n = 1; tol = 1e-12;</a:t>
            </a:r>
          </a:p>
          <a:p>
            <a:endParaRPr lang="pt-BR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n           x            error\n');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fprintf('---------------------------------\n');</a:t>
            </a:r>
          </a:p>
          <a:p>
            <a:endParaRPr lang="pt-BR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1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if abs(x^2-a) &lt;= tol, break; end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 = (x + a/x)/2;</a:t>
            </a:r>
          </a:p>
          <a:p>
            <a:r>
              <a:rPr lang="pt-BR" altLang="en-US" sz="2300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n+1;</a:t>
            </a: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 = abs(x^2-a);  </a:t>
            </a:r>
          </a:p>
          <a:p>
            <a:r>
              <a:rPr lang="pt-BR" altLang="en-US" sz="2300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%1d   %17.15f   %8.2e\n', n,x,E);</a:t>
            </a:r>
            <a:r>
              <a:rPr lang="pt-BR" altLang="en-US" sz="2300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endParaRPr lang="pt-BR" altLang="en-US" sz="23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85381" name="Line 5"/>
          <p:cNvSpPr>
            <a:spLocks noChangeShapeType="1"/>
          </p:cNvSpPr>
          <p:nvPr/>
        </p:nvSpPr>
        <p:spPr bwMode="auto">
          <a:xfrm>
            <a:off x="4040188" y="777875"/>
            <a:ext cx="0" cy="350838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85382" name="Rectangle 6"/>
          <p:cNvSpPr>
            <a:spLocks noChangeArrowheads="1"/>
          </p:cNvSpPr>
          <p:nvPr/>
        </p:nvSpPr>
        <p:spPr bwMode="auto">
          <a:xfrm>
            <a:off x="844550" y="4457700"/>
            <a:ext cx="5605463" cy="23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100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          x            error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2   5.250000000000000   7.56e+00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3   4.529761904761905   5.19e-01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4   4.472502502972279   3.28e-03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5   4.472135970019965   1.34e-07</a:t>
            </a:r>
          </a:p>
          <a:p>
            <a:r>
              <a:rPr lang="pt-BR" altLang="en-US" sz="21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6   4.472135954999580   3.55e-15</a:t>
            </a:r>
            <a:endParaRPr lang="en-US" altLang="en-US" sz="21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485383" name="Text Box 7"/>
          <p:cNvSpPr txBox="1">
            <a:spLocks noChangeArrowheads="1"/>
          </p:cNvSpPr>
          <p:nvPr/>
        </p:nvSpPr>
        <p:spPr bwMode="auto">
          <a:xfrm>
            <a:off x="7048500" y="1782763"/>
            <a:ext cx="1489075" cy="803275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forever</a:t>
            </a:r>
          </a:p>
          <a:p>
            <a:r>
              <a:rPr lang="en-US" altLang="en-US" sz="23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while-loop</a:t>
            </a:r>
          </a:p>
        </p:txBody>
      </p:sp>
    </p:spTree>
    <p:extLst>
      <p:ext uri="{BB962C8B-B14F-4D97-AF65-F5344CB8AC3E}">
        <p14:creationId xmlns:p14="http://schemas.microsoft.com/office/powerpoint/2010/main" val="2588963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4" name="Text Box 4"/>
          <p:cNvSpPr txBox="1">
            <a:spLocks noChangeArrowheads="1"/>
          </p:cNvSpPr>
          <p:nvPr/>
        </p:nvSpPr>
        <p:spPr bwMode="auto">
          <a:xfrm>
            <a:off x="701675" y="304800"/>
            <a:ext cx="4384675" cy="4984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6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Example:  Calculating Products</a:t>
            </a:r>
          </a:p>
        </p:txBody>
      </p:sp>
      <p:pic>
        <p:nvPicPr>
          <p:cNvPr id="4761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474788"/>
            <a:ext cx="8550275" cy="111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16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230563"/>
            <a:ext cx="7462837" cy="88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6170" name="Rectangle 10"/>
          <p:cNvSpPr>
            <a:spLocks noChangeArrowheads="1"/>
          </p:cNvSpPr>
          <p:nvPr/>
        </p:nvSpPr>
        <p:spPr bwMode="auto">
          <a:xfrm>
            <a:off x="625475" y="3125788"/>
            <a:ext cx="7816850" cy="113823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7617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4778375"/>
            <a:ext cx="5094287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6388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7" name="Rectangle 3"/>
          <p:cNvSpPr>
            <a:spLocks noChangeArrowheads="1"/>
          </p:cNvSpPr>
          <p:nvPr/>
        </p:nvSpPr>
        <p:spPr bwMode="auto">
          <a:xfrm>
            <a:off x="322263" y="487363"/>
            <a:ext cx="8499475" cy="57626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 [0.1, 0.2, 1, 4, 8]';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column vector</a:t>
            </a:r>
          </a:p>
          <a:p>
            <a:endParaRPr lang="en-US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 = ones(size(x));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inherits size of x</a:t>
            </a:r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k=1;</a:t>
            </a:r>
          </a:p>
          <a:p>
            <a:endParaRPr lang="en-US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 = 1e-10;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relative error</a:t>
            </a:r>
          </a:p>
          <a:p>
            <a:endParaRPr lang="en-US" altLang="en-US" sz="2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while 1          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forever loop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F = cos(x/2^k);         </a:t>
            </a:r>
            <a:r>
              <a:rPr lang="en-US" altLang="en-US" sz="23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k-th factor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S1 = S.*F;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if norm(S1-S) &lt; r*norm(S)    </a:t>
            </a:r>
            <a:endParaRPr lang="en-US" altLang="en-US" sz="23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break;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end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S = S1;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k = k+1;</a:t>
            </a:r>
          </a:p>
          <a:p>
            <a:r>
              <a:rPr lang="en-US" altLang="en-US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77188" name="Text Box 4"/>
          <p:cNvSpPr txBox="1">
            <a:spLocks noChangeArrowheads="1"/>
          </p:cNvSpPr>
          <p:nvPr/>
        </p:nvSpPr>
        <p:spPr bwMode="auto">
          <a:xfrm>
            <a:off x="3433763" y="4770438"/>
            <a:ext cx="3692525" cy="7874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2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use vector norm to measure the</a:t>
            </a:r>
          </a:p>
          <a:p>
            <a:r>
              <a:rPr lang="en-US" altLang="en-US" sz="22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distance between 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</a:t>
            </a:r>
            <a:r>
              <a:rPr lang="en-US" altLang="en-US" sz="22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and </a:t>
            </a:r>
            <a:r>
              <a:rPr lang="en-US" altLang="en-US" sz="23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S1</a:t>
            </a: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77189" name="Line 5"/>
          <p:cNvSpPr>
            <a:spLocks noChangeShapeType="1"/>
          </p:cNvSpPr>
          <p:nvPr/>
        </p:nvSpPr>
        <p:spPr bwMode="auto">
          <a:xfrm flipH="1" flipV="1">
            <a:off x="3054350" y="4386263"/>
            <a:ext cx="379413" cy="3810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150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1" name="Rectangle 3"/>
          <p:cNvSpPr>
            <a:spLocks noChangeArrowheads="1"/>
          </p:cNvSpPr>
          <p:nvPr/>
        </p:nvSpPr>
        <p:spPr bwMode="auto">
          <a:xfrm>
            <a:off x="244475" y="750888"/>
            <a:ext cx="88804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   x        sin(x)/x          S\n');</a:t>
            </a:r>
          </a:p>
          <a:p>
            <a:r>
              <a:rPr lang="en-US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fprintf('----------------------------------\n');</a:t>
            </a:r>
          </a:p>
          <a:p>
            <a:r>
              <a:rPr lang="en-US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fprintf('%6.2f  %12.6f  %12.6f\n', [x, sin(x)./x,S]');</a:t>
            </a:r>
          </a:p>
          <a:p>
            <a:r>
              <a:rPr lang="en-US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fprintf('----------------------------------\n');</a:t>
            </a:r>
          </a:p>
          <a:p>
            <a:r>
              <a:rPr lang="en-US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fprintf(['iterations k = ',int2str(k),'\n']);</a:t>
            </a:r>
          </a:p>
        </p:txBody>
      </p:sp>
      <p:sp>
        <p:nvSpPr>
          <p:cNvPr id="478212" name="Rectangle 4"/>
          <p:cNvSpPr>
            <a:spLocks noChangeArrowheads="1"/>
          </p:cNvSpPr>
          <p:nvPr/>
        </p:nvSpPr>
        <p:spPr bwMode="auto">
          <a:xfrm>
            <a:off x="473075" y="2822575"/>
            <a:ext cx="7058025" cy="324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x        sin(x)/x          S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0.10      0.998334      0.998334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0.20      0.993347      0.993347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1.00      0.841471      0.841471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4.00     -0.189201     -0.189201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8.00      0.123670      0.123670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----------------------------------</a:t>
            </a:r>
          </a:p>
          <a:p>
            <a:r>
              <a:rPr lang="en-US" altLang="en-US" sz="23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iterations k = 18   </a:t>
            </a:r>
          </a:p>
        </p:txBody>
      </p:sp>
    </p:spTree>
    <p:extLst>
      <p:ext uri="{BB962C8B-B14F-4D97-AF65-F5344CB8AC3E}">
        <p14:creationId xmlns:p14="http://schemas.microsoft.com/office/powerpoint/2010/main" val="25561740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09625" y="1752600"/>
            <a:ext cx="7315200" cy="2895600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200">
                <a:solidFill>
                  <a:schemeClr val="accent2"/>
                </a:solidFill>
              </a:rPr>
              <a:t>a simple example of a </a:t>
            </a:r>
            <a:r>
              <a:rPr lang="en-US" altLang="en-US" sz="2200">
                <a:solidFill>
                  <a:srgbClr val="800000"/>
                </a:solidFill>
              </a:rPr>
              <a:t>Digital Audio Effect</a:t>
            </a:r>
          </a:p>
          <a:p>
            <a:pPr>
              <a:lnSpc>
                <a:spcPct val="80000"/>
              </a:lnSpc>
            </a:pPr>
            <a:endParaRPr lang="en-US" altLang="en-US" sz="220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200">
                <a:solidFill>
                  <a:schemeClr val="accent2"/>
                </a:solidFill>
              </a:rPr>
              <a:t>reads a wave file and plays a 20-sec portion of it</a:t>
            </a:r>
          </a:p>
          <a:p>
            <a:pPr>
              <a:lnSpc>
                <a:spcPct val="80000"/>
              </a:lnSpc>
            </a:pPr>
            <a:endParaRPr lang="en-US" altLang="en-US" sz="220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200">
                <a:solidFill>
                  <a:schemeClr val="accent2"/>
                </a:solidFill>
              </a:rPr>
              <a:t>then, adds three overlapping copies of itself and plays the result</a:t>
            </a:r>
          </a:p>
          <a:p>
            <a:pPr>
              <a:lnSpc>
                <a:spcPct val="80000"/>
              </a:lnSpc>
            </a:pPr>
            <a:endParaRPr lang="en-US" altLang="en-US" sz="220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200">
                <a:solidFill>
                  <a:schemeClr val="accent2"/>
                </a:solidFill>
              </a:rPr>
              <a:t>illustrates the use of </a:t>
            </a:r>
            <a:r>
              <a:rPr lang="en-US" altLang="en-US" sz="2200">
                <a:solidFill>
                  <a:srgbClr val="800000"/>
                </a:solidFill>
              </a:rPr>
              <a:t>for-loops, if-statements, and pre-allocation</a:t>
            </a:r>
            <a:r>
              <a:rPr lang="en-US" altLang="en-US" sz="2200">
                <a:solidFill>
                  <a:schemeClr val="accent2"/>
                </a:solidFill>
              </a:rPr>
              <a:t> to speed up processing</a:t>
            </a:r>
            <a:r>
              <a:rPr lang="en-US" altLang="en-US" sz="1200">
                <a:solidFill>
                  <a:schemeClr val="accent2"/>
                </a:solidFill>
              </a:rPr>
              <a:t> </a:t>
            </a:r>
            <a:endParaRPr lang="en-US" altLang="en-US" sz="90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500">
              <a:solidFill>
                <a:schemeClr val="accent2"/>
              </a:solidFill>
            </a:endParaRPr>
          </a:p>
        </p:txBody>
      </p:sp>
      <p:sp>
        <p:nvSpPr>
          <p:cNvPr id="500739" name="Text Box 3"/>
          <p:cNvSpPr txBox="1">
            <a:spLocks noChangeArrowheads="1"/>
          </p:cNvSpPr>
          <p:nvPr/>
        </p:nvSpPr>
        <p:spPr bwMode="auto">
          <a:xfrm>
            <a:off x="1143000" y="5181600"/>
            <a:ext cx="6035675" cy="110648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2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complete program,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echoes.m</a:t>
            </a:r>
            <a:r>
              <a:rPr lang="en-US" altLang="en-US" sz="2200">
                <a:solidFill>
                  <a:srgbClr val="8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altLang="en-US" sz="22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supporting </a:t>
            </a:r>
          </a:p>
          <a:p>
            <a:r>
              <a:rPr lang="en-US" altLang="en-US" sz="22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wave files are in the zip file, </a:t>
            </a:r>
            <a:r>
              <a:rPr lang="en-US" altLang="en-US" sz="22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echoes.zip</a:t>
            </a:r>
            <a:r>
              <a:rPr lang="en-US" altLang="en-US" sz="22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r>
              <a:rPr lang="en-US" altLang="en-US" sz="220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(under week-2 and week-7 resources on sakai)</a:t>
            </a:r>
            <a:endParaRPr lang="en-US" altLang="en-US" sz="2200" b="1">
              <a:solidFill>
                <a:srgbClr val="8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00740" name="Text Box 4"/>
          <p:cNvSpPr txBox="1">
            <a:spLocks noChangeArrowheads="1"/>
          </p:cNvSpPr>
          <p:nvPr/>
        </p:nvSpPr>
        <p:spPr bwMode="auto">
          <a:xfrm>
            <a:off x="879475" y="706438"/>
            <a:ext cx="4308475" cy="498475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6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Example:  Overlapping Echoes</a:t>
            </a:r>
          </a:p>
        </p:txBody>
      </p:sp>
    </p:spTree>
    <p:extLst>
      <p:ext uri="{BB962C8B-B14F-4D97-AF65-F5344CB8AC3E}">
        <p14:creationId xmlns:p14="http://schemas.microsoft.com/office/powerpoint/2010/main" val="15599668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Text Box 2"/>
          <p:cNvSpPr txBox="1">
            <a:spLocks noChangeArrowheads="1"/>
          </p:cNvSpPr>
          <p:nvPr/>
        </p:nvSpPr>
        <p:spPr bwMode="auto">
          <a:xfrm>
            <a:off x="3695700" y="1466850"/>
            <a:ext cx="3473450" cy="482600"/>
          </a:xfrm>
          <a:prstGeom prst="rect">
            <a:avLst/>
          </a:prstGeom>
          <a:solidFill>
            <a:srgbClr val="FF99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500">
                <a:solidFill>
                  <a:srgbClr val="3333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block-diagram realization</a:t>
            </a:r>
          </a:p>
        </p:txBody>
      </p:sp>
      <p:graphicFrame>
        <p:nvGraphicFramePr>
          <p:cNvPr id="501763" name="Object 3"/>
          <p:cNvGraphicFramePr>
            <a:graphicFrameLocks noChangeAspect="1"/>
          </p:cNvGraphicFramePr>
          <p:nvPr/>
        </p:nvGraphicFramePr>
        <p:xfrm>
          <a:off x="1981200" y="3530600"/>
          <a:ext cx="6784975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orelDRAW" r:id="rId3" imgW="2455307" imgH="1138809" progId="CorelDraw.Graphic.7">
                  <p:embed/>
                </p:oleObj>
              </mc:Choice>
              <mc:Fallback>
                <p:oleObj name="CorelDRAW" r:id="rId3" imgW="2455307" imgH="1138809" progId="CorelDraw.Graphic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530600"/>
                        <a:ext cx="6784975" cy="314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64" name="Object 4"/>
          <p:cNvGraphicFramePr>
            <a:graphicFrameLocks noChangeAspect="1"/>
          </p:cNvGraphicFramePr>
          <p:nvPr/>
        </p:nvGraphicFramePr>
        <p:xfrm>
          <a:off x="598488" y="231775"/>
          <a:ext cx="3352800" cy="302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orelDRAW" r:id="rId5" imgW="1703880" imgH="1537525" progId="CorelDraw.Graphic.7">
                  <p:embed/>
                </p:oleObj>
              </mc:Choice>
              <mc:Fallback>
                <p:oleObj name="CorelDRAW" r:id="rId5" imgW="1703880" imgH="1537525" progId="CorelDraw.Graphic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231775"/>
                        <a:ext cx="3352800" cy="302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65" name="Rectangle 5"/>
          <p:cNvSpPr>
            <a:spLocks noChangeArrowheads="1"/>
          </p:cNvSpPr>
          <p:nvPr/>
        </p:nvSpPr>
        <p:spPr bwMode="auto">
          <a:xfrm>
            <a:off x="6419850" y="3544888"/>
            <a:ext cx="1781175" cy="43973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061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Text Box 2"/>
          <p:cNvSpPr txBox="1">
            <a:spLocks noChangeArrowheads="1"/>
          </p:cNvSpPr>
          <p:nvPr/>
        </p:nvSpPr>
        <p:spPr bwMode="auto">
          <a:xfrm>
            <a:off x="260350" y="533400"/>
            <a:ext cx="8655050" cy="530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echoes.m – listening to overlapping echoes</a:t>
            </a:r>
          </a:p>
          <a:p>
            <a:endParaRPr lang="en-US" altLang="en-US" sz="1800" b="1">
              <a:solidFill>
                <a:srgbClr val="0099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clear all;</a:t>
            </a:r>
          </a:p>
          <a:p>
            <a:endParaRPr lang="en-US" altLang="en-US" sz="18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[x,Fs] = wavread('dsummer.wav');</a:t>
            </a:r>
            <a:r>
              <a:rPr lang="en-US" altLang="en-US" sz="1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read wave file and Fs</a:t>
            </a:r>
          </a:p>
          <a:p>
            <a:endParaRPr lang="en-US" altLang="en-US" sz="1600" b="1">
              <a:solidFill>
                <a:srgbClr val="0099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 = min(round(20*Fs),length(x));</a:t>
            </a:r>
            <a:r>
              <a:rPr lang="en-US" altLang="en-US" sz="1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play no more than 20 sec</a:t>
            </a: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 = x(1:N);</a:t>
            </a:r>
            <a:r>
              <a:rPr lang="en-US" altLang="en-US" sz="1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      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truncate x to length N</a:t>
            </a:r>
            <a:r>
              <a:rPr lang="en-US" altLang="en-US" sz="18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</a:p>
          <a:p>
            <a:endParaRPr lang="en-US" altLang="en-US" sz="18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sound(x,Fs);</a:t>
            </a:r>
            <a:r>
              <a:rPr lang="en-US" altLang="en-US" sz="1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     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play x</a:t>
            </a:r>
          </a:p>
          <a:p>
            <a:endParaRPr lang="en-US" altLang="en-US" sz="18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 = 1/2; D = round(T*Fs);</a:t>
            </a:r>
            <a:r>
              <a:rPr lang="en-US" altLang="en-US" sz="18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echo delay in sec and in samples</a:t>
            </a:r>
          </a:p>
          <a:p>
            <a:endParaRPr lang="en-US" altLang="en-US" sz="18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Fs, N, D</a:t>
            </a:r>
            <a:r>
              <a:rPr lang="en-US" altLang="en-US" sz="1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here, Fs=44100, N=839242, D=22050</a:t>
            </a:r>
          </a:p>
          <a:p>
            <a:endParaRPr lang="en-US" altLang="en-US" sz="18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 = 0.5;</a:t>
            </a:r>
            <a:r>
              <a:rPr lang="en-US" altLang="en-US" sz="1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multiplier coefficient</a:t>
            </a:r>
          </a:p>
          <a:p>
            <a:endParaRPr lang="en-US" altLang="en-US" sz="18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en-US" altLang="en-US" sz="20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y = zeros(size(x));</a:t>
            </a:r>
            <a:r>
              <a:rPr lang="en-US" altLang="en-US" sz="16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</a:t>
            </a:r>
            <a:r>
              <a:rPr lang="en-US" altLang="en-US" sz="16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pre-allocation</a:t>
            </a:r>
            <a:r>
              <a:rPr lang="en-US" altLang="en-US" sz="16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8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speeds up processing</a:t>
            </a:r>
          </a:p>
        </p:txBody>
      </p:sp>
      <p:sp>
        <p:nvSpPr>
          <p:cNvPr id="502787" name="Text Box 3"/>
          <p:cNvSpPr txBox="1">
            <a:spLocks noChangeArrowheads="1"/>
          </p:cNvSpPr>
          <p:nvPr/>
        </p:nvSpPr>
        <p:spPr bwMode="auto">
          <a:xfrm>
            <a:off x="228600" y="4629150"/>
            <a:ext cx="868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1800" i="1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altLang="en-US" sz="1800" i="1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2788" name="Rectangle 4"/>
          <p:cNvSpPr>
            <a:spLocks noChangeArrowheads="1"/>
          </p:cNvSpPr>
          <p:nvPr/>
        </p:nvSpPr>
        <p:spPr bwMode="auto">
          <a:xfrm>
            <a:off x="246063" y="5402263"/>
            <a:ext cx="8499475" cy="530225"/>
          </a:xfrm>
          <a:prstGeom prst="rect">
            <a:avLst/>
          </a:prstGeom>
          <a:noFill/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2682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Text Box 2"/>
          <p:cNvSpPr txBox="1">
            <a:spLocks noChangeArrowheads="1"/>
          </p:cNvSpPr>
          <p:nvPr/>
        </p:nvSpPr>
        <p:spPr bwMode="auto">
          <a:xfrm>
            <a:off x="349250" y="531813"/>
            <a:ext cx="8653463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tic                  </a:t>
            </a:r>
            <a:r>
              <a:rPr lang="pt-BR" altLang="en-US" sz="21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tic-toc - execution time</a:t>
            </a:r>
          </a:p>
          <a:p>
            <a:endParaRPr lang="pt-BR" altLang="en-US" sz="1000" b="1">
              <a:solidFill>
                <a:srgbClr val="00808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 n=1:length(x),   </a:t>
            </a:r>
            <a:r>
              <a:rPr lang="pt-BR" altLang="en-US" sz="21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construct overlapped signal y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if n&lt;=D,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y(n) = x(n);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elseif n&lt;=2*D,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y(n) = x(n) + a * x(n-D);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elseif n&lt;=3*D,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y(n) = x(n) + a * x(n-D) + a^2 * x(n-2*D);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else,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y(n) = x(n) + a * x(n-D) + a^2 * x(n-2*D) +...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a^3 * x(n-3*D); 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end</a:t>
            </a: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</a:p>
          <a:p>
            <a:endParaRPr lang="pt-BR" altLang="en-US" sz="1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toc</a:t>
            </a:r>
          </a:p>
          <a:p>
            <a:endParaRPr lang="pt-BR" altLang="en-US" sz="10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1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pause; sound(y,Fs);      </a:t>
            </a:r>
            <a:r>
              <a:rPr lang="pt-BR" altLang="en-US" sz="2100" b="1">
                <a:solidFill>
                  <a:srgbClr val="00808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% play overlapped signal y</a:t>
            </a:r>
            <a:endParaRPr lang="pt-BR" altLang="en-US" sz="1600" b="1">
              <a:solidFill>
                <a:srgbClr val="0099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03811" name="Text Box 3"/>
          <p:cNvSpPr txBox="1">
            <a:spLocks noChangeArrowheads="1"/>
          </p:cNvSpPr>
          <p:nvPr/>
        </p:nvSpPr>
        <p:spPr bwMode="auto">
          <a:xfrm>
            <a:off x="228600" y="4629150"/>
            <a:ext cx="868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1800" i="1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altLang="en-US" sz="1800" i="1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3812" name="Text Box 4"/>
          <p:cNvSpPr txBox="1">
            <a:spLocks noChangeArrowheads="1"/>
          </p:cNvSpPr>
          <p:nvPr/>
        </p:nvSpPr>
        <p:spPr bwMode="auto">
          <a:xfrm>
            <a:off x="6165850" y="1516063"/>
            <a:ext cx="2311400" cy="771525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2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if-elseif statements</a:t>
            </a:r>
          </a:p>
          <a:p>
            <a:r>
              <a:rPr lang="en-US" altLang="en-US" sz="220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within a for-loop</a:t>
            </a:r>
          </a:p>
        </p:txBody>
      </p:sp>
      <p:sp>
        <p:nvSpPr>
          <p:cNvPr id="503813" name="Line 5"/>
          <p:cNvSpPr>
            <a:spLocks noChangeShapeType="1"/>
          </p:cNvSpPr>
          <p:nvPr/>
        </p:nvSpPr>
        <p:spPr bwMode="auto">
          <a:xfrm flipH="1">
            <a:off x="5634038" y="1920875"/>
            <a:ext cx="531812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37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Text Box 2"/>
          <p:cNvSpPr txBox="1">
            <a:spLocks noChangeArrowheads="1"/>
          </p:cNvSpPr>
          <p:nvPr/>
        </p:nvSpPr>
        <p:spPr bwMode="auto">
          <a:xfrm>
            <a:off x="228600" y="4629150"/>
            <a:ext cx="868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1800" i="1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altLang="en-US" sz="1800" i="1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4835" name="Text Box 3"/>
          <p:cNvSpPr txBox="1">
            <a:spLocks noChangeArrowheads="1"/>
          </p:cNvSpPr>
          <p:nvPr/>
        </p:nvSpPr>
        <p:spPr bwMode="auto">
          <a:xfrm>
            <a:off x="609600" y="1066800"/>
            <a:ext cx="8077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 sz="2000" b="1">
                <a:solidFill>
                  <a:srgbClr val="A5002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pre-allocation results</a:t>
            </a:r>
          </a:p>
          <a:p>
            <a:endParaRPr lang="pt-BR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wave file       Fs      N      </a:t>
            </a:r>
            <a:r>
              <a:rPr lang="pt-BR" altLang="en-US" sz="2000" b="1">
                <a:solidFill>
                  <a:srgbClr val="A5002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with</a:t>
            </a:r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without</a:t>
            </a:r>
          </a:p>
          <a:p>
            <a:endParaRPr lang="pt-BR" altLang="en-US" sz="2200" b="1">
              <a:solidFill>
                <a:srgbClr val="333399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JB.wav        16000   71472   </a:t>
            </a:r>
            <a:r>
              <a:rPr lang="pt-BR" altLang="en-US" sz="2000" b="1">
                <a:solidFill>
                  <a:srgbClr val="A5002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0.02 sec</a:t>
            </a:r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0.06 sec</a:t>
            </a:r>
          </a:p>
          <a:p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nodelay.wav   22050  266758   </a:t>
            </a:r>
            <a:r>
              <a:rPr lang="pt-BR" altLang="en-US" sz="2000" b="1">
                <a:solidFill>
                  <a:srgbClr val="A5002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0.10 sec</a:t>
            </a:r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0.30 sec</a:t>
            </a:r>
          </a:p>
          <a:p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dsummer.wav   44100  839242   </a:t>
            </a:r>
            <a:r>
              <a:rPr lang="pt-BR" altLang="en-US" sz="2000" b="1">
                <a:solidFill>
                  <a:srgbClr val="A5002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0.30 sec</a:t>
            </a:r>
            <a:r>
              <a:rPr lang="pt-BR" altLang="en-US" sz="2000" b="1">
                <a:solidFill>
                  <a:srgbClr val="333399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0.90 sec</a:t>
            </a:r>
          </a:p>
        </p:txBody>
      </p:sp>
      <p:sp>
        <p:nvSpPr>
          <p:cNvPr id="504836" name="Rectangle 4"/>
          <p:cNvSpPr>
            <a:spLocks noChangeArrowheads="1"/>
          </p:cNvSpPr>
          <p:nvPr/>
        </p:nvSpPr>
        <p:spPr bwMode="auto">
          <a:xfrm>
            <a:off x="457200" y="914400"/>
            <a:ext cx="8229600" cy="2514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04837" name="Line 5"/>
          <p:cNvSpPr>
            <a:spLocks noChangeShapeType="1"/>
          </p:cNvSpPr>
          <p:nvPr/>
        </p:nvSpPr>
        <p:spPr bwMode="auto">
          <a:xfrm>
            <a:off x="685800" y="1600200"/>
            <a:ext cx="7848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04838" name="Line 6"/>
          <p:cNvSpPr>
            <a:spLocks noChangeShapeType="1"/>
          </p:cNvSpPr>
          <p:nvPr/>
        </p:nvSpPr>
        <p:spPr bwMode="auto">
          <a:xfrm>
            <a:off x="685800" y="2209800"/>
            <a:ext cx="7848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>
              <a:solidFill>
                <a:srgbClr val="333399"/>
              </a:solidFill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8178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5139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3983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786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797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134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9779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7275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777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8173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14824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1805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682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685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323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029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618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867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TMoc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pure.substance.pptx" id="{3706E2EC-9212-4C6C-BAE1-63D100D343BC}" vid="{47E7F11E-BBF7-49CB-A7A4-D59578B93831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80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Symbol" panose="05050102010706020507" pitchFamily="18" charset="2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80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Symbol" panose="05050102010706020507" pitchFamily="18" charset="2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45300</TotalTime>
  <Words>4872</Words>
  <Application>Microsoft Office PowerPoint</Application>
  <PresentationFormat>On-screen Show (4:3)</PresentationFormat>
  <Paragraphs>1137</Paragraphs>
  <Slides>83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6" baseType="lpstr">
      <vt:lpstr>Arial</vt:lpstr>
      <vt:lpstr>Calibri</vt:lpstr>
      <vt:lpstr>Courier New</vt:lpstr>
      <vt:lpstr>Osaka</vt:lpstr>
      <vt:lpstr>Symbol</vt:lpstr>
      <vt:lpstr>Times</vt:lpstr>
      <vt:lpstr>Times New Roman</vt:lpstr>
      <vt:lpstr>Verdana</vt:lpstr>
      <vt:lpstr>Wingdings</vt:lpstr>
      <vt:lpstr>Custom Design</vt:lpstr>
      <vt:lpstr>UTMocw template</vt:lpstr>
      <vt:lpstr>Default Design</vt:lpstr>
      <vt:lpstr>CorelDRAW</vt:lpstr>
      <vt:lpstr>SCSJ 2733 Matlab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Kadin Tseng</dc:creator>
  <cp:lastModifiedBy>Mohsin</cp:lastModifiedBy>
  <cp:revision>382</cp:revision>
  <cp:lastPrinted>2018-04-12T02:43:24Z</cp:lastPrinted>
  <dcterms:created xsi:type="dcterms:W3CDTF">2011-01-14T19:12:41Z</dcterms:created>
  <dcterms:modified xsi:type="dcterms:W3CDTF">2022-01-12T07:00:38Z</dcterms:modified>
</cp:coreProperties>
</file>