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72" r:id="rId1"/>
    <p:sldMasterId id="2147484159" r:id="rId2"/>
  </p:sldMasterIdLst>
  <p:notesMasterIdLst>
    <p:notesMasterId r:id="rId61"/>
  </p:notesMasterIdLst>
  <p:handoutMasterIdLst>
    <p:handoutMasterId r:id="rId62"/>
  </p:handoutMasterIdLst>
  <p:sldIdLst>
    <p:sldId id="256" r:id="rId3"/>
    <p:sldId id="488" r:id="rId4"/>
    <p:sldId id="489" r:id="rId5"/>
    <p:sldId id="490" r:id="rId6"/>
    <p:sldId id="491" r:id="rId7"/>
    <p:sldId id="528" r:id="rId8"/>
    <p:sldId id="492" r:id="rId9"/>
    <p:sldId id="493" r:id="rId10"/>
    <p:sldId id="494" r:id="rId11"/>
    <p:sldId id="495" r:id="rId12"/>
    <p:sldId id="496" r:id="rId13"/>
    <p:sldId id="497" r:id="rId14"/>
    <p:sldId id="498" r:id="rId15"/>
    <p:sldId id="499" r:id="rId16"/>
    <p:sldId id="500" r:id="rId17"/>
    <p:sldId id="501" r:id="rId18"/>
    <p:sldId id="502" r:id="rId19"/>
    <p:sldId id="503" r:id="rId20"/>
    <p:sldId id="504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29" r:id="rId30"/>
    <p:sldId id="513" r:id="rId31"/>
    <p:sldId id="514" r:id="rId32"/>
    <p:sldId id="515" r:id="rId33"/>
    <p:sldId id="516" r:id="rId34"/>
    <p:sldId id="517" r:id="rId35"/>
    <p:sldId id="518" r:id="rId36"/>
    <p:sldId id="519" r:id="rId37"/>
    <p:sldId id="520" r:id="rId38"/>
    <p:sldId id="521" r:id="rId39"/>
    <p:sldId id="522" r:id="rId40"/>
    <p:sldId id="523" r:id="rId41"/>
    <p:sldId id="524" r:id="rId42"/>
    <p:sldId id="525" r:id="rId43"/>
    <p:sldId id="526" r:id="rId44"/>
    <p:sldId id="527" r:id="rId45"/>
    <p:sldId id="473" r:id="rId46"/>
    <p:sldId id="474" r:id="rId47"/>
    <p:sldId id="475" r:id="rId48"/>
    <p:sldId id="476" r:id="rId49"/>
    <p:sldId id="477" r:id="rId50"/>
    <p:sldId id="478" r:id="rId51"/>
    <p:sldId id="479" r:id="rId52"/>
    <p:sldId id="480" r:id="rId53"/>
    <p:sldId id="481" r:id="rId54"/>
    <p:sldId id="482" r:id="rId55"/>
    <p:sldId id="483" r:id="rId56"/>
    <p:sldId id="484" r:id="rId57"/>
    <p:sldId id="485" r:id="rId58"/>
    <p:sldId id="486" r:id="rId59"/>
    <p:sldId id="487" r:id="rId6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21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notesViewPr>
    <p:cSldViewPr snapToGrid="0">
      <p:cViewPr varScale="1">
        <p:scale>
          <a:sx n="55" d="100"/>
          <a:sy n="55" d="100"/>
        </p:scale>
        <p:origin x="-1666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620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620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00AB5A8A-C8F4-4EC6-90E9-E13EA775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0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4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r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75" tIns="47337" rIns="94675" bIns="4733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30"/>
            <a:ext cx="5850835" cy="4320213"/>
          </a:xfrm>
          <a:prstGeom prst="rect">
            <a:avLst/>
          </a:prstGeom>
        </p:spPr>
        <p:txBody>
          <a:bodyPr vert="horz" lIns="94675" tIns="47337" rIns="94675" bIns="4733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4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r">
              <a:defRPr sz="1300"/>
            </a:lvl1pPr>
          </a:lstStyle>
          <a:p>
            <a:pPr>
              <a:defRPr/>
            </a:pPr>
            <a:fld id="{0A7B315F-1E65-4B20-BB22-E16C2EFE8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7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68FD8-C1BE-4433-A692-C5EF36D73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8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AC5F-8A28-4F9D-82AA-8EF8A9BF8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D602-C3B4-4B06-ABF2-12266EC78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3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F9F1-DA95-49CF-AA37-28EF2F0DA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2388-24AE-4F87-BCBA-1EB6AAF5F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38825-513D-446B-A46D-456FDB4DE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9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9D43-FC65-43D7-8059-6F941C84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2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E6B2-42BD-4D17-BBCF-08DF1CC5A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8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86D9-C961-4F92-931E-6396BD9C9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29334-7E2D-469A-8D6C-347B70FB7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FB47-0C1D-4FA9-85BB-D19C32ABC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89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71550" y="1196975"/>
            <a:ext cx="6408762" cy="914400"/>
          </a:xfr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3492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69C41-6BBB-4AA5-BB6C-A0D3F52D1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37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CW 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167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4F9A9-73A8-487F-8219-353ED20D5B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65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6151-1DD0-4454-9483-ECC8F9F82B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30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C1D5-4491-4FE1-BE9A-1DE977B19B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16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162-70D9-43AB-AC48-521FF00201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53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7BFCB-CEF3-4AF3-A49E-1C3ADA9799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92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943EE-D5C9-4E96-BBB8-F235CDFA5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99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0B1E4-CD6F-4D66-9E95-24BE3CA14D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27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9039-5721-4C37-907C-D3A9A307A0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8046-4CBF-49B5-B3BF-5324F082CE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04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7967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440" y="609120"/>
            <a:ext cx="7772760" cy="1143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5440" y="1980720"/>
            <a:ext cx="7772760" cy="397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3158039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4"/>
          <p:cNvSpPr>
            <a:spLocks noGrp="1"/>
          </p:cNvSpPr>
          <p:nvPr>
            <p:ph type="dt" sz="half" idx="10"/>
          </p:nvPr>
        </p:nvSpPr>
        <p:spPr>
          <a:xfrm>
            <a:off x="88900" y="0"/>
            <a:ext cx="1879600" cy="328613"/>
          </a:xfrm>
        </p:spPr>
        <p:txBody>
          <a:bodyPr/>
          <a:lstStyle>
            <a:lvl1pPr>
              <a:defRPr i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2247900" y="19050"/>
            <a:ext cx="4114800" cy="3286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7632700" y="0"/>
            <a:ext cx="1066800" cy="328613"/>
          </a:xfrm>
        </p:spPr>
        <p:txBody>
          <a:bodyPr/>
          <a:lstStyle>
            <a:lvl1pPr>
              <a:defRPr sz="1000" b="0" i="1" smtClean="0">
                <a:latin typeface="+mj-lt"/>
              </a:defRPr>
            </a:lvl1pPr>
          </a:lstStyle>
          <a:p>
            <a:pPr>
              <a:defRPr/>
            </a:pPr>
            <a:fld id="{FAD69C41-6BBB-4AA5-BB6C-A0D3F52D1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7029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7AF379-0708-41C7-9217-207F0AB58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2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85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  <p:sldLayoutId id="2147484172" r:id="rId14"/>
    <p:sldLayoutId id="2147484140" r:id="rId15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977900"/>
            <a:ext cx="7848600" cy="1927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SECP 2733</a:t>
            </a:r>
            <a:br>
              <a:rPr lang="en-US" dirty="0" smtClean="0"/>
            </a:br>
            <a:r>
              <a:rPr lang="en-US" dirty="0" err="1" smtClean="0"/>
              <a:t>Matlab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User Defined Functions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409700" y="3491785"/>
            <a:ext cx="64008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 smtClean="0"/>
              <a:t>Mohsin </a:t>
            </a:r>
            <a:r>
              <a:rPr lang="en-US" i="1" dirty="0" err="1" smtClean="0"/>
              <a:t>Mohd</a:t>
            </a:r>
            <a:r>
              <a:rPr lang="en-US" i="1" dirty="0" smtClean="0"/>
              <a:t> </a:t>
            </a:r>
            <a:r>
              <a:rPr lang="en-US" i="1" dirty="0" err="1" smtClean="0"/>
              <a:t>Sies</a:t>
            </a:r>
            <a:endParaRPr lang="en-US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School of Chemical and Energy Engineering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133600" y="4986152"/>
            <a:ext cx="6400800" cy="107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Major credits to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Professor Sophocles </a:t>
            </a:r>
            <a:r>
              <a:rPr lang="en-US" sz="1800" i="1" dirty="0" err="1" smtClean="0"/>
              <a:t>Orfanidis</a:t>
            </a:r>
            <a:endParaRPr lang="en-US" sz="1800" i="1" dirty="0" smtClean="0"/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Rutgers University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9" name="Text Box 3"/>
          <p:cNvSpPr txBox="1">
            <a:spLocks noChangeArrowheads="1"/>
          </p:cNvSpPr>
          <p:nvPr/>
        </p:nvSpPr>
        <p:spPr bwMode="auto">
          <a:xfrm>
            <a:off x="1720850" y="627063"/>
            <a:ext cx="3733800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600" b="1">
                <a:solidFill>
                  <a:schemeClr val="bg1"/>
                </a:solidFill>
              </a:rPr>
              <a:t>User-Defined Functions</a:t>
            </a:r>
          </a:p>
        </p:txBody>
      </p:sp>
      <p:sp>
        <p:nvSpPr>
          <p:cNvPr id="219151" name="Text Box 15"/>
          <p:cNvSpPr txBox="1">
            <a:spLocks noChangeArrowheads="1"/>
          </p:cNvSpPr>
          <p:nvPr/>
        </p:nvSpPr>
        <p:spPr bwMode="auto">
          <a:xfrm>
            <a:off x="1719263" y="1203325"/>
            <a:ext cx="5153025" cy="47498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500"/>
              <a:t>M-files, script files, function files</a:t>
            </a:r>
          </a:p>
          <a:p>
            <a:endParaRPr lang="en-US" sz="1000"/>
          </a:p>
          <a:p>
            <a:r>
              <a:rPr lang="en-US" sz="2500"/>
              <a:t>anonymous &amp; inline functions</a:t>
            </a:r>
          </a:p>
          <a:p>
            <a:endParaRPr lang="en-US" sz="1000"/>
          </a:p>
          <a:p>
            <a:r>
              <a:rPr lang="en-US" sz="2500"/>
              <a:t>function handles</a:t>
            </a:r>
          </a:p>
          <a:p>
            <a:endParaRPr lang="en-US" sz="1000"/>
          </a:p>
          <a:p>
            <a:r>
              <a:rPr lang="en-US" sz="2500"/>
              <a:t>function functions, </a:t>
            </a:r>
            <a:r>
              <a:rPr 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fzero,fminbnd</a:t>
            </a:r>
          </a:p>
          <a:p>
            <a:endParaRPr lang="en-US" sz="10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/>
              <a:t>multiple inputs &amp; outputs</a:t>
            </a:r>
          </a:p>
          <a:p>
            <a:endParaRPr lang="en-US" sz="1000"/>
          </a:p>
          <a:p>
            <a:r>
              <a:rPr lang="en-US" sz="2500"/>
              <a:t>subfunctions, nested functions</a:t>
            </a:r>
          </a:p>
          <a:p>
            <a:endParaRPr lang="en-US" sz="1000"/>
          </a:p>
          <a:p>
            <a:r>
              <a:rPr lang="en-US" sz="2500"/>
              <a:t>homework template function</a:t>
            </a:r>
          </a:p>
          <a:p>
            <a:endParaRPr lang="en-US" sz="1000"/>
          </a:p>
          <a:p>
            <a:r>
              <a:rPr lang="en-US" sz="2500"/>
              <a:t>function types</a:t>
            </a:r>
          </a:p>
          <a:p>
            <a:endParaRPr lang="en-US" sz="1000"/>
          </a:p>
          <a:p>
            <a:r>
              <a:rPr lang="en-US" sz="2500"/>
              <a:t>recursive functions, fractals</a:t>
            </a:r>
          </a:p>
        </p:txBody>
      </p:sp>
    </p:spTree>
    <p:extLst>
      <p:ext uri="{BB962C8B-B14F-4D97-AF65-F5344CB8AC3E}">
        <p14:creationId xmlns:p14="http://schemas.microsoft.com/office/powerpoint/2010/main" val="40531848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1050925" y="995363"/>
            <a:ext cx="7178675" cy="511016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rgbClr val="800000"/>
                </a:solidFill>
              </a:rPr>
              <a:t>Script M-files</a:t>
            </a:r>
            <a:r>
              <a:rPr lang="en-US" sz="2400"/>
              <a:t> contain commands to be executed as though they were typed into the command window, i.e., they collect many commands together into a single file.</a:t>
            </a:r>
            <a:r>
              <a:rPr lang="en-US" sz="2500"/>
              <a:t> </a:t>
            </a:r>
          </a:p>
          <a:p>
            <a:endParaRPr lang="en-US" sz="2500"/>
          </a:p>
          <a:p>
            <a:r>
              <a:rPr lang="en-US" sz="2400">
                <a:solidFill>
                  <a:srgbClr val="800000"/>
                </a:solidFill>
              </a:rPr>
              <a:t>Function M-files</a:t>
            </a:r>
            <a:r>
              <a:rPr lang="en-US" sz="2400"/>
              <a:t> must start with a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sz="2400"/>
              <a:t> definition line, and may accept input variables and/or return output variables. </a:t>
            </a:r>
          </a:p>
          <a:p>
            <a:endParaRPr lang="en-US" sz="2400"/>
          </a:p>
          <a:p>
            <a:r>
              <a:rPr lang="en-US" sz="2400"/>
              <a:t>The function definition line has syntax:</a:t>
            </a:r>
          </a:p>
          <a:p>
            <a:endParaRPr lang="en-US" sz="2000"/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function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[outputs] = func(inputs)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/>
              <a:t>where the function name, 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400"/>
              <a:t> is arbitrary and must match the name of the M-file, i.e., 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func.m</a:t>
            </a:r>
            <a:endParaRPr lang="en-US" sz="2400"/>
          </a:p>
        </p:txBody>
      </p:sp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1047750" y="419100"/>
            <a:ext cx="5227638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M-files: script files and function files</a:t>
            </a:r>
          </a:p>
        </p:txBody>
      </p:sp>
    </p:spTree>
    <p:extLst>
      <p:ext uri="{BB962C8B-B14F-4D97-AF65-F5344CB8AC3E}">
        <p14:creationId xmlns:p14="http://schemas.microsoft.com/office/powerpoint/2010/main" val="11829413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Text Box 2"/>
          <p:cNvSpPr txBox="1">
            <a:spLocks noChangeArrowheads="1"/>
          </p:cNvSpPr>
          <p:nvPr/>
        </p:nvSpPr>
        <p:spPr bwMode="auto">
          <a:xfrm>
            <a:off x="457200" y="508000"/>
            <a:ext cx="8093075" cy="57404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/>
              <a:t>Variables defined in a script M-file are known to the whole current workspace, i.e., inside and outside the script file. </a:t>
            </a:r>
          </a:p>
          <a:p>
            <a:endParaRPr lang="en-US" sz="1500"/>
          </a:p>
          <a:p>
            <a:r>
              <a:rPr lang="en-US" sz="2500"/>
              <a:t>Script M-files </a:t>
            </a:r>
            <a:r>
              <a:rPr lang="en-US" sz="2500">
                <a:solidFill>
                  <a:srgbClr val="800000"/>
                </a:solidFill>
              </a:rPr>
              <a:t>may not</a:t>
            </a:r>
            <a:r>
              <a:rPr lang="en-US" sz="2500"/>
              <a:t> have any </a:t>
            </a:r>
            <a:r>
              <a:rPr lang="en-US" sz="2500">
                <a:solidFill>
                  <a:srgbClr val="800000"/>
                </a:solidFill>
              </a:rPr>
              <a:t>function definitions</a:t>
            </a:r>
            <a:r>
              <a:rPr lang="en-US" sz="2500"/>
              <a:t> in them, unless the functions are defined as inline or anonymous one-line functions, e.g., using the function-handle </a:t>
            </a:r>
            <a:r>
              <a:rPr lang="en-US" sz="2500" b="1"/>
              <a:t>@(x)</a:t>
            </a:r>
            <a:r>
              <a:rPr lang="en-US" sz="2500"/>
              <a:t>.</a:t>
            </a:r>
          </a:p>
          <a:p>
            <a:endParaRPr lang="en-US" sz="1500"/>
          </a:p>
          <a:p>
            <a:r>
              <a:rPr lang="en-US" sz="2500"/>
              <a:t>Variables in a </a:t>
            </a:r>
            <a:r>
              <a:rPr lang="en-US" sz="2500">
                <a:solidFill>
                  <a:srgbClr val="800000"/>
                </a:solidFill>
              </a:rPr>
              <a:t>function M-file</a:t>
            </a:r>
            <a:r>
              <a:rPr lang="en-US" sz="2500"/>
              <a:t> are </a:t>
            </a:r>
            <a:r>
              <a:rPr lang="en-US" sz="2500">
                <a:solidFill>
                  <a:srgbClr val="800000"/>
                </a:solidFill>
              </a:rPr>
              <a:t>local</a:t>
            </a:r>
            <a:r>
              <a:rPr lang="en-US" sz="2500"/>
              <a:t> to that function only and are not recognized outside the function (unless they are declared as </a:t>
            </a:r>
            <a:r>
              <a:rPr lang="en-US" sz="2500">
                <a:solidFill>
                  <a:srgbClr val="008080"/>
                </a:solidFill>
              </a:rPr>
              <a:t>global</a:t>
            </a:r>
            <a:r>
              <a:rPr lang="en-US" sz="2500"/>
              <a:t> variables, which is usually not recommended.)</a:t>
            </a:r>
          </a:p>
          <a:p>
            <a:endParaRPr lang="en-US" sz="1500"/>
          </a:p>
          <a:p>
            <a:r>
              <a:rPr lang="en-US" sz="2500"/>
              <a:t>Function files </a:t>
            </a:r>
            <a:r>
              <a:rPr lang="en-US" sz="2500">
                <a:solidFill>
                  <a:srgbClr val="800000"/>
                </a:solidFill>
              </a:rPr>
              <a:t>may</a:t>
            </a:r>
            <a:r>
              <a:rPr lang="en-US" sz="2500"/>
              <a:t> include the definition of </a:t>
            </a:r>
            <a:r>
              <a:rPr lang="en-US" sz="2500">
                <a:solidFill>
                  <a:srgbClr val="800000"/>
                </a:solidFill>
              </a:rPr>
              <a:t>other</a:t>
            </a:r>
            <a:r>
              <a:rPr lang="en-US" sz="2500"/>
              <a:t> functions, either as </a:t>
            </a:r>
            <a:r>
              <a:rPr lang="en-US" sz="2500">
                <a:solidFill>
                  <a:srgbClr val="800000"/>
                </a:solidFill>
              </a:rPr>
              <a:t>sub-functions</a:t>
            </a:r>
            <a:r>
              <a:rPr lang="en-US" sz="2500"/>
              <a:t>, or as </a:t>
            </a:r>
            <a:r>
              <a:rPr lang="en-US" sz="2500">
                <a:solidFill>
                  <a:srgbClr val="800000"/>
                </a:solidFill>
              </a:rPr>
              <a:t>nested functions</a:t>
            </a:r>
            <a:r>
              <a:rPr lang="en-US" sz="2500"/>
              <a:t>. This helps to collect together all relevant functions into a single file (e.g., this is how you may structure your homework solutions.)</a:t>
            </a:r>
            <a:endParaRPr lang="en-US" sz="25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770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94" name="Line 22"/>
          <p:cNvSpPr>
            <a:spLocks noChangeShapeType="1"/>
          </p:cNvSpPr>
          <p:nvPr/>
        </p:nvSpPr>
        <p:spPr bwMode="auto">
          <a:xfrm>
            <a:off x="5842000" y="5578475"/>
            <a:ext cx="0" cy="288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33488" name="Line 16"/>
          <p:cNvSpPr>
            <a:spLocks noChangeShapeType="1"/>
          </p:cNvSpPr>
          <p:nvPr/>
        </p:nvSpPr>
        <p:spPr bwMode="auto">
          <a:xfrm flipV="1">
            <a:off x="5281613" y="4164013"/>
            <a:ext cx="0" cy="3810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762000" y="801688"/>
            <a:ext cx="7620000" cy="24320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file 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rms.m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calculates the </a:t>
            </a: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root-mean-square (RMS) value and the</a:t>
            </a: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mean-absolute value of a vector x:</a:t>
            </a:r>
          </a:p>
          <a:p>
            <a:endParaRPr lang="en-US" sz="12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function [r,m] = rms(x)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r = sqrt(sum(abs(x).^2) / length(x));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m = sum(abs(x)) / length(x);</a:t>
            </a:r>
            <a:endParaRPr 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766763" y="3683000"/>
            <a:ext cx="3352800" cy="22923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-4:4;</a:t>
            </a:r>
          </a:p>
          <a:p>
            <a:r>
              <a:rPr lang="pt-BR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[r,m] = rms(x)</a:t>
            </a:r>
          </a:p>
          <a:p>
            <a:r>
              <a:rPr lang="pt-BR" sz="24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 =</a:t>
            </a:r>
          </a:p>
          <a:p>
            <a:r>
              <a:rPr lang="pt-BR" sz="24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2.5820</a:t>
            </a:r>
          </a:p>
          <a:p>
            <a:r>
              <a:rPr lang="pt-BR" sz="24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 =</a:t>
            </a:r>
          </a:p>
          <a:p>
            <a:r>
              <a:rPr lang="pt-BR" sz="24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2.2222</a:t>
            </a:r>
            <a:endParaRPr lang="en-US" sz="24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3479" name="Rectangle 7"/>
          <p:cNvSpPr>
            <a:spLocks noChangeArrowheads="1"/>
          </p:cNvSpPr>
          <p:nvPr/>
        </p:nvSpPr>
        <p:spPr bwMode="auto">
          <a:xfrm>
            <a:off x="4538663" y="3683000"/>
            <a:ext cx="2819400" cy="4667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r = rms(x);</a:t>
            </a:r>
            <a:endParaRPr lang="en-US" sz="24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3486" name="Text Box 14"/>
          <p:cNvSpPr txBox="1">
            <a:spLocks noChangeArrowheads="1"/>
          </p:cNvSpPr>
          <p:nvPr/>
        </p:nvSpPr>
        <p:spPr bwMode="auto">
          <a:xfrm>
            <a:off x="4554538" y="4400550"/>
            <a:ext cx="3554412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returns only the first output</a:t>
            </a:r>
          </a:p>
        </p:txBody>
      </p:sp>
      <p:sp>
        <p:nvSpPr>
          <p:cNvPr id="233489" name="Text Box 17"/>
          <p:cNvSpPr txBox="1">
            <a:spLocks noChangeArrowheads="1"/>
          </p:cNvSpPr>
          <p:nvPr/>
        </p:nvSpPr>
        <p:spPr bwMode="auto">
          <a:xfrm>
            <a:off x="895350" y="2730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233491" name="Text Box 19"/>
          <p:cNvSpPr txBox="1">
            <a:spLocks noChangeArrowheads="1"/>
          </p:cNvSpPr>
          <p:nvPr/>
        </p:nvSpPr>
        <p:spPr bwMode="auto">
          <a:xfrm>
            <a:off x="762000" y="261938"/>
            <a:ext cx="12557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Example:</a:t>
            </a:r>
          </a:p>
        </p:txBody>
      </p:sp>
      <p:sp>
        <p:nvSpPr>
          <p:cNvPr id="233492" name="Rectangle 20"/>
          <p:cNvSpPr>
            <a:spLocks noChangeArrowheads="1"/>
          </p:cNvSpPr>
          <p:nvPr/>
        </p:nvSpPr>
        <p:spPr bwMode="auto">
          <a:xfrm>
            <a:off x="4579938" y="5867400"/>
            <a:ext cx="3573462" cy="4667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[~,m] = rms(x);</a:t>
            </a:r>
            <a:endParaRPr lang="en-US" sz="24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3493" name="Text Box 21"/>
          <p:cNvSpPr txBox="1">
            <a:spLocks noChangeArrowheads="1"/>
          </p:cNvSpPr>
          <p:nvPr/>
        </p:nvSpPr>
        <p:spPr bwMode="auto">
          <a:xfrm>
            <a:off x="4548188" y="5172075"/>
            <a:ext cx="3892550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returns only the second output</a:t>
            </a:r>
          </a:p>
        </p:txBody>
      </p:sp>
    </p:spTree>
    <p:extLst>
      <p:ext uri="{BB962C8B-B14F-4D97-AF65-F5344CB8AC3E}">
        <p14:creationId xmlns:p14="http://schemas.microsoft.com/office/powerpoint/2010/main" val="31448711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769938" y="2714241"/>
            <a:ext cx="7620000" cy="20313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file </a:t>
            </a:r>
            <a:r>
              <a:rPr lang="en-US" sz="1800" b="1" dirty="0" err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rms.m</a:t>
            </a:r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calculates the </a:t>
            </a:r>
          </a:p>
          <a:p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root-mean-square (RMS) value and the</a:t>
            </a:r>
          </a:p>
          <a:p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mean-absolute value of a vector x:</a:t>
            </a:r>
          </a:p>
          <a:p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r,m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rms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sqrt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(sum(abs(x).^2) / length(x));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m = sum(abs(x)) / length(x);</a:t>
            </a:r>
          </a:p>
        </p:txBody>
      </p:sp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769938" y="4809066"/>
            <a:ext cx="3352800" cy="1754326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x = -4:4;</a:t>
            </a:r>
          </a:p>
          <a:p>
            <a:r>
              <a:rPr lang="pt-BR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[r,m] = rms(x)</a:t>
            </a:r>
          </a:p>
          <a:p>
            <a:r>
              <a:rPr lang="pt-BR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 =</a:t>
            </a:r>
          </a:p>
          <a:p>
            <a:r>
              <a:rPr lang="pt-BR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2.5820</a:t>
            </a:r>
          </a:p>
          <a:p>
            <a:r>
              <a:rPr lang="pt-BR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 =</a:t>
            </a:r>
          </a:p>
          <a:p>
            <a:r>
              <a:rPr lang="pt-BR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2.2222</a:t>
            </a:r>
            <a:endParaRPr lang="en-US" sz="18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3489" name="Text Box 17"/>
          <p:cNvSpPr txBox="1">
            <a:spLocks noChangeArrowheads="1"/>
          </p:cNvSpPr>
          <p:nvPr/>
        </p:nvSpPr>
        <p:spPr bwMode="auto">
          <a:xfrm>
            <a:off x="895350" y="2730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233491" name="Text Box 19"/>
          <p:cNvSpPr txBox="1">
            <a:spLocks noChangeArrowheads="1"/>
          </p:cNvSpPr>
          <p:nvPr/>
        </p:nvSpPr>
        <p:spPr bwMode="auto">
          <a:xfrm>
            <a:off x="364067" y="139353"/>
            <a:ext cx="22092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Function Names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55637" y="501650"/>
            <a:ext cx="7848601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filename </a:t>
            </a:r>
            <a:r>
              <a:rPr lang="en-US" sz="1800" b="1" dirty="0" err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rms.m</a:t>
            </a:r>
            <a:r>
              <a:rPr lang="en-US" sz="18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must be the same as the function name in the function declaration line</a:t>
            </a:r>
          </a:p>
          <a:p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function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r,m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800" b="1" dirty="0" err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  <a:endParaRPr lang="en-US" sz="18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7490" y="1450412"/>
            <a:ext cx="6930496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name appears three times 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filename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name in function declaration line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When called/invoked in the main script</a:t>
            </a:r>
          </a:p>
        </p:txBody>
      </p:sp>
    </p:spTree>
    <p:extLst>
      <p:ext uri="{BB962C8B-B14F-4D97-AF65-F5344CB8AC3E}">
        <p14:creationId xmlns:p14="http://schemas.microsoft.com/office/powerpoint/2010/main" val="2388797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838200" y="304800"/>
            <a:ext cx="7391400" cy="1569660"/>
          </a:xfrm>
          <a:prstGeom prst="rect">
            <a:avLst/>
          </a:prstGeom>
          <a:solidFill>
            <a:srgbClr val="0080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    Make up your own functions using </a:t>
            </a:r>
            <a:r>
              <a:rPr lang="en-US" sz="2400" dirty="0" smtClean="0">
                <a:solidFill>
                  <a:schemeClr val="bg1"/>
                </a:solidFill>
              </a:rPr>
              <a:t>these </a:t>
            </a:r>
            <a:r>
              <a:rPr lang="en-US" sz="2400" dirty="0">
                <a:solidFill>
                  <a:schemeClr val="bg1"/>
                </a:solidFill>
              </a:rPr>
              <a:t>methods: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    1.  anonymous, with function-handle, @(x)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 2.  </a:t>
            </a:r>
            <a:r>
              <a:rPr lang="en-US" sz="2400" dirty="0" smtClean="0">
                <a:solidFill>
                  <a:schemeClr val="bg1"/>
                </a:solidFill>
              </a:rPr>
              <a:t>M-file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685800" y="3509963"/>
            <a:ext cx="80010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f = @(x) exp(-0.5*x).*sin(5*x);</a:t>
            </a:r>
          </a:p>
          <a:p>
            <a:endParaRPr lang="en-US" sz="12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g = inline('exp(-0.5*x).*sin(5*x)');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edit &amp; save file h.m containing the lines: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function y = h(x)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y = exp(-0.5*x).*sin(5*x);</a:t>
            </a:r>
          </a:p>
        </p:txBody>
      </p:sp>
      <p:pic>
        <p:nvPicPr>
          <p:cNvPr id="2304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608263"/>
            <a:ext cx="38893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990600" y="6024563"/>
            <a:ext cx="4495800" cy="400110"/>
          </a:xfrm>
          <a:prstGeom prst="rect">
            <a:avLst/>
          </a:prstGeom>
          <a:solidFill>
            <a:srgbClr val="FFFF99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.*</a:t>
            </a:r>
            <a:r>
              <a:rPr lang="en-US" sz="2000" dirty="0">
                <a:solidFill>
                  <a:schemeClr val="accent2"/>
                </a:solidFill>
              </a:rPr>
              <a:t> allows vector or matrix inputs x</a:t>
            </a:r>
          </a:p>
        </p:txBody>
      </p:sp>
      <p:sp>
        <p:nvSpPr>
          <p:cNvPr id="230406" name="Line 6"/>
          <p:cNvSpPr>
            <a:spLocks noChangeShapeType="1"/>
          </p:cNvSpPr>
          <p:nvPr/>
        </p:nvSpPr>
        <p:spPr bwMode="auto">
          <a:xfrm flipV="1">
            <a:off x="3505200" y="5719763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230407" name="Text Box 7"/>
          <p:cNvSpPr txBox="1">
            <a:spLocks noChangeArrowheads="1"/>
          </p:cNvSpPr>
          <p:nvPr/>
        </p:nvSpPr>
        <p:spPr bwMode="auto">
          <a:xfrm>
            <a:off x="1066800" y="2657475"/>
            <a:ext cx="17367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5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1:</a:t>
            </a:r>
          </a:p>
        </p:txBody>
      </p:sp>
    </p:spTree>
    <p:extLst>
      <p:ext uri="{BB962C8B-B14F-4D97-AF65-F5344CB8AC3E}">
        <p14:creationId xmlns:p14="http://schemas.microsoft.com/office/powerpoint/2010/main" val="245213787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/>
          <p:cNvSpPr txBox="1">
            <a:spLocks noChangeArrowheads="1"/>
          </p:cNvSpPr>
          <p:nvPr/>
        </p:nvSpPr>
        <p:spPr bwMode="auto">
          <a:xfrm>
            <a:off x="914400" y="447675"/>
            <a:ext cx="5638800" cy="466725"/>
          </a:xfrm>
          <a:prstGeom prst="rect">
            <a:avLst/>
          </a:prstGeom>
          <a:solidFill>
            <a:srgbClr val="0080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400">
                <a:solidFill>
                  <a:schemeClr val="bg1"/>
                </a:solidFill>
              </a:rPr>
              <a:t>How to include parameters in functions</a:t>
            </a:r>
          </a:p>
        </p:txBody>
      </p:sp>
      <p:sp>
        <p:nvSpPr>
          <p:cNvPr id="231427" name="Rectangle 3"/>
          <p:cNvSpPr>
            <a:spLocks noChangeArrowheads="1"/>
          </p:cNvSpPr>
          <p:nvPr/>
        </p:nvSpPr>
        <p:spPr bwMode="auto">
          <a:xfrm>
            <a:off x="533400" y="2057400"/>
            <a:ext cx="8153400" cy="40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method 1: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define a,b first, then define f</a:t>
            </a:r>
          </a:p>
          <a:p>
            <a:endParaRPr lang="en-US" sz="15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 = 0.5; b = 5;           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f = @(x) exp(-a*x).*sin(b*x);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method 2: pass parameters as arguments to f</a:t>
            </a:r>
          </a:p>
          <a:p>
            <a:endParaRPr lang="en-US" sz="15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f = @(x,a,b) exp(-a*x).*sin(b*x);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this defines the function f(x,a,b)</a:t>
            </a: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so that f(x, 0.5, 5) would be equivalent to </a:t>
            </a: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the f(x) defined in method 1.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684213" y="1201738"/>
            <a:ext cx="17367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5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2:</a:t>
            </a:r>
          </a:p>
        </p:txBody>
      </p:sp>
      <p:pic>
        <p:nvPicPr>
          <p:cNvPr id="231429" name="Picture 5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1271588"/>
            <a:ext cx="3251200" cy="42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17937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457200" y="3352800"/>
            <a:ext cx="7924800" cy="8032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g = @(N) 2*sqrt(3) * cumsum(...</a:t>
            </a: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        (-1).^(0:N)./(2*(0:N)+1)./3.^(0:N));</a:t>
            </a:r>
            <a:endParaRPr 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5287" name="Text Box 7"/>
          <p:cNvSpPr txBox="1">
            <a:spLocks noChangeArrowheads="1"/>
          </p:cNvSpPr>
          <p:nvPr/>
        </p:nvSpPr>
        <p:spPr bwMode="auto">
          <a:xfrm>
            <a:off x="814388" y="595313"/>
            <a:ext cx="71564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5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3:</a:t>
            </a: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  test the convergence of the following </a:t>
            </a:r>
          </a:p>
          <a:p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                    series for </a:t>
            </a:r>
            <a:r>
              <a:rPr lang="en-US" sz="2500">
                <a:latin typeface="Symbol" panose="05050102010706020507" pitchFamily="18" charset="2"/>
                <a:cs typeface="Arial" panose="020B0604020202020204" pitchFamily="34" charset="0"/>
              </a:rPr>
              <a:t>p </a:t>
            </a: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,  (Madhava, ca.1400):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590" name="Rectangle 310"/>
          <p:cNvSpPr>
            <a:spLocks noChangeArrowheads="1"/>
          </p:cNvSpPr>
          <p:nvPr/>
        </p:nvSpPr>
        <p:spPr bwMode="auto">
          <a:xfrm>
            <a:off x="457200" y="4435475"/>
            <a:ext cx="8097838" cy="19621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edit &amp; save file f.m containing the lines:</a:t>
            </a:r>
          </a:p>
          <a:p>
            <a:endParaRPr lang="en-US" sz="10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function y = f(N)</a:t>
            </a:r>
          </a:p>
          <a:p>
            <a:endParaRPr lang="es-ES" sz="1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2300" b="1">
                <a:latin typeface="Courier New" panose="02070309020205020404" pitchFamily="49" charset="0"/>
                <a:cs typeface="Courier New" panose="02070309020205020404" pitchFamily="49" charset="0"/>
              </a:rPr>
              <a:t>k=0:N; </a:t>
            </a:r>
          </a:p>
          <a:p>
            <a:endParaRPr lang="es-ES" sz="1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2300" b="1">
                <a:latin typeface="Courier New" panose="02070309020205020404" pitchFamily="49" charset="0"/>
                <a:cs typeface="Courier New" panose="02070309020205020404" pitchFamily="49" charset="0"/>
              </a:rPr>
              <a:t>y = 2*sqrt(3)*cumsum((-1).^k./(2*k+1)./3.^k);</a:t>
            </a:r>
            <a:endParaRPr 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25592" name="Picture 312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85938"/>
            <a:ext cx="4906963" cy="110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25318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Text Box 3"/>
          <p:cNvSpPr txBox="1">
            <a:spLocks noChangeArrowheads="1"/>
          </p:cNvSpPr>
          <p:nvPr/>
        </p:nvSpPr>
        <p:spPr bwMode="auto">
          <a:xfrm>
            <a:off x="609600" y="609600"/>
            <a:ext cx="3082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convergence results: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6343" name="Rectangle 39"/>
          <p:cNvSpPr>
            <a:spLocks noChangeArrowheads="1"/>
          </p:cNvSpPr>
          <p:nvPr/>
        </p:nvSpPr>
        <p:spPr bwMode="auto">
          <a:xfrm>
            <a:off x="685800" y="1295400"/>
            <a:ext cx="7239000" cy="30226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2400" b="1">
                <a:latin typeface="Courier New" panose="02070309020205020404" pitchFamily="49" charset="0"/>
                <a:cs typeface="Courier New" panose="02070309020205020404" pitchFamily="49" charset="0"/>
              </a:rPr>
              <a:t>  N    f(N) or g(N)     digit accuracy</a:t>
            </a:r>
          </a:p>
          <a:p>
            <a:r>
              <a:rPr lang="de-DE" sz="24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</a:t>
            </a:r>
          </a:p>
          <a:p>
            <a:r>
              <a:rPr lang="de-DE" sz="2400" b="1">
                <a:latin typeface="Courier New" panose="02070309020205020404" pitchFamily="49" charset="0"/>
                <a:cs typeface="Courier New" panose="02070309020205020404" pitchFamily="49" charset="0"/>
              </a:rPr>
              <a:t>  5    3.141                  3 </a:t>
            </a:r>
          </a:p>
          <a:p>
            <a:r>
              <a:rPr lang="de-DE" sz="2400" b="1">
                <a:latin typeface="Courier New" panose="02070309020205020404" pitchFamily="49" charset="0"/>
                <a:cs typeface="Courier New" panose="02070309020205020404" pitchFamily="49" charset="0"/>
              </a:rPr>
              <a:t> 10    3.14159                5</a:t>
            </a:r>
          </a:p>
          <a:p>
            <a:r>
              <a:rPr lang="de-DE" sz="2400" b="1">
                <a:latin typeface="Courier New" panose="02070309020205020404" pitchFamily="49" charset="0"/>
                <a:cs typeface="Courier New" panose="02070309020205020404" pitchFamily="49" charset="0"/>
              </a:rPr>
              <a:t> 15    3.14159265             8</a:t>
            </a:r>
          </a:p>
          <a:p>
            <a:r>
              <a:rPr lang="de-DE" sz="2400" b="1">
                <a:latin typeface="Courier New" panose="02070309020205020404" pitchFamily="49" charset="0"/>
                <a:cs typeface="Courier New" panose="02070309020205020404" pitchFamily="49" charset="0"/>
              </a:rPr>
              <a:t> 20    3.1415926535          10</a:t>
            </a:r>
          </a:p>
          <a:p>
            <a:r>
              <a:rPr lang="de-DE" sz="2400" b="1">
                <a:latin typeface="Courier New" panose="02070309020205020404" pitchFamily="49" charset="0"/>
                <a:cs typeface="Courier New" panose="02070309020205020404" pitchFamily="49" charset="0"/>
              </a:rPr>
              <a:t> 25    3.1415926535897       13</a:t>
            </a:r>
          </a:p>
          <a:p>
            <a:r>
              <a:rPr lang="de-DE" sz="2400" b="1">
                <a:latin typeface="Courier New" panose="02070309020205020404" pitchFamily="49" charset="0"/>
                <a:cs typeface="Courier New" panose="02070309020205020404" pitchFamily="49" charset="0"/>
              </a:rPr>
              <a:t>Inf    3.1415926535897...    </a:t>
            </a:r>
            <a:endParaRPr lang="en-US" sz="24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6344" name="Text Box 40"/>
          <p:cNvSpPr txBox="1">
            <a:spLocks noChangeArrowheads="1"/>
          </p:cNvSpPr>
          <p:nvPr/>
        </p:nvSpPr>
        <p:spPr bwMode="auto">
          <a:xfrm>
            <a:off x="457200" y="4619625"/>
            <a:ext cx="8001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Note: the functions f(N) and g(N) give equivalent results,</a:t>
            </a:r>
          </a:p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g(N) is a one-line definition, but much harder to read,</a:t>
            </a:r>
          </a:p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f(N) is easy to read, but requires its own M-file, here,</a:t>
            </a:r>
            <a:r>
              <a:rPr lang="en-US" sz="240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f.m</a:t>
            </a:r>
          </a:p>
        </p:txBody>
      </p:sp>
    </p:spTree>
    <p:extLst>
      <p:ext uri="{BB962C8B-B14F-4D97-AF65-F5344CB8AC3E}">
        <p14:creationId xmlns:p14="http://schemas.microsoft.com/office/powerpoint/2010/main" val="65860855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609600" y="595313"/>
            <a:ext cx="7939088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5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4: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 Fourier series approximation of the function, </a:t>
            </a:r>
          </a:p>
        </p:txBody>
      </p:sp>
      <p:sp>
        <p:nvSpPr>
          <p:cNvPr id="227702" name="Text Box 374"/>
          <p:cNvSpPr txBox="1">
            <a:spLocks noChangeArrowheads="1"/>
          </p:cNvSpPr>
          <p:nvPr/>
        </p:nvSpPr>
        <p:spPr bwMode="auto">
          <a:xfrm>
            <a:off x="381000" y="4800600"/>
            <a:ext cx="3279775" cy="13208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keep only the k=0:4 terms, define the function F(x), and compute and plot both f(x) and F(x) </a:t>
            </a:r>
          </a:p>
        </p:txBody>
      </p:sp>
      <p:pic>
        <p:nvPicPr>
          <p:cNvPr id="227736" name="Picture 408" descr="tt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922838"/>
            <a:ext cx="4705350" cy="109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7737" name="Picture 409" descr="t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3136900"/>
            <a:ext cx="469900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7738" name="Picture 410" descr="tt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95400"/>
            <a:ext cx="4589463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53899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476" name="Picture 124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3067050"/>
            <a:ext cx="4784725" cy="358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8459" name="Rectangle 107"/>
          <p:cNvSpPr>
            <a:spLocks noChangeArrowheads="1"/>
          </p:cNvSpPr>
          <p:nvPr/>
        </p:nvSpPr>
        <p:spPr bwMode="auto">
          <a:xfrm>
            <a:off x="457200" y="533400"/>
            <a:ext cx="80010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 = @(x) sign(x) .* (abs(x)&lt;=pi);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 = @(x) 4/pi*( sin(x) + sin(3*x)/3 + ...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sin(5*x)/5 + sin(7*x)/7 + sin(9*x)/9 );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linspace(-pi,pi,501);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plot(x/pi,f(x),</a:t>
            </a:r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b-</a:t>
            </a:r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, x/pi,F(x),</a:t>
            </a:r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r--</a:t>
            </a:r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xlabel(</a:t>
            </a:r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'\itx/\pi'); </a:t>
            </a:r>
          </a:p>
        </p:txBody>
      </p:sp>
      <p:sp>
        <p:nvSpPr>
          <p:cNvPr id="228465" name="Rectangle 113"/>
          <p:cNvSpPr>
            <a:spLocks noChangeArrowheads="1"/>
          </p:cNvSpPr>
          <p:nvPr/>
        </p:nvSpPr>
        <p:spPr bwMode="auto">
          <a:xfrm>
            <a:off x="5257800" y="3352800"/>
            <a:ext cx="3505200" cy="28448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Note: when 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 is a vector, 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the logical statement </a:t>
            </a:r>
          </a:p>
          <a:p>
            <a:endParaRPr lang="en-US" sz="1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(abs(x)&lt;=pi)</a:t>
            </a:r>
          </a:p>
          <a:p>
            <a:endParaRPr lang="en-US" sz="1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results in a vector of 0s or 1s,</a:t>
            </a:r>
          </a:p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see the section on relational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and logical operators, in week-7 lecture notes</a:t>
            </a:r>
          </a:p>
        </p:txBody>
      </p:sp>
      <p:sp>
        <p:nvSpPr>
          <p:cNvPr id="228470" name="Line 118"/>
          <p:cNvSpPr>
            <a:spLocks noChangeShapeType="1"/>
          </p:cNvSpPr>
          <p:nvPr/>
        </p:nvSpPr>
        <p:spPr bwMode="auto">
          <a:xfrm flipV="1">
            <a:off x="8534400" y="762000"/>
            <a:ext cx="0" cy="2590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228472" name="Line 120"/>
          <p:cNvSpPr>
            <a:spLocks noChangeShapeType="1"/>
          </p:cNvSpPr>
          <p:nvPr/>
        </p:nvSpPr>
        <p:spPr bwMode="auto">
          <a:xfrm flipH="1">
            <a:off x="7162800" y="762000"/>
            <a:ext cx="13716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734750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73" name="Picture 9" descr="t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01863"/>
            <a:ext cx="4862513" cy="364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1671" name="Rectangle 7"/>
          <p:cNvSpPr>
            <a:spLocks noChangeArrowheads="1"/>
          </p:cNvSpPr>
          <p:nvPr/>
        </p:nvSpPr>
        <p:spPr bwMode="auto">
          <a:xfrm>
            <a:off x="228600" y="1373188"/>
            <a:ext cx="861060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b="1">
                <a:latin typeface="Courier New" panose="02070309020205020404" pitchFamily="49" charset="0"/>
                <a:cs typeface="Courier New" panose="02070309020205020404" pitchFamily="49" charset="0"/>
              </a:rPr>
              <a:t>f = @(x,y)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(x.^2 + y.^2) .* exp(-(x.^2 + y.^2)/2);</a:t>
            </a:r>
            <a:endParaRPr lang="es-ES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s-E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b="1">
                <a:latin typeface="Courier New" panose="02070309020205020404" pitchFamily="49" charset="0"/>
                <a:cs typeface="Courier New" panose="02070309020205020404" pitchFamily="49" charset="0"/>
              </a:rPr>
              <a:t>x = linspace(-5,5,51);</a:t>
            </a:r>
          </a:p>
          <a:p>
            <a:r>
              <a:rPr lang="es-ES" b="1">
                <a:latin typeface="Courier New" panose="02070309020205020404" pitchFamily="49" charset="0"/>
                <a:cs typeface="Courier New" panose="02070309020205020404" pitchFamily="49" charset="0"/>
              </a:rPr>
              <a:t>y = linspace(-5,5,51);</a:t>
            </a:r>
          </a:p>
          <a:p>
            <a:r>
              <a:rPr lang="es-ES" b="1">
                <a:latin typeface="Courier New" panose="02070309020205020404" pitchFamily="49" charset="0"/>
                <a:cs typeface="Courier New" panose="02070309020205020404" pitchFamily="49" charset="0"/>
              </a:rPr>
              <a:t>[X,Y] = meshgrid(x,y);</a:t>
            </a:r>
          </a:p>
          <a:p>
            <a:endParaRPr lang="en-US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Z = f(X,Y);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surf(X,Y,Z); 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colorbar;</a:t>
            </a:r>
          </a:p>
        </p:txBody>
      </p:sp>
      <p:sp>
        <p:nvSpPr>
          <p:cNvPr id="241672" name="Text Box 8"/>
          <p:cNvSpPr txBox="1">
            <a:spLocks noChangeArrowheads="1"/>
          </p:cNvSpPr>
          <p:nvPr/>
        </p:nvSpPr>
        <p:spPr bwMode="auto">
          <a:xfrm>
            <a:off x="457200" y="595313"/>
            <a:ext cx="81946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5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5: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 Anonymous functions with multiple arguments </a:t>
            </a:r>
          </a:p>
        </p:txBody>
      </p:sp>
      <p:pic>
        <p:nvPicPr>
          <p:cNvPr id="241772" name="Picture 108" descr="t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6113463"/>
            <a:ext cx="4876800" cy="37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51122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52" name="Picture 8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79775"/>
            <a:ext cx="4572000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6548" name="Rectangle 4"/>
          <p:cNvSpPr>
            <a:spLocks noChangeArrowheads="1"/>
          </p:cNvSpPr>
          <p:nvPr/>
        </p:nvSpPr>
        <p:spPr bwMode="auto">
          <a:xfrm>
            <a:off x="1600200" y="381000"/>
            <a:ext cx="4953000" cy="452438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Anonymous functions can be nested</a:t>
            </a:r>
          </a:p>
        </p:txBody>
      </p:sp>
      <p:sp>
        <p:nvSpPr>
          <p:cNvPr id="236551" name="Rectangle 7"/>
          <p:cNvSpPr>
            <a:spLocks noChangeArrowheads="1"/>
          </p:cNvSpPr>
          <p:nvPr/>
        </p:nvSpPr>
        <p:spPr bwMode="auto">
          <a:xfrm>
            <a:off x="457200" y="990600"/>
            <a:ext cx="8229600" cy="21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f = @(x) x.^2;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g = @(x) sin(cos(x));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h = @(x) g(f(x));      </a:t>
            </a:r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i.e., sin(cos(x.^2))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fplot(h,[-6,6],'b-');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xlabel('x'); title('g(f(x))');</a:t>
            </a:r>
            <a:endParaRPr lang="fr-FR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99714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1" name="Text Box 3"/>
          <p:cNvSpPr txBox="1">
            <a:spLocks noChangeArrowheads="1"/>
          </p:cNvSpPr>
          <p:nvPr/>
        </p:nvSpPr>
        <p:spPr bwMode="auto">
          <a:xfrm>
            <a:off x="466725" y="385763"/>
            <a:ext cx="2667000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Function Handles</a:t>
            </a:r>
          </a:p>
        </p:txBody>
      </p:sp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457200" y="1219200"/>
            <a:ext cx="8093075" cy="49180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/>
              <a:t>A </a:t>
            </a:r>
            <a:r>
              <a:rPr lang="en-US" sz="2500">
                <a:solidFill>
                  <a:srgbClr val="800000"/>
                </a:solidFill>
              </a:rPr>
              <a:t>function handle</a:t>
            </a:r>
            <a:r>
              <a:rPr lang="en-US" sz="2500"/>
              <a:t> is a data type that allows the referencing and evaluation of a function, as well as passing the function as an </a:t>
            </a:r>
            <a:r>
              <a:rPr lang="en-US" sz="2500">
                <a:solidFill>
                  <a:srgbClr val="800000"/>
                </a:solidFill>
              </a:rPr>
              <a:t>input</a:t>
            </a:r>
            <a:r>
              <a:rPr lang="en-US" sz="2500"/>
              <a:t> to other functions, e.g., to </a:t>
            </a:r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fplot, ezplot, fzero, fminbnd, fminsearch</a:t>
            </a:r>
            <a:r>
              <a:rPr lang="en-US" sz="2500"/>
              <a:t>.</a:t>
            </a:r>
          </a:p>
          <a:p>
            <a:endParaRPr lang="en-US" sz="1500"/>
          </a:p>
          <a:p>
            <a:r>
              <a:rPr lang="en-US" sz="2500"/>
              <a:t>In anonymous functions, e.g., 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 = @(x) (expression)</a:t>
            </a:r>
          </a:p>
          <a:p>
            <a:r>
              <a:rPr lang="en-US" sz="2500"/>
              <a:t>the defined quantity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500"/>
              <a:t>is already a function handle.</a:t>
            </a:r>
          </a:p>
          <a:p>
            <a:endParaRPr lang="en-US" sz="1500"/>
          </a:p>
          <a:p>
            <a:r>
              <a:rPr lang="en-US" sz="2500"/>
              <a:t>For built-in, or user-defined functions in M-files, the function</a:t>
            </a:r>
          </a:p>
          <a:p>
            <a:r>
              <a:rPr lang="en-US" sz="2500"/>
              <a:t>handle is obtained by prepending the character </a:t>
            </a:r>
            <a:r>
              <a:rPr lang="en-US" b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500"/>
              <a:t> in front of the function name, e.g., 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f_handle = @sin;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f_handle = @my_function;</a:t>
            </a:r>
          </a:p>
        </p:txBody>
      </p:sp>
    </p:spTree>
    <p:extLst>
      <p:ext uri="{BB962C8B-B14F-4D97-AF65-F5344CB8AC3E}">
        <p14:creationId xmlns:p14="http://schemas.microsoft.com/office/powerpoint/2010/main" val="271932826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Text Box 2"/>
          <p:cNvSpPr txBox="1">
            <a:spLocks noChangeArrowheads="1"/>
          </p:cNvSpPr>
          <p:nvPr/>
        </p:nvSpPr>
        <p:spPr bwMode="auto">
          <a:xfrm>
            <a:off x="1066800" y="355600"/>
            <a:ext cx="2895600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Function Functions</a:t>
            </a:r>
          </a:p>
        </p:txBody>
      </p:sp>
      <p:sp>
        <p:nvSpPr>
          <p:cNvPr id="242691" name="Text Box 3"/>
          <p:cNvSpPr txBox="1">
            <a:spLocks noChangeArrowheads="1"/>
          </p:cNvSpPr>
          <p:nvPr/>
        </p:nvSpPr>
        <p:spPr bwMode="auto">
          <a:xfrm>
            <a:off x="457200" y="1181100"/>
            <a:ext cx="8382000" cy="40005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5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number of MATLAB functions accept other functions as </a:t>
            </a:r>
          </a:p>
          <a:p>
            <a:r>
              <a:rPr lang="en-US" sz="25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arguments. Such functions cover the following categories:</a:t>
            </a:r>
          </a:p>
          <a:p>
            <a:endParaRPr lang="en-US" sz="15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en-US" sz="25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optimization (min/maximization) , root finding, and plotting, and data fitting, e.g.,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fplot, ezplot, fzero, fminbnd, fminsearch, nlinfit, lsqcurvefit</a:t>
            </a: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5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Numerical integration (quadrature) , e.g.,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quad</a:t>
            </a: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its variants.</a:t>
            </a:r>
            <a:endParaRPr lang="en-US" sz="15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5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Differential equation solvers, e.g.,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ode45</a:t>
            </a: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others.</a:t>
            </a:r>
          </a:p>
          <a:p>
            <a:endParaRPr lang="en-US" sz="15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Initial value and boundary value problem solvers.</a:t>
            </a:r>
            <a:endParaRPr lang="en-US" sz="15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2692" name="Text Box 4"/>
          <p:cNvSpPr txBox="1">
            <a:spLocks noChangeArrowheads="1"/>
          </p:cNvSpPr>
          <p:nvPr/>
        </p:nvSpPr>
        <p:spPr bwMode="auto">
          <a:xfrm>
            <a:off x="4953000" y="355600"/>
            <a:ext cx="2286000" cy="482600"/>
          </a:xfrm>
          <a:prstGeom prst="rect">
            <a:avLst/>
          </a:prstGeom>
          <a:solidFill>
            <a:srgbClr val="0080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&gt;&gt; help funfun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>
            <a:off x="533400" y="5486400"/>
            <a:ext cx="7948613" cy="83185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The function argument is passed either as a function handle </a:t>
            </a:r>
          </a:p>
          <a:p>
            <a:r>
              <a:rPr lang="en-US" sz="2400">
                <a:solidFill>
                  <a:schemeClr val="bg1"/>
                </a:solidFill>
              </a:rPr>
              <a:t>(new method), or, as a string of the function name (old method)</a:t>
            </a:r>
          </a:p>
        </p:txBody>
      </p:sp>
    </p:spTree>
    <p:extLst>
      <p:ext uri="{BB962C8B-B14F-4D97-AF65-F5344CB8AC3E}">
        <p14:creationId xmlns:p14="http://schemas.microsoft.com/office/powerpoint/2010/main" val="112362449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8" name="Picture 6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3657600"/>
            <a:ext cx="4095750" cy="307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8597" name="Picture 5" descr="t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7600"/>
            <a:ext cx="4095750" cy="307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457200" y="381000"/>
            <a:ext cx="8458200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ezplot(@sin);   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pass by function handle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ezplot('sin');  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older method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ezplot('sin(x)');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f = @(x) sin(cos(x.^2));    </a:t>
            </a:r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ezplot(f);                  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equivalent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ezplot(@(x) sin(cos(x.^2)));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methods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ezplot(@(x) sin(cos(x^2)));   </a:t>
            </a:r>
            <a:endParaRPr lang="en-US" sz="23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ezplot('sin(cos(x^2))');</a:t>
            </a:r>
            <a:endParaRPr lang="fr-FR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90009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9" name="Text Box 5"/>
          <p:cNvSpPr txBox="1">
            <a:spLocks noChangeArrowheads="1"/>
          </p:cNvSpPr>
          <p:nvPr/>
        </p:nvSpPr>
        <p:spPr bwMode="auto">
          <a:xfrm>
            <a:off x="609600" y="325438"/>
            <a:ext cx="6738938" cy="4667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Solution of the Van der Waals equation using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fzero</a:t>
            </a:r>
            <a:endParaRPr lang="en-US" sz="2400"/>
          </a:p>
        </p:txBody>
      </p:sp>
      <p:sp>
        <p:nvSpPr>
          <p:cNvPr id="246790" name="Text Box 6"/>
          <p:cNvSpPr txBox="1">
            <a:spLocks noChangeArrowheads="1"/>
          </p:cNvSpPr>
          <p:nvPr/>
        </p:nvSpPr>
        <p:spPr bwMode="auto">
          <a:xfrm>
            <a:off x="1524000" y="1981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pic>
        <p:nvPicPr>
          <p:cNvPr id="246879" name="Picture 95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1219200"/>
            <a:ext cx="53467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909" name="Rectangle 125"/>
          <p:cNvSpPr>
            <a:spLocks noChangeArrowheads="1"/>
          </p:cNvSpPr>
          <p:nvPr/>
        </p:nvSpPr>
        <p:spPr bwMode="auto">
          <a:xfrm>
            <a:off x="533400" y="2362200"/>
            <a:ext cx="8229600" cy="4173538"/>
          </a:xfrm>
          <a:prstGeom prst="rect">
            <a:avLst/>
          </a:prstGeom>
          <a:noFill/>
          <a:ln w="9525" algn="ctr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P = 220; n = 2;            </a:t>
            </a:r>
            <a:r>
              <a:rPr lang="pt-BR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values are from</a:t>
            </a:r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a = 5.536; b = 0.03049;    </a:t>
            </a:r>
            <a:r>
              <a:rPr lang="pt-BR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Problem 2.7</a:t>
            </a: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R = 0.08314472; T = 1000;</a:t>
            </a:r>
          </a:p>
          <a:p>
            <a:endParaRPr lang="pt-B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V0 = n*R*T/P;   </a:t>
            </a:r>
            <a:r>
              <a:rPr lang="pt-BR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ideal-gas case, V0 = 0.7559</a:t>
            </a:r>
          </a:p>
          <a:p>
            <a:endParaRPr lang="pt-B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f = @(V) (P + n^2*a./V.^2).*(V-n*b) - n*R*T;</a:t>
            </a:r>
          </a:p>
          <a:p>
            <a:endParaRPr lang="pt-B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B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V = fzero(f, V0)</a:t>
            </a:r>
          </a:p>
          <a:p>
            <a:endParaRPr lang="pt-BR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 =</a:t>
            </a: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0.6825</a:t>
            </a:r>
          </a:p>
        </p:txBody>
      </p:sp>
      <p:sp>
        <p:nvSpPr>
          <p:cNvPr id="246910" name="Text Box 126"/>
          <p:cNvSpPr txBox="1">
            <a:spLocks noChangeArrowheads="1"/>
          </p:cNvSpPr>
          <p:nvPr/>
        </p:nvSpPr>
        <p:spPr bwMode="auto">
          <a:xfrm>
            <a:off x="2843213" y="5697538"/>
            <a:ext cx="5014912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seek a solution of </a:t>
            </a:r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f(V) = 0</a:t>
            </a:r>
            <a:r>
              <a:rPr lang="en-US" sz="2400"/>
              <a:t>, near </a:t>
            </a:r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V0</a:t>
            </a:r>
          </a:p>
        </p:txBody>
      </p:sp>
      <p:sp>
        <p:nvSpPr>
          <p:cNvPr id="246914" name="Line 130"/>
          <p:cNvSpPr>
            <a:spLocks noChangeShapeType="1"/>
          </p:cNvSpPr>
          <p:nvPr/>
        </p:nvSpPr>
        <p:spPr bwMode="auto">
          <a:xfrm>
            <a:off x="685800" y="4648200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246915" name="Line 131"/>
          <p:cNvSpPr>
            <a:spLocks noChangeShapeType="1"/>
          </p:cNvSpPr>
          <p:nvPr/>
        </p:nvSpPr>
        <p:spPr bwMode="auto">
          <a:xfrm>
            <a:off x="685800" y="4800600"/>
            <a:ext cx="17526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46917" name="Line 133"/>
          <p:cNvSpPr>
            <a:spLocks noChangeShapeType="1"/>
          </p:cNvSpPr>
          <p:nvPr/>
        </p:nvSpPr>
        <p:spPr bwMode="auto">
          <a:xfrm>
            <a:off x="2438400" y="4800600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46920" name="Line 136"/>
          <p:cNvSpPr>
            <a:spLocks noChangeShapeType="1"/>
          </p:cNvSpPr>
          <p:nvPr/>
        </p:nvSpPr>
        <p:spPr bwMode="auto">
          <a:xfrm flipV="1">
            <a:off x="3116263" y="5392738"/>
            <a:ext cx="0" cy="2968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9377243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20" name="Line 12"/>
          <p:cNvSpPr>
            <a:spLocks noChangeShapeType="1"/>
          </p:cNvSpPr>
          <p:nvPr/>
        </p:nvSpPr>
        <p:spPr bwMode="auto">
          <a:xfrm>
            <a:off x="3429000" y="382905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3411" name="Text Box 3"/>
          <p:cNvSpPr txBox="1">
            <a:spLocks noChangeArrowheads="1"/>
          </p:cNvSpPr>
          <p:nvPr/>
        </p:nvSpPr>
        <p:spPr bwMode="auto">
          <a:xfrm>
            <a:off x="546100" y="447675"/>
            <a:ext cx="7543800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passing to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fzero</a:t>
            </a:r>
            <a:r>
              <a:rPr lang="en-US" sz="2400"/>
              <a:t> a function that has additional parameters</a:t>
            </a:r>
          </a:p>
        </p:txBody>
      </p:sp>
      <p:sp>
        <p:nvSpPr>
          <p:cNvPr id="273412" name="Text Box 4"/>
          <p:cNvSpPr txBox="1">
            <a:spLocks noChangeArrowheads="1"/>
          </p:cNvSpPr>
          <p:nvPr/>
        </p:nvSpPr>
        <p:spPr bwMode="auto">
          <a:xfrm>
            <a:off x="1524000" y="1990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273414" name="Rectangle 6"/>
          <p:cNvSpPr>
            <a:spLocks noChangeArrowheads="1"/>
          </p:cNvSpPr>
          <p:nvPr/>
        </p:nvSpPr>
        <p:spPr bwMode="auto">
          <a:xfrm>
            <a:off x="533400" y="1381125"/>
            <a:ext cx="8153400" cy="222091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f = @(x,a,b) ...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define f(x,a,b) here,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or, in a separate M-file</a:t>
            </a:r>
          </a:p>
          <a:p>
            <a:endParaRPr lang="en-US" sz="12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find the solution of f(x,a,b)=0</a:t>
            </a: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define a,b here</a:t>
            </a:r>
          </a:p>
          <a:p>
            <a:endParaRPr lang="en-US" sz="12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x = fzero(@(x) f(x,a,b), x0);  </a:t>
            </a:r>
          </a:p>
        </p:txBody>
      </p:sp>
      <p:sp>
        <p:nvSpPr>
          <p:cNvPr id="273415" name="Text Box 7"/>
          <p:cNvSpPr txBox="1">
            <a:spLocks noChangeArrowheads="1"/>
          </p:cNvSpPr>
          <p:nvPr/>
        </p:nvSpPr>
        <p:spPr bwMode="auto">
          <a:xfrm>
            <a:off x="3048000" y="4130675"/>
            <a:ext cx="5181600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effectively defines a new anonymous function and passes its handle to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fzero</a:t>
            </a:r>
            <a:r>
              <a:rPr lang="en-US" sz="2400"/>
              <a:t> </a:t>
            </a:r>
            <a:endParaRPr lang="en-US" sz="24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3416" name="Text Box 8"/>
          <p:cNvSpPr txBox="1">
            <a:spLocks noChangeArrowheads="1"/>
          </p:cNvSpPr>
          <p:nvPr/>
        </p:nvSpPr>
        <p:spPr bwMode="auto">
          <a:xfrm>
            <a:off x="609600" y="5715000"/>
            <a:ext cx="2460625" cy="466725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fzero</a:t>
            </a:r>
            <a:r>
              <a:rPr lang="en-US" sz="2400">
                <a:solidFill>
                  <a:schemeClr val="bg1"/>
                </a:solidFill>
              </a:rPr>
              <a:t> </a:t>
            </a:r>
            <a:endParaRPr lang="en-US" sz="2400" b="1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3417" name="Line 9"/>
          <p:cNvSpPr>
            <a:spLocks noChangeShapeType="1"/>
          </p:cNvSpPr>
          <p:nvPr/>
        </p:nvSpPr>
        <p:spPr bwMode="auto">
          <a:xfrm>
            <a:off x="2438400" y="3829050"/>
            <a:ext cx="20574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3418" name="Line 10"/>
          <p:cNvSpPr>
            <a:spLocks noChangeShapeType="1"/>
          </p:cNvSpPr>
          <p:nvPr/>
        </p:nvSpPr>
        <p:spPr bwMode="auto">
          <a:xfrm flipV="1">
            <a:off x="2438400" y="3600450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3419" name="Line 11"/>
          <p:cNvSpPr>
            <a:spLocks noChangeShapeType="1"/>
          </p:cNvSpPr>
          <p:nvPr/>
        </p:nvSpPr>
        <p:spPr bwMode="auto">
          <a:xfrm flipV="1">
            <a:off x="4495800" y="3600450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3421" name="Text Box 13"/>
          <p:cNvSpPr txBox="1">
            <a:spLocks noChangeArrowheads="1"/>
          </p:cNvSpPr>
          <p:nvPr/>
        </p:nvSpPr>
        <p:spPr bwMode="auto">
          <a:xfrm>
            <a:off x="3844925" y="5357813"/>
            <a:ext cx="4014788" cy="1196975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same method can be</a:t>
            </a:r>
          </a:p>
          <a:p>
            <a:r>
              <a:rPr lang="en-US" sz="2400"/>
              <a:t>used for</a:t>
            </a:r>
            <a:r>
              <a:rPr lang="en-US" sz="2300"/>
              <a:t>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fminbnd, </a:t>
            </a:r>
          </a:p>
          <a:p>
            <a:r>
              <a:rPr lang="en-US" sz="2400"/>
              <a:t>and all other function functions</a:t>
            </a:r>
          </a:p>
        </p:txBody>
      </p:sp>
    </p:spTree>
    <p:extLst>
      <p:ext uri="{BB962C8B-B14F-4D97-AF65-F5344CB8AC3E}">
        <p14:creationId xmlns:p14="http://schemas.microsoft.com/office/powerpoint/2010/main" val="42874329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ext Box 2"/>
          <p:cNvSpPr txBox="1">
            <a:spLocks noChangeArrowheads="1"/>
          </p:cNvSpPr>
          <p:nvPr/>
        </p:nvSpPr>
        <p:spPr bwMode="auto">
          <a:xfrm>
            <a:off x="609600" y="447675"/>
            <a:ext cx="1538288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Example 1</a:t>
            </a:r>
          </a:p>
        </p:txBody>
      </p:sp>
      <p:sp>
        <p:nvSpPr>
          <p:cNvPr id="274435" name="Text Box 3"/>
          <p:cNvSpPr txBox="1">
            <a:spLocks noChangeArrowheads="1"/>
          </p:cNvSpPr>
          <p:nvPr/>
        </p:nvSpPr>
        <p:spPr bwMode="auto">
          <a:xfrm>
            <a:off x="1524000" y="18288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274436" name="Rectangle 4"/>
          <p:cNvSpPr>
            <a:spLocks noChangeArrowheads="1"/>
          </p:cNvSpPr>
          <p:nvPr/>
        </p:nvSpPr>
        <p:spPr bwMode="auto">
          <a:xfrm>
            <a:off x="533400" y="1219200"/>
            <a:ext cx="83058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P = 220; n = 2;            </a:t>
            </a:r>
            <a:r>
              <a:rPr lang="pt-BR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values are from</a:t>
            </a:r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a = 5.536; b = 0.03049;    </a:t>
            </a:r>
            <a:r>
              <a:rPr lang="pt-BR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Problem 2.7</a:t>
            </a: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R = 0.08314472; T = 1000;</a:t>
            </a:r>
          </a:p>
          <a:p>
            <a:endParaRPr lang="pt-B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V0 = n*R*T/P;   </a:t>
            </a:r>
            <a:r>
              <a:rPr lang="pt-BR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ideal-gas case, V0=0.7559</a:t>
            </a:r>
          </a:p>
          <a:p>
            <a:endParaRPr lang="pt-B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f=@(V,a,b) (P + n^2*a./V.^2).*(V-n*b) - n*R*T;</a:t>
            </a:r>
          </a:p>
          <a:p>
            <a:endParaRPr lang="pt-B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>
                <a:latin typeface="Courier New" panose="02070309020205020404" pitchFamily="49" charset="0"/>
                <a:cs typeface="Courier New" panose="02070309020205020404" pitchFamily="49" charset="0"/>
              </a:rPr>
              <a:t>V = fzero(@(V) f(V,a,b), V0)</a:t>
            </a:r>
          </a:p>
          <a:p>
            <a:endParaRPr lang="pt-BR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 =</a:t>
            </a: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0.6825</a:t>
            </a:r>
          </a:p>
        </p:txBody>
      </p:sp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3048000" y="4645025"/>
            <a:ext cx="4470400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defines a new anonymous function and passes its handle to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fzero</a:t>
            </a:r>
            <a:r>
              <a:rPr lang="en-US" sz="2400"/>
              <a:t> </a:t>
            </a:r>
            <a:endParaRPr lang="en-US" sz="24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4439" name="Line 7"/>
          <p:cNvSpPr>
            <a:spLocks noChangeShapeType="1"/>
          </p:cNvSpPr>
          <p:nvPr/>
        </p:nvSpPr>
        <p:spPr bwMode="auto">
          <a:xfrm>
            <a:off x="2438400" y="4343400"/>
            <a:ext cx="20574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4440" name="Line 8"/>
          <p:cNvSpPr>
            <a:spLocks noChangeShapeType="1"/>
          </p:cNvSpPr>
          <p:nvPr/>
        </p:nvSpPr>
        <p:spPr bwMode="auto">
          <a:xfrm flipV="1">
            <a:off x="2438400" y="4114800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4441" name="Line 9"/>
          <p:cNvSpPr>
            <a:spLocks noChangeShapeType="1"/>
          </p:cNvSpPr>
          <p:nvPr/>
        </p:nvSpPr>
        <p:spPr bwMode="auto">
          <a:xfrm flipV="1">
            <a:off x="4495800" y="4114800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4442" name="Line 10"/>
          <p:cNvSpPr>
            <a:spLocks noChangeShapeType="1"/>
          </p:cNvSpPr>
          <p:nvPr/>
        </p:nvSpPr>
        <p:spPr bwMode="auto">
          <a:xfrm>
            <a:off x="3429000" y="434340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529003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81" name="Picture 53" descr="t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2787650"/>
            <a:ext cx="4435475" cy="332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8530" name="Text Box 2"/>
          <p:cNvSpPr txBox="1">
            <a:spLocks noChangeArrowheads="1"/>
          </p:cNvSpPr>
          <p:nvPr/>
        </p:nvSpPr>
        <p:spPr bwMode="auto">
          <a:xfrm>
            <a:off x="7196138" y="290513"/>
            <a:ext cx="1538287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Example 2</a:t>
            </a:r>
          </a:p>
        </p:txBody>
      </p:sp>
      <p:sp>
        <p:nvSpPr>
          <p:cNvPr id="278531" name="Text Box 3"/>
          <p:cNvSpPr txBox="1">
            <a:spLocks noChangeArrowheads="1"/>
          </p:cNvSpPr>
          <p:nvPr/>
        </p:nvSpPr>
        <p:spPr bwMode="auto">
          <a:xfrm>
            <a:off x="1524000" y="18288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278542" name="Rectangle 14"/>
          <p:cNvSpPr>
            <a:spLocks noChangeArrowheads="1"/>
          </p:cNvSpPr>
          <p:nvPr/>
        </p:nvSpPr>
        <p:spPr bwMode="auto">
          <a:xfrm>
            <a:off x="339725" y="246063"/>
            <a:ext cx="8632825" cy="627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f = @(x,a,b,c) sin(a*x)./(x + b) + c;</a:t>
            </a:r>
          </a:p>
          <a:p>
            <a:endParaRPr lang="en-US" sz="1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a = 0.7; b = 2; c = -0.01;</a:t>
            </a:r>
          </a:p>
          <a:p>
            <a:endParaRPr lang="en-US" sz="1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[x1,f1] = fminbnd(</a:t>
            </a:r>
            <a:r>
              <a:rPr lang="en-US" sz="21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@(x) -f(x,a,b,c),</a:t>
            </a:r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 0,4); f1 = -f1;</a:t>
            </a: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[x2,f2] = fminbnd(</a:t>
            </a:r>
            <a:r>
              <a:rPr lang="en-US" sz="21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@(x) f(x,a,b,c),</a:t>
            </a:r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 6,8); </a:t>
            </a:r>
          </a:p>
          <a:p>
            <a:endParaRPr lang="en-US" sz="1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x3 = fzero(</a:t>
            </a:r>
            <a:r>
              <a:rPr lang="en-US" sz="21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@(x) f(x,a,b,c),</a:t>
            </a:r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 5);   </a:t>
            </a: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x4 = fzero(</a:t>
            </a:r>
            <a:r>
              <a:rPr lang="en-US" sz="21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@(x) f(x,a,b,c),</a:t>
            </a:r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 9);</a:t>
            </a:r>
          </a:p>
          <a:p>
            <a:endParaRPr lang="en-US" sz="1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x = linspace(0,10,101); </a:t>
            </a:r>
          </a:p>
          <a:p>
            <a:endParaRPr lang="en-US" sz="1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y = f(x,a,b,c);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plot(x,y, [x1,x2],[f1,f2],'ro',[x3,x4],[0,0],'bo');</a:t>
            </a:r>
            <a:r>
              <a:rPr lang="en-US"/>
              <a:t> </a:t>
            </a:r>
          </a:p>
        </p:txBody>
      </p:sp>
      <p:sp>
        <p:nvSpPr>
          <p:cNvPr id="278545" name="Rectangle 17"/>
          <p:cNvSpPr>
            <a:spLocks noChangeArrowheads="1"/>
          </p:cNvSpPr>
          <p:nvPr/>
        </p:nvSpPr>
        <p:spPr bwMode="auto">
          <a:xfrm>
            <a:off x="476250" y="4425950"/>
            <a:ext cx="3505200" cy="10287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/>
          </a:p>
        </p:txBody>
      </p:sp>
      <p:pic>
        <p:nvPicPr>
          <p:cNvPr id="278580" name="Picture 52" descr="t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610100"/>
            <a:ext cx="33401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974391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Text Box 2"/>
          <p:cNvSpPr txBox="1">
            <a:spLocks noChangeArrowheads="1"/>
          </p:cNvSpPr>
          <p:nvPr/>
        </p:nvSpPr>
        <p:spPr bwMode="auto">
          <a:xfrm>
            <a:off x="609600" y="542925"/>
            <a:ext cx="8153400" cy="36480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6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sinc</a:t>
            </a:r>
            <a:r>
              <a:rPr lang="en-US" sz="25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functions</a:t>
            </a: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appear in many engineering applications:</a:t>
            </a:r>
          </a:p>
          <a:p>
            <a:endParaRPr lang="en-US" sz="15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Fourier analysis of signals </a:t>
            </a:r>
          </a:p>
          <a:p>
            <a:pPr>
              <a:buFontTx/>
              <a:buAutoNum type="arabicPeriod"/>
            </a:pP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systems (resolving power of microscopes, telescopes)</a:t>
            </a:r>
          </a:p>
          <a:p>
            <a:pPr>
              <a:buFontTx/>
              <a:buAutoNum type="arabicPeriod"/>
            </a:pP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Radar systems </a:t>
            </a:r>
          </a:p>
          <a:p>
            <a:pPr>
              <a:buFontTx/>
              <a:buAutoNum type="arabicPeriod"/>
            </a:pP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DSP applications and digital communications</a:t>
            </a:r>
          </a:p>
          <a:p>
            <a:pPr>
              <a:buFontTx/>
              <a:buAutoNum type="arabicPeriod"/>
            </a:pP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Antenna arrays, sonar and seismic arrays </a:t>
            </a:r>
          </a:p>
          <a:p>
            <a:pPr>
              <a:buFontTx/>
              <a:buAutoNum type="arabicPeriod"/>
            </a:pP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Playback systems of CD and MP3 players (known as sinc interpolation filters or oversampling digital filters) </a:t>
            </a:r>
          </a:p>
          <a:p>
            <a:pPr>
              <a:buFontTx/>
              <a:buAutoNum type="arabicPeriod"/>
            </a:pP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many others</a:t>
            </a:r>
            <a:endParaRPr lang="en-US" sz="24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75459" name="Picture 3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667250"/>
            <a:ext cx="564515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5460" name="Text Box 4"/>
          <p:cNvSpPr txBox="1">
            <a:spLocks noChangeArrowheads="1"/>
          </p:cNvSpPr>
          <p:nvPr/>
        </p:nvSpPr>
        <p:spPr bwMode="auto">
          <a:xfrm>
            <a:off x="1976438" y="5715000"/>
            <a:ext cx="1281112" cy="7715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/>
              <a:t>math</a:t>
            </a:r>
          </a:p>
          <a:p>
            <a:pPr algn="ctr"/>
            <a:r>
              <a:rPr lang="en-US"/>
              <a:t>definition</a:t>
            </a:r>
          </a:p>
        </p:txBody>
      </p:sp>
      <p:sp>
        <p:nvSpPr>
          <p:cNvPr id="275461" name="Text Box 5"/>
          <p:cNvSpPr txBox="1">
            <a:spLocks noChangeArrowheads="1"/>
          </p:cNvSpPr>
          <p:nvPr/>
        </p:nvSpPr>
        <p:spPr bwMode="auto">
          <a:xfrm>
            <a:off x="5027613" y="5715000"/>
            <a:ext cx="1373187" cy="7715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/>
              <a:t>MATLAB</a:t>
            </a:r>
          </a:p>
          <a:p>
            <a:pPr algn="ctr"/>
            <a:r>
              <a:rPr lang="en-US"/>
              <a:t>definition</a:t>
            </a:r>
          </a:p>
        </p:txBody>
      </p:sp>
      <p:sp>
        <p:nvSpPr>
          <p:cNvPr id="275462" name="Line 6"/>
          <p:cNvSpPr>
            <a:spLocks noChangeShapeType="1"/>
          </p:cNvSpPr>
          <p:nvPr/>
        </p:nvSpPr>
        <p:spPr bwMode="auto">
          <a:xfrm flipV="1">
            <a:off x="2668588" y="541020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5463" name="Line 7"/>
          <p:cNvSpPr>
            <a:spLocks noChangeShapeType="1"/>
          </p:cNvSpPr>
          <p:nvPr/>
        </p:nvSpPr>
        <p:spPr bwMode="auto">
          <a:xfrm flipV="1">
            <a:off x="5715000" y="541020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78212183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810" name="Picture 194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850" y="2654300"/>
            <a:ext cx="539432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609600" y="809625"/>
            <a:ext cx="7848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fplot(@sinc, [-4,4], 'b-'); hold on;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f =  @(x) sinc(x)-1/sqrt(2);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x0 = fzero(f,0.5);           </a:t>
            </a:r>
            <a:r>
              <a:rPr lang="en-US" sz="24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x0 = 0.443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plot([-x0,x0],[1,1]/sqrt(2),'r-');</a:t>
            </a:r>
          </a:p>
        </p:txBody>
      </p:sp>
      <p:sp>
        <p:nvSpPr>
          <p:cNvPr id="239623" name="Text Box 7"/>
          <p:cNvSpPr txBox="1">
            <a:spLocks noChangeArrowheads="1"/>
          </p:cNvSpPr>
          <p:nvPr/>
        </p:nvSpPr>
        <p:spPr bwMode="auto">
          <a:xfrm>
            <a:off x="534988" y="2640013"/>
            <a:ext cx="2411412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x0</a:t>
            </a:r>
            <a:r>
              <a:rPr lang="en-US" sz="2400"/>
              <a:t> </a:t>
            </a:r>
            <a:r>
              <a:rPr lang="en-US" sz="2500"/>
              <a:t>is the solution</a:t>
            </a:r>
          </a:p>
          <a:p>
            <a:r>
              <a:rPr lang="en-US" sz="2500"/>
              <a:t>of the equation:</a:t>
            </a:r>
          </a:p>
          <a:p>
            <a:endParaRPr lang="en-US" sz="2500"/>
          </a:p>
          <a:p>
            <a:endParaRPr lang="en-US" sz="2500"/>
          </a:p>
          <a:p>
            <a:endParaRPr lang="en-US" sz="2500"/>
          </a:p>
          <a:p>
            <a:endParaRPr lang="en-US" sz="1000"/>
          </a:p>
          <a:p>
            <a:r>
              <a:rPr lang="en-US" sz="2500"/>
              <a:t>or,</a:t>
            </a:r>
          </a:p>
        </p:txBody>
      </p:sp>
      <p:pic>
        <p:nvPicPr>
          <p:cNvPr id="239679" name="Picture 63" descr="t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3657600"/>
            <a:ext cx="236537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680" name="Rectangle 64"/>
          <p:cNvSpPr>
            <a:spLocks noChangeArrowheads="1"/>
          </p:cNvSpPr>
          <p:nvPr/>
        </p:nvSpPr>
        <p:spPr bwMode="auto">
          <a:xfrm>
            <a:off x="458788" y="2592388"/>
            <a:ext cx="2895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/>
          </a:p>
        </p:txBody>
      </p:sp>
      <p:sp>
        <p:nvSpPr>
          <p:cNvPr id="239681" name="Rectangle 65"/>
          <p:cNvSpPr>
            <a:spLocks noChangeArrowheads="1"/>
          </p:cNvSpPr>
          <p:nvPr/>
        </p:nvSpPr>
        <p:spPr bwMode="auto">
          <a:xfrm>
            <a:off x="381000" y="2590800"/>
            <a:ext cx="3048000" cy="40386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/>
          </a:p>
        </p:txBody>
      </p:sp>
      <p:pic>
        <p:nvPicPr>
          <p:cNvPr id="239725" name="Picture 109" descr="tt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5194300"/>
            <a:ext cx="1901825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805" name="Picture 189" descr="tt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254750"/>
            <a:ext cx="2713037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806" name="Text Box 190"/>
          <p:cNvSpPr txBox="1">
            <a:spLocks noChangeArrowheads="1"/>
          </p:cNvSpPr>
          <p:nvPr/>
        </p:nvSpPr>
        <p:spPr bwMode="auto">
          <a:xfrm>
            <a:off x="1143000" y="215900"/>
            <a:ext cx="5810250" cy="4826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500"/>
              <a:t>Example 3 - 3-dB width of the sinc function</a:t>
            </a:r>
          </a:p>
        </p:txBody>
      </p:sp>
    </p:spTree>
    <p:extLst>
      <p:ext uri="{BB962C8B-B14F-4D97-AF65-F5344CB8AC3E}">
        <p14:creationId xmlns:p14="http://schemas.microsoft.com/office/powerpoint/2010/main" val="138173020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Text Box 2"/>
          <p:cNvSpPr txBox="1">
            <a:spLocks noChangeArrowheads="1"/>
          </p:cNvSpPr>
          <p:nvPr/>
        </p:nvSpPr>
        <p:spPr bwMode="auto">
          <a:xfrm>
            <a:off x="1066800" y="355600"/>
            <a:ext cx="5257800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Multi-Input Multi-Output Functions</a:t>
            </a:r>
          </a:p>
        </p:txBody>
      </p:sp>
      <p:sp>
        <p:nvSpPr>
          <p:cNvPr id="263171" name="Text Box 3"/>
          <p:cNvSpPr txBox="1">
            <a:spLocks noChangeArrowheads="1"/>
          </p:cNvSpPr>
          <p:nvPr/>
        </p:nvSpPr>
        <p:spPr bwMode="auto">
          <a:xfrm>
            <a:off x="457200" y="1270000"/>
            <a:ext cx="8077200" cy="48101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/>
              <a:t>In general, a function can accept several variables as input arguments and produce several variables as outputs. </a:t>
            </a:r>
          </a:p>
          <a:p>
            <a:endParaRPr lang="en-US" sz="1500"/>
          </a:p>
          <a:p>
            <a:r>
              <a:rPr lang="en-US" sz="2500"/>
              <a:t>The input arguments are separated by commas, and the output variables are listed within brackets, and can have different sizes and types:</a:t>
            </a:r>
          </a:p>
          <a:p>
            <a:endParaRPr lang="en-US" sz="1500"/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[out1, out2, ...] = funct(in1, in2,...)</a:t>
            </a:r>
          </a:p>
          <a:p>
            <a:endParaRPr lang="en-US" sz="1500"/>
          </a:p>
          <a:p>
            <a:r>
              <a:rPr lang="en-US" sz="2500"/>
              <a:t>The number of input and output variables are counted by the reserved variables: </a:t>
            </a:r>
            <a:r>
              <a:rPr 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nargin, nargout</a:t>
            </a:r>
          </a:p>
          <a:p>
            <a:endParaRPr lang="en-US" sz="15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/>
              <a:t>Functions can also have a variable number of inputs and outputs controlled by: </a:t>
            </a:r>
            <a:r>
              <a:rPr 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varargin, varargout</a:t>
            </a:r>
          </a:p>
        </p:txBody>
      </p:sp>
    </p:spTree>
    <p:extLst>
      <p:ext uri="{BB962C8B-B14F-4D97-AF65-F5344CB8AC3E}">
        <p14:creationId xmlns:p14="http://schemas.microsoft.com/office/powerpoint/2010/main" val="1870317417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457200" y="2895600"/>
            <a:ext cx="3859213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500"/>
              <a:t>The equations of motion are:</a:t>
            </a:r>
          </a:p>
        </p:txBody>
      </p:sp>
      <p:sp>
        <p:nvSpPr>
          <p:cNvPr id="270447" name="Text Box 1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3890963"/>
            <a:ext cx="2855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18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70449" name="Picture 1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3597275"/>
            <a:ext cx="4029075" cy="272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0451" name="Rectangle 115"/>
          <p:cNvSpPr>
            <a:spLocks noChangeArrowheads="1"/>
          </p:cNvSpPr>
          <p:nvPr/>
        </p:nvSpPr>
        <p:spPr bwMode="auto">
          <a:xfrm>
            <a:off x="549275" y="3597275"/>
            <a:ext cx="4038600" cy="28194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/>
          </a:p>
        </p:txBody>
      </p:sp>
      <p:sp>
        <p:nvSpPr>
          <p:cNvPr id="270453" name="Text Box 117"/>
          <p:cNvSpPr txBox="1">
            <a:spLocks noChangeArrowheads="1"/>
          </p:cNvSpPr>
          <p:nvPr/>
        </p:nvSpPr>
        <p:spPr bwMode="auto">
          <a:xfrm>
            <a:off x="4876800" y="5105400"/>
            <a:ext cx="3962400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/>
              <a:t>The function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trajectory</a:t>
            </a:r>
            <a:r>
              <a:rPr lang="en-US" sz="2500"/>
              <a:t> should have the following possible ways of calling it:</a:t>
            </a:r>
            <a:endParaRPr lang="en-US" sz="24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0454" name="Text Box 118"/>
          <p:cNvSpPr txBox="1">
            <a:spLocks noChangeArrowheads="1"/>
          </p:cNvSpPr>
          <p:nvPr/>
        </p:nvSpPr>
        <p:spPr bwMode="auto">
          <a:xfrm>
            <a:off x="457200" y="355600"/>
            <a:ext cx="8153400" cy="23114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>
                <a:solidFill>
                  <a:srgbClr val="800000"/>
                </a:solidFill>
              </a:rPr>
              <a:t>Example:</a:t>
            </a:r>
            <a:r>
              <a:rPr lang="en-US" sz="2500"/>
              <a:t> calculate the </a:t>
            </a:r>
            <a:r>
              <a:rPr lang="en-US" sz="2500" i="1">
                <a:solidFill>
                  <a:srgbClr val="800000"/>
                </a:solidFill>
              </a:rPr>
              <a:t>x,y</a:t>
            </a:r>
            <a:r>
              <a:rPr lang="en-US" sz="2500"/>
              <a:t> coordinates and </a:t>
            </a:r>
            <a:r>
              <a:rPr lang="en-US" sz="2500" i="1"/>
              <a:t>x,y</a:t>
            </a:r>
            <a:r>
              <a:rPr lang="en-US" sz="2500"/>
              <a:t> velocities </a:t>
            </a:r>
            <a:r>
              <a:rPr lang="en-US" sz="2500" i="1">
                <a:solidFill>
                  <a:srgbClr val="800000"/>
                </a:solidFill>
              </a:rPr>
              <a:t>v</a:t>
            </a:r>
            <a:r>
              <a:rPr lang="en-US" sz="2000" i="1">
                <a:solidFill>
                  <a:srgbClr val="800000"/>
                </a:solidFill>
              </a:rPr>
              <a:t>x</a:t>
            </a:r>
            <a:r>
              <a:rPr lang="en-US" sz="2500">
                <a:solidFill>
                  <a:srgbClr val="800000"/>
                </a:solidFill>
              </a:rPr>
              <a:t>,</a:t>
            </a:r>
            <a:r>
              <a:rPr lang="en-US" sz="2500" i="1">
                <a:solidFill>
                  <a:srgbClr val="800000"/>
                </a:solidFill>
              </a:rPr>
              <a:t>v</a:t>
            </a:r>
            <a:r>
              <a:rPr lang="en-US" sz="2000" i="1">
                <a:solidFill>
                  <a:srgbClr val="800000"/>
                </a:solidFill>
              </a:rPr>
              <a:t>y</a:t>
            </a:r>
            <a:r>
              <a:rPr lang="en-US" sz="2500"/>
              <a:t> of a projectile</a:t>
            </a:r>
            <a:r>
              <a:rPr lang="en-US" sz="2500" i="1"/>
              <a:t>,</a:t>
            </a:r>
            <a:r>
              <a:rPr lang="en-US" sz="2500"/>
              <a:t> at a vector of times </a:t>
            </a:r>
            <a:r>
              <a:rPr lang="en-US" sz="2500" i="1">
                <a:solidFill>
                  <a:srgbClr val="800000"/>
                </a:solidFill>
              </a:rPr>
              <a:t>t</a:t>
            </a:r>
            <a:r>
              <a:rPr lang="en-US" sz="2500"/>
              <a:t>, launched from height </a:t>
            </a:r>
            <a:r>
              <a:rPr lang="en-US" sz="2400" i="1">
                <a:solidFill>
                  <a:srgbClr val="800000"/>
                </a:solidFill>
              </a:rPr>
              <a:t>h</a:t>
            </a:r>
            <a:r>
              <a:rPr lang="en-US" sz="2000">
                <a:solidFill>
                  <a:srgbClr val="800000"/>
                </a:solidFill>
              </a:rPr>
              <a:t>0</a:t>
            </a:r>
            <a:r>
              <a:rPr lang="en-US" sz="2000"/>
              <a:t> </a:t>
            </a:r>
            <a:r>
              <a:rPr lang="en-US" sz="2500"/>
              <a:t>with initial velocity </a:t>
            </a:r>
            <a:r>
              <a:rPr lang="en-US" sz="2600" i="1">
                <a:solidFill>
                  <a:srgbClr val="800000"/>
                </a:solidFill>
              </a:rPr>
              <a:t>v</a:t>
            </a:r>
            <a:r>
              <a:rPr lang="en-US" sz="2000">
                <a:solidFill>
                  <a:srgbClr val="800000"/>
                </a:solidFill>
              </a:rPr>
              <a:t>0</a:t>
            </a:r>
            <a:r>
              <a:rPr lang="en-US" sz="2500"/>
              <a:t>, at angle </a:t>
            </a:r>
            <a:r>
              <a:rPr lang="en-US" sz="2500">
                <a:solidFill>
                  <a:srgbClr val="800000"/>
                </a:solidFill>
                <a:latin typeface="Symbol" panose="05050102010706020507" pitchFamily="18" charset="2"/>
              </a:rPr>
              <a:t>q</a:t>
            </a:r>
            <a:r>
              <a:rPr lang="en-US" sz="2000">
                <a:solidFill>
                  <a:srgbClr val="800000"/>
                </a:solidFill>
                <a:latin typeface="Symbol" panose="05050102010706020507" pitchFamily="18" charset="2"/>
              </a:rPr>
              <a:t>0</a:t>
            </a:r>
            <a:r>
              <a:rPr lang="en-US" sz="2500"/>
              <a:t> (in degrees) from the horizontal, under vertical acceleration of gravity </a:t>
            </a:r>
            <a:r>
              <a:rPr lang="en-US" sz="2500" i="1">
                <a:solidFill>
                  <a:srgbClr val="800000"/>
                </a:solidFill>
              </a:rPr>
              <a:t>g</a:t>
            </a:r>
            <a:r>
              <a:rPr lang="en-US" sz="2500"/>
              <a:t>:</a:t>
            </a:r>
          </a:p>
          <a:p>
            <a:endParaRPr lang="en-US" sz="2000"/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[x,y,vx,vy] = trajectory(t,v0,th0,h0,g);</a:t>
            </a:r>
          </a:p>
        </p:txBody>
      </p:sp>
    </p:spTree>
    <p:extLst>
      <p:ext uri="{BB962C8B-B14F-4D97-AF65-F5344CB8AC3E}">
        <p14:creationId xmlns:p14="http://schemas.microsoft.com/office/powerpoint/2010/main" val="350872921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6" name="Text Box 6"/>
          <p:cNvSpPr txBox="1">
            <a:spLocks noChangeArrowheads="1"/>
          </p:cNvSpPr>
          <p:nvPr/>
        </p:nvSpPr>
        <p:spPr bwMode="auto">
          <a:xfrm>
            <a:off x="457200" y="304800"/>
            <a:ext cx="8435975" cy="64039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[x,y,vx,vy] = trajectory(t,v0);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[x,y,vx,vy] = trajectory(t,v0,th0);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[x,y,vx,vy] = trajectory(t,v0,th0,h0);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[x,y,vx,vy] = trajectory(t,v0,th0,h0,g);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[~,y,~,vy]  = trajectory(t,v0,th0,h0,g);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    x = trajectory(t,v0,th0,h0);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[x,y] = trajectory(t,v0,th0,h0);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[x,y,vx] = trajectory(t,v0,th0,h0);</a:t>
            </a:r>
          </a:p>
          <a:p>
            <a:endParaRPr lang="en-US" sz="2000"/>
          </a:p>
          <a:p>
            <a:r>
              <a:rPr lang="en-US" sz="2500"/>
              <a:t>where, if omitted, the default input values should be:</a:t>
            </a:r>
          </a:p>
          <a:p>
            <a:endParaRPr lang="en-US" sz="2000"/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th0 = 90;      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vertical launch, degrees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h0 = 0;        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ground level</a:t>
            </a:r>
          </a:p>
          <a:p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g = 9.81;         </a:t>
            </a:r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m/sec^2</a:t>
            </a:r>
          </a:p>
          <a:p>
            <a:endParaRPr lang="en-US" sz="2000">
              <a:solidFill>
                <a:srgbClr val="008080"/>
              </a:solidFill>
            </a:endParaRPr>
          </a:p>
          <a:p>
            <a:r>
              <a:rPr lang="en-US" sz="2500"/>
              <a:t>only the listed output variables are returned</a:t>
            </a:r>
          </a:p>
        </p:txBody>
      </p:sp>
      <p:sp>
        <p:nvSpPr>
          <p:cNvPr id="271368" name="Line 8"/>
          <p:cNvSpPr>
            <a:spLocks noChangeShapeType="1"/>
          </p:cNvSpPr>
          <p:nvPr/>
        </p:nvSpPr>
        <p:spPr bwMode="auto">
          <a:xfrm flipV="1">
            <a:off x="1543050" y="2114550"/>
            <a:ext cx="7938" cy="280988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sp>
        <p:nvSpPr>
          <p:cNvPr id="271369" name="Text Box 9"/>
          <p:cNvSpPr txBox="1">
            <a:spLocks noChangeArrowheads="1"/>
          </p:cNvSpPr>
          <p:nvPr/>
        </p:nvSpPr>
        <p:spPr bwMode="auto">
          <a:xfrm>
            <a:off x="628650" y="2252663"/>
            <a:ext cx="49641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800000"/>
                </a:solidFill>
              </a:rPr>
              <a:t>place-holders for unused output arguments</a:t>
            </a:r>
          </a:p>
        </p:txBody>
      </p:sp>
      <p:sp>
        <p:nvSpPr>
          <p:cNvPr id="271370" name="Line 10"/>
          <p:cNvSpPr>
            <a:spLocks noChangeShapeType="1"/>
          </p:cNvSpPr>
          <p:nvPr/>
        </p:nvSpPr>
        <p:spPr bwMode="auto">
          <a:xfrm flipV="1">
            <a:off x="817563" y="2122488"/>
            <a:ext cx="7937" cy="28098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8891232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392" name="Picture 8" descr="t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38600"/>
            <a:ext cx="3657600" cy="274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2388" name="Rectangle 4"/>
          <p:cNvSpPr>
            <a:spLocks noChangeArrowheads="1"/>
          </p:cNvSpPr>
          <p:nvPr/>
        </p:nvSpPr>
        <p:spPr bwMode="auto">
          <a:xfrm>
            <a:off x="381000" y="228600"/>
            <a:ext cx="8305800" cy="380206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x,y,vx,vy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trajectory(t,v0,th0,h0,g)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nargin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&lt;=4, g = 9.81; end     </a:t>
            </a:r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default values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nargin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&lt;=3, h0 = 0; end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nargin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==2, th0 = 90; end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th0 = th0 * pi/180;      </a:t>
            </a:r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convert th0 to radians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v0*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(th0)*t;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h0 + v0*sin(th0)*t - 1/2*g*t.^2;</a:t>
            </a:r>
          </a:p>
          <a:p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v0*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(th0);</a:t>
            </a:r>
          </a:p>
          <a:p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v0*sin(th0) - g*t;</a:t>
            </a:r>
          </a:p>
        </p:txBody>
      </p:sp>
      <p:sp>
        <p:nvSpPr>
          <p:cNvPr id="272393" name="Rectangle 9"/>
          <p:cNvSpPr>
            <a:spLocks noChangeArrowheads="1"/>
          </p:cNvSpPr>
          <p:nvPr/>
        </p:nvSpPr>
        <p:spPr bwMode="auto">
          <a:xfrm>
            <a:off x="381000" y="4419600"/>
            <a:ext cx="4800600" cy="1631216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 = </a:t>
            </a:r>
            <a:r>
              <a:rPr lang="en-US" sz="2000" b="1" dirty="0" err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linspace</a:t>
            </a:r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(0,2,201); </a:t>
            </a:r>
          </a:p>
          <a:p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v0 = 20; th0 = 45; </a:t>
            </a:r>
          </a:p>
          <a:p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000" b="1" dirty="0" err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]=trajectory(t,v0,th0);</a:t>
            </a:r>
          </a:p>
          <a:p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plot(</a:t>
            </a:r>
            <a:r>
              <a:rPr lang="en-US" sz="2000" b="1" dirty="0" err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'b'); </a:t>
            </a:r>
          </a:p>
          <a:p>
            <a:r>
              <a:rPr lang="en-US" sz="2000" b="1" dirty="0" err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xlabel</a:t>
            </a:r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('x'); </a:t>
            </a:r>
            <a:r>
              <a:rPr lang="en-US" sz="2000" b="1" dirty="0" err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ylabel</a:t>
            </a:r>
            <a:r>
              <a:rPr lang="en-US" sz="2000" b="1" dirty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('y');</a:t>
            </a:r>
          </a:p>
        </p:txBody>
      </p:sp>
    </p:spTree>
    <p:extLst>
      <p:ext uri="{BB962C8B-B14F-4D97-AF65-F5344CB8AC3E}">
        <p14:creationId xmlns:p14="http://schemas.microsoft.com/office/powerpoint/2010/main" val="3523925485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4067" y="1196582"/>
            <a:ext cx="859366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A fence around a field is shaped as shown in </a:t>
            </a:r>
            <a:r>
              <a:rPr lang="en-US" sz="2200" dirty="0">
                <a:solidFill>
                  <a:srgbClr val="0000EF"/>
                </a:solidFill>
                <a:latin typeface="AGaramondPro-Regular"/>
              </a:rPr>
              <a:t>Figure P11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. It consists of a rectangle of length </a:t>
            </a:r>
            <a:r>
              <a:rPr lang="en-US" sz="2200" i="1" dirty="0">
                <a:solidFill>
                  <a:srgbClr val="000000"/>
                </a:solidFill>
                <a:latin typeface="AGaramondPro-Italic"/>
              </a:rPr>
              <a:t>L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and width </a:t>
            </a:r>
            <a:r>
              <a:rPr lang="en-US" sz="2200" i="1" dirty="0" smtClean="0">
                <a:solidFill>
                  <a:srgbClr val="000000"/>
                </a:solidFill>
                <a:latin typeface="AGaramondPro-Italic"/>
              </a:rPr>
              <a:t>W</a:t>
            </a:r>
            <a:r>
              <a:rPr lang="en-US" sz="2200" dirty="0" smtClean="0">
                <a:solidFill>
                  <a:srgbClr val="000000"/>
                </a:solidFill>
                <a:latin typeface="AGaramondPro-Regular"/>
              </a:rPr>
              <a:t>, and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a right triangle that is symmetrical about the central horizontal axis of the rectangle. Suppose the </a:t>
            </a:r>
            <a:r>
              <a:rPr lang="en-US" sz="2200" dirty="0" smtClean="0">
                <a:solidFill>
                  <a:srgbClr val="000000"/>
                </a:solidFill>
                <a:latin typeface="AGaramondPro-Regular"/>
              </a:rPr>
              <a:t>width </a:t>
            </a:r>
            <a:r>
              <a:rPr lang="en-US" sz="2200" i="1" dirty="0" smtClean="0">
                <a:solidFill>
                  <a:srgbClr val="000000"/>
                </a:solidFill>
                <a:latin typeface="AGaramondPro-Italic"/>
              </a:rPr>
              <a:t>W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is known (in meters) and the enclosed area </a:t>
            </a:r>
            <a:r>
              <a:rPr lang="en-US" sz="2200" i="1" dirty="0">
                <a:solidFill>
                  <a:srgbClr val="000000"/>
                </a:solidFill>
                <a:latin typeface="AGaramondPro-Italic"/>
              </a:rPr>
              <a:t>A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is known (in square meters). Write a user-defined </a:t>
            </a:r>
            <a:r>
              <a:rPr lang="en-US" sz="2200" dirty="0" smtClean="0">
                <a:solidFill>
                  <a:srgbClr val="000000"/>
                </a:solidFill>
                <a:latin typeface="AGaramondPro-Regular"/>
              </a:rPr>
              <a:t>function file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with </a:t>
            </a:r>
            <a:r>
              <a:rPr lang="en-US" sz="2200" i="1" dirty="0">
                <a:solidFill>
                  <a:srgbClr val="000000"/>
                </a:solidFill>
                <a:latin typeface="AGaramondPro-Italic"/>
              </a:rPr>
              <a:t>W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and </a:t>
            </a:r>
            <a:r>
              <a:rPr lang="en-US" sz="2200" i="1" dirty="0">
                <a:solidFill>
                  <a:srgbClr val="000000"/>
                </a:solidFill>
                <a:latin typeface="AGaramondPro-Italic"/>
              </a:rPr>
              <a:t>A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as inputs. The outputs are the length </a:t>
            </a:r>
            <a:r>
              <a:rPr lang="en-US" sz="2200" i="1" dirty="0">
                <a:solidFill>
                  <a:srgbClr val="000000"/>
                </a:solidFill>
                <a:latin typeface="AGaramondPro-Italic"/>
              </a:rPr>
              <a:t>L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required so that the enclosed area is </a:t>
            </a:r>
            <a:r>
              <a:rPr lang="en-US" sz="2200" i="1" dirty="0">
                <a:solidFill>
                  <a:srgbClr val="000000"/>
                </a:solidFill>
                <a:latin typeface="AGaramondPro-Italic"/>
              </a:rPr>
              <a:t>A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and the </a:t>
            </a:r>
            <a:r>
              <a:rPr lang="en-US" sz="2200" dirty="0" smtClean="0">
                <a:solidFill>
                  <a:srgbClr val="000000"/>
                </a:solidFill>
                <a:latin typeface="AGaramondPro-Regular"/>
              </a:rPr>
              <a:t>total length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of fence required. Test your function for the values </a:t>
            </a:r>
            <a:r>
              <a:rPr lang="en-US" sz="2200" i="1" dirty="0">
                <a:solidFill>
                  <a:srgbClr val="000000"/>
                </a:solidFill>
                <a:latin typeface="AGaramondPro-Italic"/>
              </a:rPr>
              <a:t>W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= 6 m and </a:t>
            </a:r>
            <a:r>
              <a:rPr lang="en-US" sz="2200" i="1" dirty="0">
                <a:solidFill>
                  <a:srgbClr val="000000"/>
                </a:solidFill>
                <a:latin typeface="AGaramondPro-Italic"/>
              </a:rPr>
              <a:t>A </a:t>
            </a:r>
            <a:r>
              <a:rPr lang="en-US" sz="2200" dirty="0">
                <a:solidFill>
                  <a:srgbClr val="000000"/>
                </a:solidFill>
                <a:latin typeface="AGaramondPro-Regular"/>
              </a:rPr>
              <a:t>= 80 m2</a:t>
            </a:r>
            <a:r>
              <a:rPr lang="en-US" sz="2200" dirty="0" smtClean="0">
                <a:solidFill>
                  <a:srgbClr val="000000"/>
                </a:solidFill>
                <a:latin typeface="AGaramondPro-Regular"/>
              </a:rPr>
              <a:t>.</a:t>
            </a:r>
            <a:endParaRPr lang="en-US" sz="2200" dirty="0">
              <a:solidFill>
                <a:srgbClr val="000000"/>
              </a:solidFill>
              <a:latin typeface="AGaramondPro-Regular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597" y="3997349"/>
            <a:ext cx="3800475" cy="24860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4067" y="474134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14355611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Text Box 2"/>
          <p:cNvSpPr txBox="1">
            <a:spLocks noChangeArrowheads="1"/>
          </p:cNvSpPr>
          <p:nvPr/>
        </p:nvSpPr>
        <p:spPr bwMode="auto">
          <a:xfrm>
            <a:off x="1066800" y="355600"/>
            <a:ext cx="5029200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Subfunctions and Nested Functions</a:t>
            </a:r>
          </a:p>
        </p:txBody>
      </p:sp>
      <p:sp>
        <p:nvSpPr>
          <p:cNvPr id="269315" name="Text Box 3"/>
          <p:cNvSpPr txBox="1">
            <a:spLocks noChangeArrowheads="1"/>
          </p:cNvSpPr>
          <p:nvPr/>
        </p:nvSpPr>
        <p:spPr bwMode="auto">
          <a:xfrm>
            <a:off x="457200" y="1117600"/>
            <a:ext cx="8153400" cy="35306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/>
              <a:t>A function can include, at its end, the definitions of other functions, referred to as </a:t>
            </a:r>
            <a:r>
              <a:rPr lang="en-US" sz="2500">
                <a:solidFill>
                  <a:srgbClr val="800000"/>
                </a:solidFill>
              </a:rPr>
              <a:t>subfunctions</a:t>
            </a:r>
            <a:r>
              <a:rPr lang="en-US" sz="2500"/>
              <a:t>. </a:t>
            </a:r>
          </a:p>
          <a:p>
            <a:endParaRPr lang="en-US" sz="2500"/>
          </a:p>
          <a:p>
            <a:r>
              <a:rPr lang="en-US" sz="2500"/>
              <a:t>The subfunctions can appear in any order and each can be called by any of the other ones within the primary function.</a:t>
            </a:r>
          </a:p>
          <a:p>
            <a:endParaRPr lang="en-US" sz="2500"/>
          </a:p>
          <a:p>
            <a:r>
              <a:rPr lang="en-US" sz="2500"/>
              <a:t>Each subfunction has its </a:t>
            </a:r>
            <a:r>
              <a:rPr lang="en-US" sz="2500">
                <a:solidFill>
                  <a:srgbClr val="800000"/>
                </a:solidFill>
              </a:rPr>
              <a:t>own workspace</a:t>
            </a:r>
            <a:r>
              <a:rPr lang="en-US" sz="2500"/>
              <a:t> variables that are not shared by the other subfunctions or the primary one, i.e., each subfunction communicates only through its output variables.</a:t>
            </a:r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9316" name="Text Box 4"/>
          <p:cNvSpPr txBox="1">
            <a:spLocks noChangeArrowheads="1"/>
          </p:cNvSpPr>
          <p:nvPr/>
        </p:nvSpPr>
        <p:spPr bwMode="auto">
          <a:xfrm>
            <a:off x="457200" y="4953000"/>
            <a:ext cx="8424863" cy="12446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>
                <a:solidFill>
                  <a:srgbClr val="800000"/>
                </a:solidFill>
              </a:rPr>
              <a:t>Nested </a:t>
            </a:r>
            <a:r>
              <a:rPr lang="en-US" sz="2500"/>
              <a:t>functions </a:t>
            </a:r>
            <a:r>
              <a:rPr lang="en-US" sz="2500">
                <a:solidFill>
                  <a:srgbClr val="800000"/>
                </a:solidFill>
              </a:rPr>
              <a:t>share</a:t>
            </a:r>
            <a:r>
              <a:rPr lang="en-US" sz="2500"/>
              <a:t> their workspace variables with those of the primary function. They must all end with the keyword </a:t>
            </a:r>
            <a:r>
              <a:rPr 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sz="2500"/>
              <a:t>, i.e., if an </a:t>
            </a:r>
            <a:r>
              <a:rPr lang="en-US" sz="2500">
                <a:solidFill>
                  <a:srgbClr val="800000"/>
                </a:solidFill>
              </a:rPr>
              <a:t>end</a:t>
            </a:r>
            <a:r>
              <a:rPr lang="en-US" sz="2500"/>
              <a:t> is used in one, it must used also in all the others.</a:t>
            </a:r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919792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762000" y="914400"/>
            <a:ext cx="7620000" cy="34778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alternative version of </a:t>
            </a:r>
            <a:r>
              <a:rPr lang="en-US" sz="2000" b="1" dirty="0" err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rms.m</a:t>
            </a:r>
            <a:endParaRPr lang="en-US" sz="20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r,m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rms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 = </a:t>
            </a:r>
            <a:r>
              <a:rPr lang="en-US" sz="2000" b="1" dirty="0" err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rmsq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(x);       </a:t>
            </a:r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root-mean-square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m = </a:t>
            </a:r>
            <a:r>
              <a:rPr lang="en-US" sz="2000" b="1" dirty="0" err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(x);        </a:t>
            </a:r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mean absolute value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y = </a:t>
            </a:r>
            <a:r>
              <a:rPr lang="en-US" sz="2000" b="1" dirty="0" err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rmsq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y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sqrt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(sum(abs(x).^2) / length(x));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y = </a:t>
            </a:r>
            <a:r>
              <a:rPr lang="en-US" sz="2000" b="1" dirty="0" err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y = sum(abs(x)) / length(x);</a:t>
            </a:r>
          </a:p>
        </p:txBody>
      </p:sp>
      <p:sp>
        <p:nvSpPr>
          <p:cNvPr id="243717" name="Text Box 5"/>
          <p:cNvSpPr txBox="1">
            <a:spLocks noChangeArrowheads="1"/>
          </p:cNvSpPr>
          <p:nvPr/>
        </p:nvSpPr>
        <p:spPr bwMode="auto">
          <a:xfrm>
            <a:off x="1524000" y="5278438"/>
            <a:ext cx="5543550" cy="83185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the appearance of the keyword </a:t>
            </a:r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sz="2400"/>
              <a:t> </a:t>
            </a:r>
          </a:p>
          <a:p>
            <a:r>
              <a:rPr lang="en-US" sz="2400"/>
              <a:t>signals the beginning of each subfunction</a:t>
            </a:r>
          </a:p>
        </p:txBody>
      </p:sp>
      <p:sp>
        <p:nvSpPr>
          <p:cNvPr id="243718" name="Text Box 6"/>
          <p:cNvSpPr txBox="1">
            <a:spLocks noChangeArrowheads="1"/>
          </p:cNvSpPr>
          <p:nvPr/>
        </p:nvSpPr>
        <p:spPr bwMode="auto">
          <a:xfrm>
            <a:off x="762000" y="381000"/>
            <a:ext cx="134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2164936269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9" name="Line 7"/>
          <p:cNvSpPr>
            <a:spLocks noChangeShapeType="1"/>
          </p:cNvSpPr>
          <p:nvPr/>
        </p:nvSpPr>
        <p:spPr bwMode="auto">
          <a:xfrm flipH="1">
            <a:off x="5181600" y="1676400"/>
            <a:ext cx="106680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253954" name="Text Box 2"/>
          <p:cNvSpPr txBox="1">
            <a:spLocks noChangeArrowheads="1"/>
          </p:cNvSpPr>
          <p:nvPr/>
        </p:nvSpPr>
        <p:spPr bwMode="auto">
          <a:xfrm>
            <a:off x="762000" y="914400"/>
            <a:ext cx="7620000" cy="55092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nested version of </a:t>
            </a:r>
            <a:r>
              <a:rPr lang="en-US" sz="2200" b="1" dirty="0" err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rms.m</a:t>
            </a:r>
            <a:endParaRPr lang="en-US" sz="22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[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r,m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rms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N = length(x);   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 =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rmsq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(x);      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root-mean-square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m =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mav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(x);       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mean absolute value</a:t>
            </a: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function y =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rmsq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y =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sqrt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(sum(abs(x).^2)/N);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end                      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end of </a:t>
            </a:r>
            <a:r>
              <a:rPr lang="en-US" sz="2200" b="1" dirty="0" err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rmsq</a:t>
            </a:r>
            <a:endParaRPr lang="en-US" sz="22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function y =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mav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y = sum(abs(x))/N;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end                      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end of </a:t>
            </a:r>
            <a:r>
              <a:rPr lang="en-US" sz="2200" b="1" dirty="0" err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mav</a:t>
            </a:r>
            <a:endParaRPr lang="en-US" sz="22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                        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end of </a:t>
            </a:r>
            <a:r>
              <a:rPr lang="en-US" sz="2200" b="1" dirty="0" err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rms</a:t>
            </a:r>
            <a:endParaRPr lang="en-US" sz="22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762000" y="381000"/>
            <a:ext cx="134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Example:</a:t>
            </a:r>
          </a:p>
        </p:txBody>
      </p:sp>
      <p:sp>
        <p:nvSpPr>
          <p:cNvPr id="253957" name="Text Box 5"/>
          <p:cNvSpPr txBox="1">
            <a:spLocks noChangeArrowheads="1"/>
          </p:cNvSpPr>
          <p:nvPr/>
        </p:nvSpPr>
        <p:spPr bwMode="auto">
          <a:xfrm>
            <a:off x="6308725" y="-34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253958" name="Text Box 6"/>
          <p:cNvSpPr txBox="1">
            <a:spLocks noChangeArrowheads="1"/>
          </p:cNvSpPr>
          <p:nvPr/>
        </p:nvSpPr>
        <p:spPr bwMode="auto">
          <a:xfrm>
            <a:off x="6234113" y="1225550"/>
            <a:ext cx="2605087" cy="8318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sz="2400"/>
              <a:t> is known to the </a:t>
            </a:r>
          </a:p>
          <a:p>
            <a:r>
              <a:rPr lang="en-US" sz="2400"/>
              <a:t>nested subfunctions</a:t>
            </a:r>
          </a:p>
        </p:txBody>
      </p:sp>
    </p:spTree>
    <p:extLst>
      <p:ext uri="{BB962C8B-B14F-4D97-AF65-F5344CB8AC3E}">
        <p14:creationId xmlns:p14="http://schemas.microsoft.com/office/powerpoint/2010/main" val="944083763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957" name="Group 53"/>
          <p:cNvGrpSpPr>
            <a:grpSpLocks/>
          </p:cNvGrpSpPr>
          <p:nvPr/>
        </p:nvGrpSpPr>
        <p:grpSpPr bwMode="auto">
          <a:xfrm>
            <a:off x="3657600" y="4800600"/>
            <a:ext cx="838200" cy="1371600"/>
            <a:chOff x="2256" y="912"/>
            <a:chExt cx="528" cy="480"/>
          </a:xfrm>
        </p:grpSpPr>
        <p:sp>
          <p:nvSpPr>
            <p:cNvPr id="251958" name="Line 54"/>
            <p:cNvSpPr>
              <a:spLocks noChangeShapeType="1"/>
            </p:cNvSpPr>
            <p:nvPr/>
          </p:nvSpPr>
          <p:spPr bwMode="auto">
            <a:xfrm>
              <a:off x="2352" y="912"/>
              <a:ext cx="0" cy="48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59" name="Line 55"/>
            <p:cNvSpPr>
              <a:spLocks noChangeShapeType="1"/>
            </p:cNvSpPr>
            <p:nvPr/>
          </p:nvSpPr>
          <p:spPr bwMode="auto">
            <a:xfrm flipH="1">
              <a:off x="2352" y="1152"/>
              <a:ext cx="432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60" name="Line 56"/>
            <p:cNvSpPr>
              <a:spLocks noChangeShapeType="1"/>
            </p:cNvSpPr>
            <p:nvPr/>
          </p:nvSpPr>
          <p:spPr bwMode="auto">
            <a:xfrm flipH="1">
              <a:off x="2256" y="912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61" name="Line 57"/>
            <p:cNvSpPr>
              <a:spLocks noChangeShapeType="1"/>
            </p:cNvSpPr>
            <p:nvPr/>
          </p:nvSpPr>
          <p:spPr bwMode="auto">
            <a:xfrm flipH="1">
              <a:off x="2256" y="1392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</p:grpSp>
      <p:grpSp>
        <p:nvGrpSpPr>
          <p:cNvPr id="251952" name="Group 48"/>
          <p:cNvGrpSpPr>
            <a:grpSpLocks/>
          </p:cNvGrpSpPr>
          <p:nvPr/>
        </p:nvGrpSpPr>
        <p:grpSpPr bwMode="auto">
          <a:xfrm>
            <a:off x="3657600" y="1371600"/>
            <a:ext cx="838200" cy="914400"/>
            <a:chOff x="2256" y="912"/>
            <a:chExt cx="528" cy="480"/>
          </a:xfrm>
        </p:grpSpPr>
        <p:sp>
          <p:nvSpPr>
            <p:cNvPr id="251953" name="Line 49"/>
            <p:cNvSpPr>
              <a:spLocks noChangeShapeType="1"/>
            </p:cNvSpPr>
            <p:nvPr/>
          </p:nvSpPr>
          <p:spPr bwMode="auto">
            <a:xfrm>
              <a:off x="2352" y="912"/>
              <a:ext cx="0" cy="48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54" name="Line 50"/>
            <p:cNvSpPr>
              <a:spLocks noChangeShapeType="1"/>
            </p:cNvSpPr>
            <p:nvPr/>
          </p:nvSpPr>
          <p:spPr bwMode="auto">
            <a:xfrm flipH="1">
              <a:off x="2352" y="1152"/>
              <a:ext cx="432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55" name="Line 51"/>
            <p:cNvSpPr>
              <a:spLocks noChangeShapeType="1"/>
            </p:cNvSpPr>
            <p:nvPr/>
          </p:nvSpPr>
          <p:spPr bwMode="auto">
            <a:xfrm flipH="1">
              <a:off x="2256" y="912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56" name="Line 52"/>
            <p:cNvSpPr>
              <a:spLocks noChangeShapeType="1"/>
            </p:cNvSpPr>
            <p:nvPr/>
          </p:nvSpPr>
          <p:spPr bwMode="auto">
            <a:xfrm flipH="1">
              <a:off x="2256" y="1392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</p:grpSp>
      <p:sp>
        <p:nvSpPr>
          <p:cNvPr id="251951" name="Line 47"/>
          <p:cNvSpPr>
            <a:spLocks noChangeShapeType="1"/>
          </p:cNvSpPr>
          <p:nvPr/>
        </p:nvSpPr>
        <p:spPr bwMode="auto">
          <a:xfrm flipH="1">
            <a:off x="3657600" y="990600"/>
            <a:ext cx="838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MY"/>
          </a:p>
        </p:txBody>
      </p:sp>
      <p:grpSp>
        <p:nvGrpSpPr>
          <p:cNvPr id="251930" name="Group 26"/>
          <p:cNvGrpSpPr>
            <a:grpSpLocks/>
          </p:cNvGrpSpPr>
          <p:nvPr/>
        </p:nvGrpSpPr>
        <p:grpSpPr bwMode="auto">
          <a:xfrm>
            <a:off x="3657600" y="2667000"/>
            <a:ext cx="838200" cy="1371600"/>
            <a:chOff x="2256" y="912"/>
            <a:chExt cx="528" cy="480"/>
          </a:xfrm>
        </p:grpSpPr>
        <p:sp>
          <p:nvSpPr>
            <p:cNvPr id="251931" name="Line 27"/>
            <p:cNvSpPr>
              <a:spLocks noChangeShapeType="1"/>
            </p:cNvSpPr>
            <p:nvPr/>
          </p:nvSpPr>
          <p:spPr bwMode="auto">
            <a:xfrm>
              <a:off x="2352" y="912"/>
              <a:ext cx="0" cy="48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32" name="Line 28"/>
            <p:cNvSpPr>
              <a:spLocks noChangeShapeType="1"/>
            </p:cNvSpPr>
            <p:nvPr/>
          </p:nvSpPr>
          <p:spPr bwMode="auto">
            <a:xfrm flipH="1">
              <a:off x="2352" y="1152"/>
              <a:ext cx="432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33" name="Line 29"/>
            <p:cNvSpPr>
              <a:spLocks noChangeShapeType="1"/>
            </p:cNvSpPr>
            <p:nvPr/>
          </p:nvSpPr>
          <p:spPr bwMode="auto">
            <a:xfrm flipH="1">
              <a:off x="2256" y="912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  <p:sp>
          <p:nvSpPr>
            <p:cNvPr id="251934" name="Line 30"/>
            <p:cNvSpPr>
              <a:spLocks noChangeShapeType="1"/>
            </p:cNvSpPr>
            <p:nvPr/>
          </p:nvSpPr>
          <p:spPr bwMode="auto">
            <a:xfrm flipH="1">
              <a:off x="2256" y="1392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MY"/>
            </a:p>
          </p:txBody>
        </p:sp>
      </p:grpSp>
      <p:sp>
        <p:nvSpPr>
          <p:cNvPr id="251906" name="Text Box 2"/>
          <p:cNvSpPr txBox="1">
            <a:spLocks noChangeArrowheads="1"/>
          </p:cNvSpPr>
          <p:nvPr/>
        </p:nvSpPr>
        <p:spPr bwMode="auto">
          <a:xfrm>
            <a:off x="457200" y="711200"/>
            <a:ext cx="8458200" cy="6155531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function 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set1    </a:t>
            </a:r>
          </a:p>
          <a:p>
            <a:endParaRPr lang="en-US" sz="1000" b="1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problem1            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problem2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problem3</a:t>
            </a:r>
          </a:p>
          <a:p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problem1 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...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problem2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...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problem3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...</a:t>
            </a:r>
          </a:p>
          <a:p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other1    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...                        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other2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...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other3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...</a:t>
            </a: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4457700" y="762000"/>
            <a:ext cx="2247900" cy="466725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primary function</a:t>
            </a:r>
          </a:p>
        </p:txBody>
      </p:sp>
      <p:sp>
        <p:nvSpPr>
          <p:cNvPr id="251910" name="Text Box 6"/>
          <p:cNvSpPr txBox="1">
            <a:spLocks noChangeArrowheads="1"/>
          </p:cNvSpPr>
          <p:nvPr/>
        </p:nvSpPr>
        <p:spPr bwMode="auto">
          <a:xfrm>
            <a:off x="4459288" y="1419225"/>
            <a:ext cx="3846512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800000"/>
                </a:solidFill>
              </a:rPr>
              <a:t>execute</a:t>
            </a:r>
            <a:r>
              <a:rPr lang="en-US" sz="2400"/>
              <a:t> problem subfunctions</a:t>
            </a:r>
          </a:p>
          <a:p>
            <a:r>
              <a:rPr lang="en-US" sz="2400"/>
              <a:t>to get the homework results</a:t>
            </a:r>
          </a:p>
        </p:txBody>
      </p:sp>
      <p:sp>
        <p:nvSpPr>
          <p:cNvPr id="251911" name="Text Box 7"/>
          <p:cNvSpPr txBox="1">
            <a:spLocks noChangeArrowheads="1"/>
          </p:cNvSpPr>
          <p:nvPr/>
        </p:nvSpPr>
        <p:spPr bwMode="auto">
          <a:xfrm>
            <a:off x="4419600" y="2895600"/>
            <a:ext cx="3606800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define the subfunctions</a:t>
            </a:r>
          </a:p>
          <a:p>
            <a:r>
              <a:rPr lang="en-US" sz="2400"/>
              <a:t>implementing each problem</a:t>
            </a:r>
          </a:p>
        </p:txBody>
      </p:sp>
      <p:sp>
        <p:nvSpPr>
          <p:cNvPr id="251912" name="Text Box 8"/>
          <p:cNvSpPr txBox="1">
            <a:spLocks noChangeArrowheads="1"/>
          </p:cNvSpPr>
          <p:nvPr/>
        </p:nvSpPr>
        <p:spPr bwMode="auto">
          <a:xfrm>
            <a:off x="4419600" y="2901950"/>
            <a:ext cx="4202113" cy="83185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define the problem subfunctions </a:t>
            </a:r>
          </a:p>
          <a:p>
            <a:r>
              <a:rPr lang="en-US" sz="2400">
                <a:solidFill>
                  <a:schemeClr val="bg1"/>
                </a:solidFill>
              </a:rPr>
              <a:t>implementing each problem</a:t>
            </a:r>
          </a:p>
        </p:txBody>
      </p:sp>
      <p:sp>
        <p:nvSpPr>
          <p:cNvPr id="251913" name="Text Box 9"/>
          <p:cNvSpPr txBox="1">
            <a:spLocks noChangeArrowheads="1"/>
          </p:cNvSpPr>
          <p:nvPr/>
        </p:nvSpPr>
        <p:spPr bwMode="auto">
          <a:xfrm>
            <a:off x="4419600" y="4876800"/>
            <a:ext cx="3881438" cy="1196975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define any other subfunctions </a:t>
            </a:r>
          </a:p>
          <a:p>
            <a:r>
              <a:rPr lang="en-US" sz="2400">
                <a:solidFill>
                  <a:schemeClr val="bg1"/>
                </a:solidFill>
              </a:rPr>
              <a:t>that may be called by the </a:t>
            </a:r>
          </a:p>
          <a:p>
            <a:r>
              <a:rPr lang="en-US" sz="2400">
                <a:solidFill>
                  <a:schemeClr val="bg1"/>
                </a:solidFill>
              </a:rPr>
              <a:t>problem subfunctions </a:t>
            </a:r>
          </a:p>
        </p:txBody>
      </p:sp>
      <p:sp>
        <p:nvSpPr>
          <p:cNvPr id="251920" name="Text Box 16"/>
          <p:cNvSpPr txBox="1">
            <a:spLocks noChangeArrowheads="1"/>
          </p:cNvSpPr>
          <p:nvPr/>
        </p:nvSpPr>
        <p:spPr bwMode="auto">
          <a:xfrm>
            <a:off x="381000" y="152400"/>
            <a:ext cx="702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Example: recommended structure for homework reports</a:t>
            </a:r>
          </a:p>
        </p:txBody>
      </p:sp>
    </p:spTree>
    <p:extLst>
      <p:ext uri="{BB962C8B-B14F-4D97-AF65-F5344CB8AC3E}">
        <p14:creationId xmlns:p14="http://schemas.microsoft.com/office/powerpoint/2010/main" val="2332621996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Text Box 2"/>
          <p:cNvSpPr txBox="1">
            <a:spLocks noChangeArrowheads="1"/>
          </p:cNvSpPr>
          <p:nvPr/>
        </p:nvSpPr>
        <p:spPr bwMode="auto">
          <a:xfrm>
            <a:off x="1066800" y="385763"/>
            <a:ext cx="4114800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Summary of Function Types</a:t>
            </a:r>
          </a:p>
        </p:txBody>
      </p:sp>
      <p:sp>
        <p:nvSpPr>
          <p:cNvPr id="245763" name="Text Box 3"/>
          <p:cNvSpPr txBox="1">
            <a:spLocks noChangeArrowheads="1"/>
          </p:cNvSpPr>
          <p:nvPr/>
        </p:nvSpPr>
        <p:spPr bwMode="auto">
          <a:xfrm>
            <a:off x="1089025" y="1384300"/>
            <a:ext cx="3062288" cy="40195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 sz="2400"/>
              <a:t> Primary functions </a:t>
            </a:r>
          </a:p>
          <a:p>
            <a:pPr>
              <a:buFontTx/>
              <a:buChar char="-"/>
            </a:pPr>
            <a:endParaRPr lang="en-US" sz="1500"/>
          </a:p>
          <a:p>
            <a:pPr>
              <a:buFontTx/>
              <a:buChar char="-"/>
            </a:pPr>
            <a:r>
              <a:rPr lang="en-US" sz="2400"/>
              <a:t> Anonymous functions</a:t>
            </a:r>
          </a:p>
          <a:p>
            <a:pPr>
              <a:buFontTx/>
              <a:buChar char="-"/>
            </a:pPr>
            <a:endParaRPr lang="en-US" sz="1500"/>
          </a:p>
          <a:p>
            <a:pPr>
              <a:buFontTx/>
              <a:buChar char="-"/>
            </a:pPr>
            <a:r>
              <a:rPr lang="en-US" sz="2400"/>
              <a:t> Subfunctions</a:t>
            </a:r>
          </a:p>
          <a:p>
            <a:pPr>
              <a:buFontTx/>
              <a:buChar char="-"/>
            </a:pPr>
            <a:endParaRPr lang="en-US" sz="1500"/>
          </a:p>
          <a:p>
            <a:pPr>
              <a:buFontTx/>
              <a:buChar char="-"/>
            </a:pPr>
            <a:r>
              <a:rPr lang="en-US" sz="2400"/>
              <a:t> Nested functions</a:t>
            </a:r>
          </a:p>
          <a:p>
            <a:pPr>
              <a:buFontTx/>
              <a:buChar char="-"/>
            </a:pPr>
            <a:endParaRPr lang="en-US" sz="1500"/>
          </a:p>
          <a:p>
            <a:pPr>
              <a:buFontTx/>
              <a:buChar char="-"/>
            </a:pPr>
            <a:r>
              <a:rPr lang="en-US" sz="2400"/>
              <a:t> Private functions</a:t>
            </a:r>
          </a:p>
          <a:p>
            <a:pPr>
              <a:buFontTx/>
              <a:buChar char="-"/>
            </a:pPr>
            <a:endParaRPr lang="en-US" sz="1500"/>
          </a:p>
          <a:p>
            <a:pPr>
              <a:buFontTx/>
              <a:buChar char="-"/>
            </a:pPr>
            <a:r>
              <a:rPr lang="en-US" sz="2400"/>
              <a:t> Overloaded functions</a:t>
            </a:r>
          </a:p>
          <a:p>
            <a:pPr>
              <a:buFontTx/>
              <a:buChar char="-"/>
            </a:pPr>
            <a:endParaRPr lang="en-US" sz="1500"/>
          </a:p>
          <a:p>
            <a:pPr>
              <a:buFontTx/>
              <a:buChar char="-"/>
            </a:pPr>
            <a:r>
              <a:rPr lang="en-US" sz="2400"/>
              <a:t> Recursive functions</a:t>
            </a:r>
          </a:p>
        </p:txBody>
      </p:sp>
    </p:spTree>
    <p:extLst>
      <p:ext uri="{BB962C8B-B14F-4D97-AF65-F5344CB8AC3E}">
        <p14:creationId xmlns:p14="http://schemas.microsoft.com/office/powerpoint/2010/main" val="4260681582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Text Box 2"/>
          <p:cNvSpPr txBox="1">
            <a:spLocks noChangeArrowheads="1"/>
          </p:cNvSpPr>
          <p:nvPr/>
        </p:nvSpPr>
        <p:spPr bwMode="auto">
          <a:xfrm>
            <a:off x="685800" y="550863"/>
            <a:ext cx="2971800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Recursive Functions</a:t>
            </a:r>
          </a:p>
        </p:txBody>
      </p:sp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685800" y="1412875"/>
            <a:ext cx="7407275" cy="46736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500"/>
              <a:t>Recursive functions </a:t>
            </a:r>
            <a:r>
              <a:rPr lang="en-US" sz="2500">
                <a:solidFill>
                  <a:srgbClr val="800000"/>
                </a:solidFill>
              </a:rPr>
              <a:t>call themselves</a:t>
            </a:r>
          </a:p>
          <a:p>
            <a:endParaRPr lang="en-US" sz="2500"/>
          </a:p>
          <a:p>
            <a:r>
              <a:rPr lang="en-US" sz="2500"/>
              <a:t>i.e., they define themselves by calling themselves</a:t>
            </a:r>
          </a:p>
          <a:p>
            <a:endParaRPr lang="en-US" sz="2500"/>
          </a:p>
          <a:p>
            <a:r>
              <a:rPr lang="en-US" sz="2500"/>
              <a:t>Not quite as circular as it sounds </a:t>
            </a:r>
          </a:p>
          <a:p>
            <a:r>
              <a:rPr lang="en-US" sz="2500"/>
              <a:t>(e.g., a tall person is defined as one who is tall)</a:t>
            </a:r>
          </a:p>
          <a:p>
            <a:endParaRPr lang="en-US" sz="2500"/>
          </a:p>
          <a:p>
            <a:r>
              <a:rPr lang="en-US" sz="2500"/>
              <a:t>Interesting and elegant programming concept, </a:t>
            </a:r>
          </a:p>
          <a:p>
            <a:r>
              <a:rPr lang="en-US" sz="2500"/>
              <a:t>but tends to be very slow in execution (it exists in other </a:t>
            </a:r>
          </a:p>
          <a:p>
            <a:r>
              <a:rPr lang="en-US" sz="2500"/>
              <a:t>languages like C/C++ and Java )</a:t>
            </a:r>
          </a:p>
          <a:p>
            <a:endParaRPr lang="en-US" sz="2500"/>
          </a:p>
          <a:p>
            <a:r>
              <a:rPr lang="en-US" sz="2500"/>
              <a:t>Nicely suited for repetitive tasks, like generating fractals</a:t>
            </a:r>
          </a:p>
        </p:txBody>
      </p:sp>
    </p:spTree>
    <p:extLst>
      <p:ext uri="{BB962C8B-B14F-4D97-AF65-F5344CB8AC3E}">
        <p14:creationId xmlns:p14="http://schemas.microsoft.com/office/powerpoint/2010/main" val="3167764156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Text Box 2"/>
          <p:cNvSpPr txBox="1">
            <a:spLocks noChangeArrowheads="1"/>
          </p:cNvSpPr>
          <p:nvPr/>
        </p:nvSpPr>
        <p:spPr bwMode="auto">
          <a:xfrm>
            <a:off x="838200" y="385763"/>
            <a:ext cx="7264400" cy="482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/>
              <a:t>Example 1:  Fibonacci numbers,  </a:t>
            </a:r>
            <a:r>
              <a:rPr lang="en-US" sz="2500" b="1" i="1"/>
              <a:t>f</a:t>
            </a:r>
            <a:r>
              <a:rPr lang="en-US" sz="2500" b="1"/>
              <a:t>(</a:t>
            </a:r>
            <a:r>
              <a:rPr lang="en-US" sz="2500" b="1" i="1"/>
              <a:t>n</a:t>
            </a:r>
            <a:r>
              <a:rPr lang="en-US" sz="2500" b="1"/>
              <a:t>) = </a:t>
            </a:r>
            <a:r>
              <a:rPr lang="en-US" sz="2500" b="1" i="1"/>
              <a:t>f</a:t>
            </a:r>
            <a:r>
              <a:rPr lang="en-US" sz="2500" b="1"/>
              <a:t>(</a:t>
            </a:r>
            <a:r>
              <a:rPr lang="en-US" sz="2500" b="1" i="1"/>
              <a:t>n</a:t>
            </a:r>
            <a:r>
              <a:rPr lang="en-US" sz="2500" b="1"/>
              <a:t>-1) + </a:t>
            </a:r>
            <a:r>
              <a:rPr lang="en-US" sz="2500" b="1" i="1"/>
              <a:t>f</a:t>
            </a:r>
            <a:r>
              <a:rPr lang="en-US" sz="2500" b="1"/>
              <a:t>(</a:t>
            </a:r>
            <a:r>
              <a:rPr lang="en-US" sz="2500" b="1" i="1"/>
              <a:t>n</a:t>
            </a:r>
            <a:r>
              <a:rPr lang="en-US" sz="2500" b="1"/>
              <a:t>-2)</a:t>
            </a:r>
          </a:p>
        </p:txBody>
      </p:sp>
      <p:sp>
        <p:nvSpPr>
          <p:cNvPr id="265219" name="Rectangle 3"/>
          <p:cNvSpPr>
            <a:spLocks noChangeArrowheads="1"/>
          </p:cNvSpPr>
          <p:nvPr/>
        </p:nvSpPr>
        <p:spPr bwMode="auto">
          <a:xfrm>
            <a:off x="838200" y="1077913"/>
            <a:ext cx="5638800" cy="29083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function y = fib(n,c)</a:t>
            </a:r>
          </a:p>
          <a:p>
            <a:endParaRPr 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if n==1, y = c(1); end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if n==2, y = c(2); end</a:t>
            </a:r>
          </a:p>
          <a:p>
            <a:endParaRPr 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if n&gt;=3,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y = fib(n-1,c) + fib(n-2,c);</a:t>
            </a:r>
          </a:p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265220" name="Rectangle 4"/>
          <p:cNvSpPr>
            <a:spLocks noChangeArrowheads="1"/>
          </p:cNvSpPr>
          <p:nvPr/>
        </p:nvSpPr>
        <p:spPr bwMode="auto">
          <a:xfrm>
            <a:off x="838200" y="4184650"/>
            <a:ext cx="79248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sz="23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[]; c = [0,1];  </a:t>
            </a:r>
          </a:p>
          <a:p>
            <a:r>
              <a:rPr lang="es-ES" sz="23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n=1:10, </a:t>
            </a:r>
          </a:p>
          <a:p>
            <a:r>
              <a:rPr lang="es-ES" sz="23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y = [y, fib(n,c)]; </a:t>
            </a:r>
          </a:p>
          <a:p>
            <a:r>
              <a:rPr lang="es-ES" sz="23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s-ES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s-E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</a:t>
            </a:r>
          </a:p>
          <a:p>
            <a:r>
              <a:rPr lang="es-E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0   1   1   2   3   5   8  13  21  34</a:t>
            </a:r>
            <a:endParaRPr lang="en-US" sz="23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5223" name="Text Box 7"/>
          <p:cNvSpPr txBox="1">
            <a:spLocks noChangeArrowheads="1"/>
          </p:cNvSpPr>
          <p:nvPr/>
        </p:nvSpPr>
        <p:spPr bwMode="auto">
          <a:xfrm>
            <a:off x="6765925" y="1382713"/>
            <a:ext cx="1699504" cy="1938992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initial values:</a:t>
            </a:r>
          </a:p>
          <a:p>
            <a:endParaRPr lang="en-US" sz="2000" dirty="0"/>
          </a:p>
          <a:p>
            <a:r>
              <a:rPr lang="en-US" sz="2000" dirty="0"/>
              <a:t>f(1) = c(1);</a:t>
            </a:r>
          </a:p>
          <a:p>
            <a:r>
              <a:rPr lang="en-US" sz="2000" dirty="0"/>
              <a:t>f(2) = c(2);</a:t>
            </a:r>
          </a:p>
          <a:p>
            <a:endParaRPr lang="en-US" sz="2000" dirty="0"/>
          </a:p>
          <a:p>
            <a:r>
              <a:rPr lang="en-US" sz="2000" dirty="0"/>
              <a:t>c = [c(1),c(2)];</a:t>
            </a:r>
          </a:p>
        </p:txBody>
      </p:sp>
    </p:spTree>
    <p:extLst>
      <p:ext uri="{BB962C8B-B14F-4D97-AF65-F5344CB8AC3E}">
        <p14:creationId xmlns:p14="http://schemas.microsoft.com/office/powerpoint/2010/main" val="107501370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0" name="Rectangle 10"/>
          <p:cNvSpPr>
            <a:spLocks noChangeArrowheads="1"/>
          </p:cNvSpPr>
          <p:nvPr/>
        </p:nvSpPr>
        <p:spPr bwMode="auto">
          <a:xfrm>
            <a:off x="5334000" y="5029200"/>
            <a:ext cx="3048000" cy="12192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/>
          </a:p>
        </p:txBody>
      </p:sp>
      <p:sp>
        <p:nvSpPr>
          <p:cNvPr id="276482" name="Text Box 2"/>
          <p:cNvSpPr txBox="1">
            <a:spLocks noChangeArrowheads="1"/>
          </p:cNvSpPr>
          <p:nvPr/>
        </p:nvSpPr>
        <p:spPr bwMode="auto">
          <a:xfrm>
            <a:off x="838200" y="385763"/>
            <a:ext cx="7162800" cy="482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/>
              <a:t>Example 2:  Binomial Coefficients,  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nchoosek(n,k)</a:t>
            </a:r>
          </a:p>
        </p:txBody>
      </p:sp>
      <p:sp>
        <p:nvSpPr>
          <p:cNvPr id="276483" name="Rectangle 3"/>
          <p:cNvSpPr>
            <a:spLocks noChangeArrowheads="1"/>
          </p:cNvSpPr>
          <p:nvPr/>
        </p:nvSpPr>
        <p:spPr bwMode="auto">
          <a:xfrm>
            <a:off x="838200" y="990600"/>
            <a:ext cx="7772400" cy="325913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C =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bincoeff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n,k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    </a:t>
            </a:r>
            <a:endParaRPr lang="en-US" sz="22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(k==0)|(k==n),       </a:t>
            </a:r>
            <a:r>
              <a:rPr lang="en-US" sz="22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assumes n&gt;=0, k&gt;=0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 = 1; </a:t>
            </a:r>
          </a:p>
          <a:p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elseif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k&gt;n,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 = 0;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 =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bincoeff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(n-1,k) +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bincoeff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(n-1,k-1);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pic>
        <p:nvPicPr>
          <p:cNvPr id="27648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0"/>
            <a:ext cx="3743325" cy="190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48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200650"/>
            <a:ext cx="2855913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605242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8" name="Rectangle 4"/>
          <p:cNvSpPr>
            <a:spLocks noChangeArrowheads="1"/>
          </p:cNvSpPr>
          <p:nvPr/>
        </p:nvSpPr>
        <p:spPr bwMode="auto">
          <a:xfrm>
            <a:off x="685800" y="533400"/>
            <a:ext cx="5334000" cy="255746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sz="2300" b="1">
                <a:latin typeface="Courier New" panose="02070309020205020404" pitchFamily="49" charset="0"/>
                <a:cs typeface="Courier New" panose="02070309020205020404" pitchFamily="49" charset="0"/>
              </a:rPr>
              <a:t>for n=0:6, </a:t>
            </a:r>
          </a:p>
          <a:p>
            <a:r>
              <a:rPr lang="da-DK" sz="2300" b="1">
                <a:latin typeface="Courier New" panose="02070309020205020404" pitchFamily="49" charset="0"/>
                <a:cs typeface="Courier New" panose="02070309020205020404" pitchFamily="49" charset="0"/>
              </a:rPr>
              <a:t>   C=[]; </a:t>
            </a:r>
          </a:p>
          <a:p>
            <a:r>
              <a:rPr lang="da-DK" sz="2300" b="1">
                <a:latin typeface="Courier New" panose="02070309020205020404" pitchFamily="49" charset="0"/>
                <a:cs typeface="Courier New" panose="02070309020205020404" pitchFamily="49" charset="0"/>
              </a:rPr>
              <a:t>   for k=0:n, </a:t>
            </a:r>
          </a:p>
          <a:p>
            <a:r>
              <a:rPr lang="da-DK" sz="2300" b="1">
                <a:latin typeface="Courier New" panose="02070309020205020404" pitchFamily="49" charset="0"/>
                <a:cs typeface="Courier New" panose="02070309020205020404" pitchFamily="49" charset="0"/>
              </a:rPr>
              <a:t>      C = [C, bincoeff(n,k)]; </a:t>
            </a:r>
          </a:p>
          <a:p>
            <a:r>
              <a:rPr lang="da-DK" sz="2300" b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</a:p>
          <a:p>
            <a:r>
              <a:rPr lang="da-DK" sz="2300" b="1">
                <a:latin typeface="Courier New" panose="02070309020205020404" pitchFamily="49" charset="0"/>
                <a:cs typeface="Courier New" panose="02070309020205020404" pitchFamily="49" charset="0"/>
              </a:rPr>
              <a:t>   disp(C); </a:t>
            </a:r>
          </a:p>
          <a:p>
            <a:r>
              <a:rPr lang="da-DK" sz="2300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endParaRPr 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533400" y="3348038"/>
            <a:ext cx="7239000" cy="328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</a:t>
            </a:r>
          </a:p>
          <a:p>
            <a:endParaRPr lang="en-US" sz="8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1     1</a:t>
            </a:r>
          </a:p>
          <a:p>
            <a:endParaRPr lang="en-US" sz="8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1     2     1</a:t>
            </a:r>
          </a:p>
          <a:p>
            <a:endParaRPr lang="en-US" sz="8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1     3     3     1</a:t>
            </a:r>
          </a:p>
          <a:p>
            <a:endParaRPr lang="en-US" sz="8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1     4     6     4     1</a:t>
            </a:r>
          </a:p>
          <a:p>
            <a:endParaRPr lang="en-US" sz="8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1     5    10    10     5     1</a:t>
            </a:r>
          </a:p>
          <a:p>
            <a:endParaRPr lang="en-US" sz="8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1     6    15    20    15     6     1</a:t>
            </a:r>
          </a:p>
        </p:txBody>
      </p:sp>
      <p:sp>
        <p:nvSpPr>
          <p:cNvPr id="277510" name="Text Box 6"/>
          <p:cNvSpPr txBox="1">
            <a:spLocks noChangeArrowheads="1"/>
          </p:cNvSpPr>
          <p:nvPr/>
        </p:nvSpPr>
        <p:spPr bwMode="auto">
          <a:xfrm>
            <a:off x="4495800" y="4038600"/>
            <a:ext cx="1830388" cy="43656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Pascal triangle</a:t>
            </a:r>
          </a:p>
        </p:txBody>
      </p:sp>
    </p:spTree>
    <p:extLst>
      <p:ext uri="{BB962C8B-B14F-4D97-AF65-F5344CB8AC3E}">
        <p14:creationId xmlns:p14="http://schemas.microsoft.com/office/powerpoint/2010/main" val="3448738652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098" name="Picture 2" descr="ttc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2225"/>
            <a:ext cx="3582988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099" name="Picture 3" descr="tt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92225"/>
            <a:ext cx="3582988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100" name="Picture 4" descr="ttc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4054475"/>
            <a:ext cx="3582987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101" name="Picture 5" descr="ttc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25" y="4054475"/>
            <a:ext cx="3582988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0102" name="Text Box 6"/>
          <p:cNvSpPr txBox="1">
            <a:spLocks noChangeArrowheads="1"/>
          </p:cNvSpPr>
          <p:nvPr/>
        </p:nvSpPr>
        <p:spPr bwMode="auto">
          <a:xfrm>
            <a:off x="2286000" y="304800"/>
            <a:ext cx="4191000" cy="482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500"/>
              <a:t>Example 3:  Sierpinsky Carpet</a:t>
            </a:r>
          </a:p>
        </p:txBody>
      </p:sp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2439988" y="106680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/>
              <a:t>level = 0</a:t>
            </a:r>
          </a:p>
        </p:txBody>
      </p:sp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5335588" y="1082675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/>
              <a:t>level = 1</a:t>
            </a: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2439988" y="381000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/>
              <a:t>level = 2</a:t>
            </a:r>
          </a:p>
        </p:txBody>
      </p:sp>
      <p:sp>
        <p:nvSpPr>
          <p:cNvPr id="260106" name="Text Box 10"/>
          <p:cNvSpPr txBox="1">
            <a:spLocks noChangeArrowheads="1"/>
          </p:cNvSpPr>
          <p:nvPr/>
        </p:nvSpPr>
        <p:spPr bwMode="auto">
          <a:xfrm>
            <a:off x="5335588" y="381000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/>
              <a:t>level = 3</a:t>
            </a:r>
          </a:p>
        </p:txBody>
      </p:sp>
      <p:sp>
        <p:nvSpPr>
          <p:cNvPr id="260107" name="Rectangle 11"/>
          <p:cNvSpPr>
            <a:spLocks noChangeArrowheads="1"/>
          </p:cNvSpPr>
          <p:nvPr/>
        </p:nvSpPr>
        <p:spPr bwMode="auto">
          <a:xfrm>
            <a:off x="4697413" y="2905125"/>
            <a:ext cx="914400" cy="838200"/>
          </a:xfrm>
          <a:prstGeom prst="rect">
            <a:avLst/>
          </a:prstGeom>
          <a:noFill/>
          <a:ln w="158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/>
          </a:p>
        </p:txBody>
      </p:sp>
      <p:sp>
        <p:nvSpPr>
          <p:cNvPr id="260108" name="Rectangle 12"/>
          <p:cNvSpPr>
            <a:spLocks noChangeArrowheads="1"/>
          </p:cNvSpPr>
          <p:nvPr/>
        </p:nvSpPr>
        <p:spPr bwMode="auto">
          <a:xfrm>
            <a:off x="1803400" y="5651500"/>
            <a:ext cx="914400" cy="838200"/>
          </a:xfrm>
          <a:prstGeom prst="rect">
            <a:avLst/>
          </a:prstGeom>
          <a:noFill/>
          <a:ln w="158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/>
          </a:p>
        </p:txBody>
      </p:sp>
      <p:sp>
        <p:nvSpPr>
          <p:cNvPr id="260109" name="Rectangle 13"/>
          <p:cNvSpPr>
            <a:spLocks noChangeArrowheads="1"/>
          </p:cNvSpPr>
          <p:nvPr/>
        </p:nvSpPr>
        <p:spPr bwMode="auto">
          <a:xfrm>
            <a:off x="4767263" y="6203950"/>
            <a:ext cx="304800" cy="254000"/>
          </a:xfrm>
          <a:prstGeom prst="rect">
            <a:avLst/>
          </a:prstGeom>
          <a:noFill/>
          <a:ln w="158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82762987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614363" y="641350"/>
            <a:ext cx="6396037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level=2; </a:t>
            </a: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a=[0,0]; b=[1,0]; c=[1,1]; d=[0,1];</a:t>
            </a: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carpet(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a,b,c,d,level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               </a:t>
            </a: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axis equal; axis off; </a:t>
            </a:r>
            <a:endParaRPr lang="en-US" sz="2200" i="1" dirty="0"/>
          </a:p>
        </p:txBody>
      </p:sp>
      <p:pic>
        <p:nvPicPr>
          <p:cNvPr id="258086" name="Picture 38" descr="tt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48000"/>
            <a:ext cx="3582988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8087" name="Text Box 39"/>
          <p:cNvSpPr txBox="1">
            <a:spLocks noChangeArrowheads="1"/>
          </p:cNvSpPr>
          <p:nvPr/>
        </p:nvSpPr>
        <p:spPr bwMode="auto">
          <a:xfrm>
            <a:off x="1771650" y="5272088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a</a:t>
            </a:r>
          </a:p>
        </p:txBody>
      </p:sp>
      <p:sp>
        <p:nvSpPr>
          <p:cNvPr id="258088" name="Text Box 40"/>
          <p:cNvSpPr txBox="1">
            <a:spLocks noChangeArrowheads="1"/>
          </p:cNvSpPr>
          <p:nvPr/>
        </p:nvSpPr>
        <p:spPr bwMode="auto">
          <a:xfrm>
            <a:off x="4181475" y="5272088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b</a:t>
            </a:r>
          </a:p>
        </p:txBody>
      </p:sp>
      <p:sp>
        <p:nvSpPr>
          <p:cNvPr id="258089" name="Text Box 41"/>
          <p:cNvSpPr txBox="1">
            <a:spLocks noChangeArrowheads="1"/>
          </p:cNvSpPr>
          <p:nvPr/>
        </p:nvSpPr>
        <p:spPr bwMode="auto">
          <a:xfrm>
            <a:off x="1743075" y="2924175"/>
            <a:ext cx="31432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d</a:t>
            </a:r>
          </a:p>
        </p:txBody>
      </p:sp>
      <p:sp>
        <p:nvSpPr>
          <p:cNvPr id="258090" name="Text Box 42"/>
          <p:cNvSpPr txBox="1">
            <a:spLocks noChangeArrowheads="1"/>
          </p:cNvSpPr>
          <p:nvPr/>
        </p:nvSpPr>
        <p:spPr bwMode="auto">
          <a:xfrm>
            <a:off x="4181475" y="2924175"/>
            <a:ext cx="31432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229317360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ChangeArrowheads="1"/>
          </p:cNvSpPr>
          <p:nvPr/>
        </p:nvSpPr>
        <p:spPr bwMode="auto">
          <a:xfrm>
            <a:off x="242888" y="244475"/>
            <a:ext cx="8148637" cy="640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a,b,c,d,level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 = (2*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)/3; q = (a+2*b)/3;         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r = (2*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b+c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)/3; s = (b+2*c)/3;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 = (d+2*c)/3; u = (2*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d+c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)/3;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 = (2*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d+a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)/3; w = (d+2*a)/3;</a:t>
            </a:r>
          </a:p>
          <a:p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 = (2*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w+r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)/3; f = (w + 2*r)/3;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g = (2*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s+v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)/3; h = (s + 2*v)/3;</a:t>
            </a:r>
          </a:p>
          <a:p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level==0,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fill([a(1),b(1),c(1),d(1)], [a(2),b(2),c(2),d(2)], 'm');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hold on;    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a,p,e,w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   </a:t>
            </a:r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recursive calls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p,q,f,e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q,b,r,f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 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f,r,s,g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g,s,c,t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 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h,g,t,u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v,h,u,d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 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carpet(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w,e,h,v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pic>
        <p:nvPicPr>
          <p:cNvPr id="268291" name="Picture 3" descr="tt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366713"/>
            <a:ext cx="3582988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5759450" y="25765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a</a:t>
            </a:r>
          </a:p>
        </p:txBody>
      </p: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8169275" y="25765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b</a:t>
            </a:r>
          </a:p>
        </p:txBody>
      </p:sp>
      <p:sp>
        <p:nvSpPr>
          <p:cNvPr id="268294" name="Text Box 6"/>
          <p:cNvSpPr txBox="1">
            <a:spLocks noChangeArrowheads="1"/>
          </p:cNvSpPr>
          <p:nvPr/>
        </p:nvSpPr>
        <p:spPr bwMode="auto">
          <a:xfrm>
            <a:off x="5730875" y="228600"/>
            <a:ext cx="31432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d</a:t>
            </a:r>
          </a:p>
        </p:txBody>
      </p:sp>
      <p:sp>
        <p:nvSpPr>
          <p:cNvPr id="268295" name="Text Box 7"/>
          <p:cNvSpPr txBox="1">
            <a:spLocks noChangeArrowheads="1"/>
          </p:cNvSpPr>
          <p:nvPr/>
        </p:nvSpPr>
        <p:spPr bwMode="auto">
          <a:xfrm>
            <a:off x="8169275" y="228600"/>
            <a:ext cx="31432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c</a:t>
            </a:r>
          </a:p>
        </p:txBody>
      </p:sp>
      <p:sp>
        <p:nvSpPr>
          <p:cNvPr id="268296" name="Text Box 8"/>
          <p:cNvSpPr txBox="1">
            <a:spLocks noChangeArrowheads="1"/>
          </p:cNvSpPr>
          <p:nvPr/>
        </p:nvSpPr>
        <p:spPr bwMode="auto">
          <a:xfrm>
            <a:off x="5654675" y="17383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w</a:t>
            </a:r>
          </a:p>
        </p:txBody>
      </p:sp>
      <p:sp>
        <p:nvSpPr>
          <p:cNvPr id="268297" name="Text Box 9"/>
          <p:cNvSpPr txBox="1">
            <a:spLocks noChangeArrowheads="1"/>
          </p:cNvSpPr>
          <p:nvPr/>
        </p:nvSpPr>
        <p:spPr bwMode="auto">
          <a:xfrm>
            <a:off x="8228013" y="17383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r</a:t>
            </a:r>
          </a:p>
        </p:txBody>
      </p:sp>
      <p:sp>
        <p:nvSpPr>
          <p:cNvPr id="268298" name="Text Box 10"/>
          <p:cNvSpPr txBox="1">
            <a:spLocks noChangeArrowheads="1"/>
          </p:cNvSpPr>
          <p:nvPr/>
        </p:nvSpPr>
        <p:spPr bwMode="auto">
          <a:xfrm>
            <a:off x="5664200" y="10525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v</a:t>
            </a:r>
          </a:p>
        </p:txBody>
      </p:sp>
      <p:sp>
        <p:nvSpPr>
          <p:cNvPr id="268299" name="Text Box 11"/>
          <p:cNvSpPr txBox="1">
            <a:spLocks noChangeArrowheads="1"/>
          </p:cNvSpPr>
          <p:nvPr/>
        </p:nvSpPr>
        <p:spPr bwMode="auto">
          <a:xfrm>
            <a:off x="8237538" y="10525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s</a:t>
            </a:r>
          </a:p>
        </p:txBody>
      </p:sp>
      <p:sp>
        <p:nvSpPr>
          <p:cNvPr id="268300" name="Text Box 12"/>
          <p:cNvSpPr txBox="1">
            <a:spLocks noChangeArrowheads="1"/>
          </p:cNvSpPr>
          <p:nvPr/>
        </p:nvSpPr>
        <p:spPr bwMode="auto">
          <a:xfrm>
            <a:off x="6578600" y="26527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p</a:t>
            </a:r>
          </a:p>
        </p:txBody>
      </p:sp>
      <p:sp>
        <p:nvSpPr>
          <p:cNvPr id="268301" name="Text Box 13"/>
          <p:cNvSpPr txBox="1">
            <a:spLocks noChangeArrowheads="1"/>
          </p:cNvSpPr>
          <p:nvPr/>
        </p:nvSpPr>
        <p:spPr bwMode="auto">
          <a:xfrm>
            <a:off x="7350125" y="26527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q</a:t>
            </a:r>
          </a:p>
        </p:txBody>
      </p:sp>
      <p:sp>
        <p:nvSpPr>
          <p:cNvPr id="268302" name="Text Box 14"/>
          <p:cNvSpPr txBox="1">
            <a:spLocks noChangeArrowheads="1"/>
          </p:cNvSpPr>
          <p:nvPr/>
        </p:nvSpPr>
        <p:spPr bwMode="auto">
          <a:xfrm>
            <a:off x="6578600" y="1381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u</a:t>
            </a:r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7340600" y="1381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t</a:t>
            </a:r>
          </a:p>
        </p:txBody>
      </p:sp>
      <p:sp>
        <p:nvSpPr>
          <p:cNvPr id="268304" name="Text Box 16"/>
          <p:cNvSpPr txBox="1">
            <a:spLocks noChangeArrowheads="1"/>
          </p:cNvSpPr>
          <p:nvPr/>
        </p:nvSpPr>
        <p:spPr bwMode="auto">
          <a:xfrm>
            <a:off x="6745288" y="16367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e</a:t>
            </a:r>
          </a:p>
        </p:txBody>
      </p:sp>
      <p:sp>
        <p:nvSpPr>
          <p:cNvPr id="268305" name="Text Box 17"/>
          <p:cNvSpPr txBox="1">
            <a:spLocks noChangeArrowheads="1"/>
          </p:cNvSpPr>
          <p:nvPr/>
        </p:nvSpPr>
        <p:spPr bwMode="auto">
          <a:xfrm>
            <a:off x="7204075" y="1690688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f</a:t>
            </a:r>
          </a:p>
        </p:txBody>
      </p:sp>
      <p:sp>
        <p:nvSpPr>
          <p:cNvPr id="268306" name="Text Box 18"/>
          <p:cNvSpPr txBox="1">
            <a:spLocks noChangeArrowheads="1"/>
          </p:cNvSpPr>
          <p:nvPr/>
        </p:nvSpPr>
        <p:spPr bwMode="auto">
          <a:xfrm>
            <a:off x="7186613" y="11541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g</a:t>
            </a:r>
          </a:p>
        </p:txBody>
      </p:sp>
      <p:sp>
        <p:nvSpPr>
          <p:cNvPr id="268307" name="Text Box 19"/>
          <p:cNvSpPr txBox="1">
            <a:spLocks noChangeArrowheads="1"/>
          </p:cNvSpPr>
          <p:nvPr/>
        </p:nvSpPr>
        <p:spPr bwMode="auto">
          <a:xfrm>
            <a:off x="6724650" y="1193800"/>
            <a:ext cx="31432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h</a:t>
            </a:r>
          </a:p>
        </p:txBody>
      </p:sp>
      <p:sp>
        <p:nvSpPr>
          <p:cNvPr id="268308" name="Text Box 20"/>
          <p:cNvSpPr txBox="1">
            <a:spLocks noChangeArrowheads="1"/>
          </p:cNvSpPr>
          <p:nvPr/>
        </p:nvSpPr>
        <p:spPr bwMode="auto">
          <a:xfrm>
            <a:off x="6343650" y="5441950"/>
            <a:ext cx="2444750" cy="446276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300" b="1" dirty="0" err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carpet.m</a:t>
            </a:r>
            <a:endParaRPr lang="en-US" sz="2300" b="1" dirty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195864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9" name="Picture 5" descr="ttp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088" y="1905000"/>
            <a:ext cx="3582987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030" name="Picture 6" descr="ttp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25" y="1908175"/>
            <a:ext cx="3582988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032" name="Picture 8" descr="ttp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88" y="1908175"/>
            <a:ext cx="3582987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7057" name="Text Box 33"/>
          <p:cNvSpPr txBox="1">
            <a:spLocks noChangeArrowheads="1"/>
          </p:cNvSpPr>
          <p:nvPr/>
        </p:nvSpPr>
        <p:spPr bwMode="auto">
          <a:xfrm>
            <a:off x="1766888" y="939800"/>
            <a:ext cx="2552700" cy="452438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300"/>
              <a:t>see, 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carpet2.m</a:t>
            </a:r>
          </a:p>
        </p:txBody>
      </p:sp>
    </p:spTree>
    <p:extLst>
      <p:ext uri="{BB962C8B-B14F-4D97-AF65-F5344CB8AC3E}">
        <p14:creationId xmlns:p14="http://schemas.microsoft.com/office/powerpoint/2010/main" val="1983848185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35" name="Picture 15" descr="ttc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12700"/>
            <a:ext cx="3071813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1132" name="Picture 12" descr="ttc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2100263"/>
            <a:ext cx="3071813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1129" name="Picture 9" descr="ttc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4364038"/>
            <a:ext cx="3071813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1131" name="Picture 11" descr="ttc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2097088"/>
            <a:ext cx="3071813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1134" name="Picture 14" descr="ttc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364038"/>
            <a:ext cx="3071812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1136" name="Picture 16" descr="ttc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4364038"/>
            <a:ext cx="3071813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1138" name="Text Box 18"/>
          <p:cNvSpPr txBox="1">
            <a:spLocks noChangeArrowheads="1"/>
          </p:cNvSpPr>
          <p:nvPr/>
        </p:nvSpPr>
        <p:spPr bwMode="auto">
          <a:xfrm>
            <a:off x="533400" y="381000"/>
            <a:ext cx="2590800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/>
              <a:t>Example 4:</a:t>
            </a:r>
          </a:p>
          <a:p>
            <a:r>
              <a:rPr lang="en-US" sz="2500"/>
              <a:t>Sierpinsky Gasket</a:t>
            </a:r>
          </a:p>
        </p:txBody>
      </p:sp>
      <p:sp>
        <p:nvSpPr>
          <p:cNvPr id="261139" name="Text Box 19"/>
          <p:cNvSpPr txBox="1">
            <a:spLocks noChangeArrowheads="1"/>
          </p:cNvSpPr>
          <p:nvPr/>
        </p:nvSpPr>
        <p:spPr bwMode="auto">
          <a:xfrm flipV="1">
            <a:off x="4751388" y="200025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0</a:t>
            </a:r>
          </a:p>
        </p:txBody>
      </p:sp>
      <p:sp>
        <p:nvSpPr>
          <p:cNvPr id="261140" name="Text Box 20"/>
          <p:cNvSpPr txBox="1">
            <a:spLocks noChangeArrowheads="1"/>
          </p:cNvSpPr>
          <p:nvPr/>
        </p:nvSpPr>
        <p:spPr bwMode="auto">
          <a:xfrm>
            <a:off x="3106738" y="4076700"/>
            <a:ext cx="1003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level 1</a:t>
            </a:r>
          </a:p>
        </p:txBody>
      </p:sp>
      <p:sp>
        <p:nvSpPr>
          <p:cNvPr id="261141" name="Text Box 21"/>
          <p:cNvSpPr txBox="1">
            <a:spLocks noChangeArrowheads="1"/>
          </p:cNvSpPr>
          <p:nvPr/>
        </p:nvSpPr>
        <p:spPr bwMode="auto">
          <a:xfrm>
            <a:off x="5721350" y="4076700"/>
            <a:ext cx="1003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level 2</a:t>
            </a:r>
          </a:p>
        </p:txBody>
      </p:sp>
      <p:sp>
        <p:nvSpPr>
          <p:cNvPr id="261142" name="Text Box 22"/>
          <p:cNvSpPr txBox="1">
            <a:spLocks noChangeArrowheads="1"/>
          </p:cNvSpPr>
          <p:nvPr/>
        </p:nvSpPr>
        <p:spPr bwMode="auto">
          <a:xfrm>
            <a:off x="2049463" y="6302375"/>
            <a:ext cx="247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3</a:t>
            </a:r>
          </a:p>
        </p:txBody>
      </p:sp>
      <p:sp>
        <p:nvSpPr>
          <p:cNvPr id="261143" name="Text Box 23"/>
          <p:cNvSpPr txBox="1">
            <a:spLocks noChangeArrowheads="1"/>
          </p:cNvSpPr>
          <p:nvPr/>
        </p:nvSpPr>
        <p:spPr bwMode="auto">
          <a:xfrm>
            <a:off x="4714875" y="632142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4</a:t>
            </a:r>
          </a:p>
        </p:txBody>
      </p:sp>
      <p:sp>
        <p:nvSpPr>
          <p:cNvPr id="261144" name="Text Box 24"/>
          <p:cNvSpPr txBox="1">
            <a:spLocks noChangeArrowheads="1"/>
          </p:cNvSpPr>
          <p:nvPr/>
        </p:nvSpPr>
        <p:spPr bwMode="auto">
          <a:xfrm>
            <a:off x="7421563" y="634365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5</a:t>
            </a:r>
          </a:p>
        </p:txBody>
      </p:sp>
      <p:sp>
        <p:nvSpPr>
          <p:cNvPr id="261159" name="Text Box 39"/>
          <p:cNvSpPr txBox="1">
            <a:spLocks noChangeArrowheads="1"/>
          </p:cNvSpPr>
          <p:nvPr/>
        </p:nvSpPr>
        <p:spPr bwMode="auto">
          <a:xfrm>
            <a:off x="6831013" y="1033463"/>
            <a:ext cx="1654175" cy="452437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gasket.m</a:t>
            </a:r>
          </a:p>
        </p:txBody>
      </p:sp>
    </p:spTree>
    <p:extLst>
      <p:ext uri="{BB962C8B-B14F-4D97-AF65-F5344CB8AC3E}">
        <p14:creationId xmlns:p14="http://schemas.microsoft.com/office/powerpoint/2010/main" val="3193331228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381000" y="5045075"/>
            <a:ext cx="59436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level=2;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a=[0,0]; b=[1,0]; c=[1,sqrt(3)]/2;    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gasket(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a,b,c,level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axis equal; axis off;</a:t>
            </a:r>
          </a:p>
        </p:txBody>
      </p:sp>
      <p:pic>
        <p:nvPicPr>
          <p:cNvPr id="282628" name="Picture 4" descr="tt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4630738"/>
            <a:ext cx="3071812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2629" name="Picture 5" descr="ttc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328613"/>
            <a:ext cx="2489200" cy="186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631" name="Text Box 7"/>
          <p:cNvSpPr txBox="1">
            <a:spLocks noChangeArrowheads="1"/>
          </p:cNvSpPr>
          <p:nvPr/>
        </p:nvSpPr>
        <p:spPr bwMode="auto">
          <a:xfrm>
            <a:off x="6343650" y="1755775"/>
            <a:ext cx="31432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a</a:t>
            </a:r>
          </a:p>
        </p:txBody>
      </p:sp>
      <p:sp>
        <p:nvSpPr>
          <p:cNvPr id="282632" name="Text Box 8"/>
          <p:cNvSpPr txBox="1">
            <a:spLocks noChangeArrowheads="1"/>
          </p:cNvSpPr>
          <p:nvPr/>
        </p:nvSpPr>
        <p:spPr bwMode="auto">
          <a:xfrm>
            <a:off x="7342188" y="87313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c</a:t>
            </a:r>
          </a:p>
        </p:txBody>
      </p:sp>
      <p:sp>
        <p:nvSpPr>
          <p:cNvPr id="282633" name="Text Box 9"/>
          <p:cNvSpPr txBox="1">
            <a:spLocks noChangeArrowheads="1"/>
          </p:cNvSpPr>
          <p:nvPr/>
        </p:nvSpPr>
        <p:spPr bwMode="auto">
          <a:xfrm>
            <a:off x="8334375" y="1736725"/>
            <a:ext cx="31432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b</a:t>
            </a:r>
          </a:p>
        </p:txBody>
      </p:sp>
      <p:sp>
        <p:nvSpPr>
          <p:cNvPr id="282634" name="Text Box 10"/>
          <p:cNvSpPr txBox="1">
            <a:spLocks noChangeArrowheads="1"/>
          </p:cNvSpPr>
          <p:nvPr/>
        </p:nvSpPr>
        <p:spPr bwMode="auto">
          <a:xfrm>
            <a:off x="6713538" y="914400"/>
            <a:ext cx="31432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w</a:t>
            </a:r>
          </a:p>
        </p:txBody>
      </p:sp>
      <p:sp>
        <p:nvSpPr>
          <p:cNvPr id="282635" name="Text Box 11"/>
          <p:cNvSpPr txBox="1">
            <a:spLocks noChangeArrowheads="1"/>
          </p:cNvSpPr>
          <p:nvPr/>
        </p:nvSpPr>
        <p:spPr bwMode="auto">
          <a:xfrm>
            <a:off x="7900988" y="935038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v</a:t>
            </a:r>
          </a:p>
        </p:txBody>
      </p:sp>
      <p:sp>
        <p:nvSpPr>
          <p:cNvPr id="282636" name="Text Box 12"/>
          <p:cNvSpPr txBox="1">
            <a:spLocks noChangeArrowheads="1"/>
          </p:cNvSpPr>
          <p:nvPr/>
        </p:nvSpPr>
        <p:spPr bwMode="auto">
          <a:xfrm>
            <a:off x="7350125" y="1824038"/>
            <a:ext cx="3143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/>
              <a:t>u</a:t>
            </a:r>
          </a:p>
        </p:txBody>
      </p:sp>
      <p:sp>
        <p:nvSpPr>
          <p:cNvPr id="282626" name="Rectangle 2"/>
          <p:cNvSpPr>
            <a:spLocks noChangeArrowheads="1"/>
          </p:cNvSpPr>
          <p:nvPr/>
        </p:nvSpPr>
        <p:spPr bwMode="auto">
          <a:xfrm>
            <a:off x="381000" y="228600"/>
            <a:ext cx="8305800" cy="483209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gasket(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a,b,c,level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u = 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)/2;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v = 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b+c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)/2;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w = 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c+a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)/2;</a:t>
            </a:r>
          </a:p>
          <a:p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level==0,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fill([a(1),b(1),c(1)], [a(2),b(2),c(2)], 'g');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hold on;  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gasket(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a,u,w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   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gasket(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u,b,v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gasket(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w,v,c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level-1);</a:t>
            </a:r>
          </a:p>
          <a:p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282637" name="Text Box 13"/>
          <p:cNvSpPr txBox="1">
            <a:spLocks noChangeArrowheads="1"/>
          </p:cNvSpPr>
          <p:nvPr/>
        </p:nvSpPr>
        <p:spPr bwMode="auto">
          <a:xfrm>
            <a:off x="6881813" y="4064000"/>
            <a:ext cx="1654175" cy="452438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gasket.m</a:t>
            </a:r>
          </a:p>
        </p:txBody>
      </p:sp>
    </p:spTree>
    <p:extLst>
      <p:ext uri="{BB962C8B-B14F-4D97-AF65-F5344CB8AC3E}">
        <p14:creationId xmlns:p14="http://schemas.microsoft.com/office/powerpoint/2010/main" val="4239288417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7869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797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134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9779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7275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777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8173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14824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1805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682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685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323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029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618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867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G" val="200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TMocw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.pure.substance.pptx" id="{3706E2EC-9212-4C6C-BAE1-63D100D343BC}" vid="{47E7F11E-BBF7-49CB-A7A4-D59578B938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45505</TotalTime>
  <Words>3320</Words>
  <Application>Microsoft Office PowerPoint</Application>
  <PresentationFormat>On-screen Show (4:3)</PresentationFormat>
  <Paragraphs>590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70" baseType="lpstr">
      <vt:lpstr>AGaramondPro-Italic</vt:lpstr>
      <vt:lpstr>AGaramondPro-Regular</vt:lpstr>
      <vt:lpstr>Arial</vt:lpstr>
      <vt:lpstr>Calibri</vt:lpstr>
      <vt:lpstr>Courier New</vt:lpstr>
      <vt:lpstr>Osaka</vt:lpstr>
      <vt:lpstr>Symbol</vt:lpstr>
      <vt:lpstr>Times</vt:lpstr>
      <vt:lpstr>Times New Roman</vt:lpstr>
      <vt:lpstr>Wingdings</vt:lpstr>
      <vt:lpstr>Custom Design</vt:lpstr>
      <vt:lpstr>UTMocw template</vt:lpstr>
      <vt:lpstr>SECP 2733 Matlab User Defined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Kadin Tseng</dc:creator>
  <cp:lastModifiedBy>Mohsin</cp:lastModifiedBy>
  <cp:revision>393</cp:revision>
  <cp:lastPrinted>2018-04-12T02:43:24Z</cp:lastPrinted>
  <dcterms:created xsi:type="dcterms:W3CDTF">2011-01-14T19:12:41Z</dcterms:created>
  <dcterms:modified xsi:type="dcterms:W3CDTF">2022-01-14T01:17:03Z</dcterms:modified>
</cp:coreProperties>
</file>