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2" r:id="rId1"/>
    <p:sldMasterId id="2147484159" r:id="rId2"/>
  </p:sldMasterIdLst>
  <p:notesMasterIdLst>
    <p:notesMasterId r:id="rId70"/>
  </p:notesMasterIdLst>
  <p:handoutMasterIdLst>
    <p:handoutMasterId r:id="rId71"/>
  </p:handoutMasterIdLst>
  <p:sldIdLst>
    <p:sldId id="256" r:id="rId3"/>
    <p:sldId id="490" r:id="rId4"/>
    <p:sldId id="491" r:id="rId5"/>
    <p:sldId id="492" r:id="rId6"/>
    <p:sldId id="493" r:id="rId7"/>
    <p:sldId id="494" r:id="rId8"/>
    <p:sldId id="495" r:id="rId9"/>
    <p:sldId id="496" r:id="rId10"/>
    <p:sldId id="497" r:id="rId11"/>
    <p:sldId id="498" r:id="rId12"/>
    <p:sldId id="499" r:id="rId13"/>
    <p:sldId id="500" r:id="rId14"/>
    <p:sldId id="501" r:id="rId15"/>
    <p:sldId id="502" r:id="rId16"/>
    <p:sldId id="503" r:id="rId17"/>
    <p:sldId id="504" r:id="rId18"/>
    <p:sldId id="505" r:id="rId19"/>
    <p:sldId id="506" r:id="rId20"/>
    <p:sldId id="507" r:id="rId21"/>
    <p:sldId id="539" r:id="rId22"/>
    <p:sldId id="508" r:id="rId23"/>
    <p:sldId id="509" r:id="rId24"/>
    <p:sldId id="510" r:id="rId25"/>
    <p:sldId id="511" r:id="rId26"/>
    <p:sldId id="512" r:id="rId27"/>
    <p:sldId id="513" r:id="rId28"/>
    <p:sldId id="514" r:id="rId29"/>
    <p:sldId id="515" r:id="rId30"/>
    <p:sldId id="516" r:id="rId31"/>
    <p:sldId id="517" r:id="rId32"/>
    <p:sldId id="518" r:id="rId33"/>
    <p:sldId id="519" r:id="rId34"/>
    <p:sldId id="520" r:id="rId35"/>
    <p:sldId id="521" r:id="rId36"/>
    <p:sldId id="522" r:id="rId37"/>
    <p:sldId id="523" r:id="rId38"/>
    <p:sldId id="524" r:id="rId39"/>
    <p:sldId id="525" r:id="rId40"/>
    <p:sldId id="526" r:id="rId41"/>
    <p:sldId id="527" r:id="rId42"/>
    <p:sldId id="528" r:id="rId43"/>
    <p:sldId id="529" r:id="rId44"/>
    <p:sldId id="530" r:id="rId45"/>
    <p:sldId id="531" r:id="rId46"/>
    <p:sldId id="532" r:id="rId47"/>
    <p:sldId id="533" r:id="rId48"/>
    <p:sldId id="534" r:id="rId49"/>
    <p:sldId id="535" r:id="rId50"/>
    <p:sldId id="536" r:id="rId51"/>
    <p:sldId id="537" r:id="rId52"/>
    <p:sldId id="538" r:id="rId53"/>
    <p:sldId id="472" r:id="rId54"/>
    <p:sldId id="473" r:id="rId55"/>
    <p:sldId id="474" r:id="rId56"/>
    <p:sldId id="475" r:id="rId57"/>
    <p:sldId id="476" r:id="rId58"/>
    <p:sldId id="477" r:id="rId59"/>
    <p:sldId id="478" r:id="rId60"/>
    <p:sldId id="479" r:id="rId61"/>
    <p:sldId id="480" r:id="rId62"/>
    <p:sldId id="481" r:id="rId63"/>
    <p:sldId id="482" r:id="rId64"/>
    <p:sldId id="483" r:id="rId65"/>
    <p:sldId id="484" r:id="rId66"/>
    <p:sldId id="485" r:id="rId67"/>
    <p:sldId id="486" r:id="rId68"/>
    <p:sldId id="487" r:id="rId6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21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notesViewPr>
    <p:cSldViewPr snapToGrid="0">
      <p:cViewPr varScale="1">
        <p:scale>
          <a:sx n="55" d="100"/>
          <a:sy n="55" d="100"/>
        </p:scale>
        <p:origin x="-1666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620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620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0AB5A8A-C8F4-4EC6-90E9-E13EA77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0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r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75" tIns="47337" rIns="94675" bIns="4733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30"/>
            <a:ext cx="5850835" cy="4320213"/>
          </a:xfrm>
          <a:prstGeom prst="rect">
            <a:avLst/>
          </a:prstGeom>
        </p:spPr>
        <p:txBody>
          <a:bodyPr vert="horz" lIns="94675" tIns="47337" rIns="94675" bIns="4733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r">
              <a:defRPr sz="1300"/>
            </a:lvl1pPr>
          </a:lstStyle>
          <a:p>
            <a:pPr>
              <a:defRPr/>
            </a:pPr>
            <a:fld id="{0A7B315F-1E65-4B20-BB22-E16C2EFE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8FD8-C1BE-4433-A692-C5EF36D73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AC5F-8A28-4F9D-82AA-8EF8A9BF8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602-C3B4-4B06-ABF2-12266EC7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F9F1-DA95-49CF-AA37-28EF2F0DA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2388-24AE-4F87-BCBA-1EB6AAF5F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38825-513D-446B-A46D-456FDB4D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9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9D43-FC65-43D7-8059-6F941C84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2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E6B2-42BD-4D17-BBCF-08DF1CC5A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86D9-C961-4F92-931E-6396BD9C9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9334-7E2D-469A-8D6C-347B70FB7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FB47-0C1D-4FA9-85BB-D19C32AB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71550" y="1196975"/>
            <a:ext cx="6408762" cy="914400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3492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9C41-6BBB-4AA5-BB6C-A0D3F52D1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7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cw 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4094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F9A9-73A8-487F-8219-353ED20D5B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6151-1DD0-4454-9483-ECC8F9F82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30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C1D5-4491-4FE1-BE9A-1DE977B19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1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162-70D9-43AB-AC48-521FF00201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53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BFCB-CEF3-4AF3-A49E-1C3ADA979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2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943EE-D5C9-4E96-BBB8-F235CDFA5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9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0B1E4-CD6F-4D66-9E95-24BE3CA14D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2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9039-5721-4C37-907C-D3A9A307A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8046-4CBF-49B5-B3BF-5324F082C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4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7967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440" y="609120"/>
            <a:ext cx="7772760" cy="1143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440" y="1980720"/>
            <a:ext cx="7772760" cy="397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3158039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4"/>
          <p:cNvSpPr>
            <a:spLocks noGrp="1"/>
          </p:cNvSpPr>
          <p:nvPr>
            <p:ph type="dt" sz="half" idx="10"/>
          </p:nvPr>
        </p:nvSpPr>
        <p:spPr>
          <a:xfrm>
            <a:off x="88900" y="0"/>
            <a:ext cx="1879600" cy="328613"/>
          </a:xfrm>
        </p:spPr>
        <p:txBody>
          <a:bodyPr/>
          <a:lstStyle>
            <a:lvl1pPr>
              <a:defRPr i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2247900" y="19050"/>
            <a:ext cx="4114800" cy="3286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7632700" y="0"/>
            <a:ext cx="1066800" cy="328613"/>
          </a:xfrm>
        </p:spPr>
        <p:txBody>
          <a:bodyPr/>
          <a:lstStyle>
            <a:lvl1pPr>
              <a:defRPr sz="1000" b="0" i="1" smtClean="0">
                <a:latin typeface="+mj-lt"/>
              </a:defRPr>
            </a:lvl1pPr>
          </a:lstStyle>
          <a:p>
            <a:pPr>
              <a:defRPr/>
            </a:pPr>
            <a:fld id="{FAD69C41-6BBB-4AA5-BB6C-A0D3F52D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02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AF379-0708-41C7-9217-207F0AB58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2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73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  <p:sldLayoutId id="2147484172" r:id="rId14"/>
    <p:sldLayoutId id="2147484140" r:id="rId15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977900"/>
            <a:ext cx="7848600" cy="1927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SECP 2733</a:t>
            </a:r>
            <a:br>
              <a:rPr lang="en-US" dirty="0" smtClean="0"/>
            </a:br>
            <a:r>
              <a:rPr lang="en-US" dirty="0" err="1" smtClean="0"/>
              <a:t>Matlab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I/O – Input Output </a:t>
            </a:r>
            <a:r>
              <a:rPr lang="en-US" sz="3200" dirty="0" smtClean="0"/>
              <a:t>Functions, </a:t>
            </a:r>
            <a:r>
              <a:rPr lang="en-US" sz="3200" dirty="0" err="1" smtClean="0"/>
              <a:t>Datafiles</a:t>
            </a:r>
            <a:endParaRPr lang="en-US" sz="3200" dirty="0" smtClean="0"/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409700" y="3491785"/>
            <a:ext cx="64008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 smtClean="0"/>
              <a:t>Mohsin </a:t>
            </a:r>
            <a:r>
              <a:rPr lang="en-US" i="1" dirty="0" err="1" smtClean="0"/>
              <a:t>Mohd</a:t>
            </a:r>
            <a:r>
              <a:rPr lang="en-US" i="1" dirty="0" smtClean="0"/>
              <a:t> </a:t>
            </a:r>
            <a:r>
              <a:rPr lang="en-US" i="1" dirty="0" err="1" smtClean="0"/>
              <a:t>Sies</a:t>
            </a:r>
            <a:endParaRPr lang="en-US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School of Chemical and Energy Engineering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133600" y="4986152"/>
            <a:ext cx="6400800" cy="107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Major credits to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Professor Sophocles </a:t>
            </a:r>
            <a:r>
              <a:rPr lang="en-US" sz="1800" i="1" dirty="0" err="1" smtClean="0"/>
              <a:t>Orfanidis</a:t>
            </a:r>
            <a:endParaRPr lang="en-US" sz="1800" i="1" dirty="0" smtClean="0"/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Rutgers University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/>
          <p:cNvSpPr txBox="1">
            <a:spLocks noChangeArrowheads="1"/>
          </p:cNvSpPr>
          <p:nvPr/>
        </p:nvSpPr>
        <p:spPr bwMode="auto">
          <a:xfrm>
            <a:off x="2433638" y="317500"/>
            <a:ext cx="4187825" cy="498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6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 – Output Processing</a:t>
            </a:r>
            <a:r>
              <a:rPr lang="en-US" smtClean="0">
                <a:solidFill>
                  <a:srgbClr val="333399"/>
                </a:solidFill>
              </a:rPr>
              <a:t> </a:t>
            </a:r>
          </a:p>
        </p:txBody>
      </p:sp>
      <p:sp>
        <p:nvSpPr>
          <p:cNvPr id="243715" name="Text Box 3"/>
          <p:cNvSpPr txBox="1">
            <a:spLocks noChangeArrowheads="1"/>
          </p:cNvSpPr>
          <p:nvPr/>
        </p:nvSpPr>
        <p:spPr bwMode="auto">
          <a:xfrm>
            <a:off x="1600200" y="1408113"/>
            <a:ext cx="541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719" name="Rectangle 7"/>
          <p:cNvSpPr>
            <a:spLocks noChangeArrowheads="1"/>
          </p:cNvSpPr>
          <p:nvPr/>
        </p:nvSpPr>
        <p:spPr bwMode="auto">
          <a:xfrm>
            <a:off x="1157288" y="1416050"/>
            <a:ext cx="6754812" cy="447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722" name="Rectangle 10"/>
          <p:cNvSpPr>
            <a:spLocks noChangeArrowheads="1"/>
          </p:cNvSpPr>
          <p:nvPr/>
        </p:nvSpPr>
        <p:spPr bwMode="auto">
          <a:xfrm>
            <a:off x="852488" y="1141413"/>
            <a:ext cx="7666037" cy="54102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 and output functions,</a:t>
            </a:r>
            <a:r>
              <a:rPr lang="fr-FR" sz="25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input, disp</a:t>
            </a:r>
          </a:p>
          <a:p>
            <a:endParaRPr lang="fr-FR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saving and loading files and variables,</a:t>
            </a:r>
            <a:r>
              <a:rPr lang="fr-FR" sz="25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save, load</a:t>
            </a:r>
          </a:p>
          <a:p>
            <a:endParaRPr lang="fr-FR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formatted screen output,</a:t>
            </a:r>
            <a:r>
              <a:rPr lang="fr-FR" sz="25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fprintf, sprintf</a:t>
            </a:r>
          </a:p>
          <a:p>
            <a:endParaRPr lang="fr-FR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input and output</a:t>
            </a:r>
          </a:p>
          <a:p>
            <a:endParaRPr lang="fr-FR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opening, reading, writing, and saving files</a:t>
            </a:r>
          </a:p>
          <a:p>
            <a:endParaRPr lang="fr-FR" sz="10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fopen, fclose, frewind</a:t>
            </a:r>
          </a:p>
          <a:p>
            <a:endParaRPr lang="fr-FR" sz="10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fprintf, fscanf, fgetl, textscan</a:t>
            </a:r>
          </a:p>
          <a:p>
            <a:endParaRPr lang="fr-FR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and writing excel files</a:t>
            </a:r>
          </a:p>
          <a:p>
            <a:endParaRPr lang="fr-FR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reading, writing, playing audio files</a:t>
            </a:r>
          </a:p>
          <a:p>
            <a:endParaRPr lang="fr-FR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and displaying image files</a:t>
            </a:r>
          </a:p>
        </p:txBody>
      </p:sp>
    </p:spTree>
    <p:extLst>
      <p:ext uri="{BB962C8B-B14F-4D97-AF65-F5344CB8AC3E}">
        <p14:creationId xmlns:p14="http://schemas.microsoft.com/office/powerpoint/2010/main" val="35398126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Text Box 3"/>
          <p:cNvSpPr txBox="1">
            <a:spLocks noChangeArrowheads="1"/>
          </p:cNvSpPr>
          <p:nvPr/>
        </p:nvSpPr>
        <p:spPr bwMode="auto">
          <a:xfrm>
            <a:off x="1600200" y="1447800"/>
            <a:ext cx="541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04" name="Rectangle 4"/>
          <p:cNvSpPr>
            <a:spLocks noChangeArrowheads="1"/>
          </p:cNvSpPr>
          <p:nvPr/>
        </p:nvSpPr>
        <p:spPr bwMode="auto">
          <a:xfrm>
            <a:off x="1157288" y="1455738"/>
            <a:ext cx="6754812" cy="447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05" name="Rectangle 5"/>
          <p:cNvSpPr>
            <a:spLocks noChangeArrowheads="1"/>
          </p:cNvSpPr>
          <p:nvPr/>
        </p:nvSpPr>
        <p:spPr bwMode="auto">
          <a:xfrm>
            <a:off x="1231900" y="773113"/>
            <a:ext cx="6831013" cy="503555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MATLAB has a large number of file processing</a:t>
            </a:r>
          </a:p>
          <a:p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functions for a variety of tasks:</a:t>
            </a:r>
          </a:p>
          <a:p>
            <a:endParaRPr lang="fr-FR" sz="270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file opening, loading, saving 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text file processing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low-level file I/O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reading, writing spreadsheets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audio and video file processing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image &amp; standard graphics files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specialized scientific data formats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file compression and internet file access</a:t>
            </a:r>
          </a:p>
          <a:p>
            <a:pPr>
              <a:buFontTx/>
              <a:buAutoNum type="arabicPeriod"/>
            </a:pPr>
            <a:r>
              <a:rPr lang="fr-FR" sz="27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XML files</a:t>
            </a:r>
          </a:p>
        </p:txBody>
      </p:sp>
    </p:spTree>
    <p:extLst>
      <p:ext uri="{BB962C8B-B14F-4D97-AF65-F5344CB8AC3E}">
        <p14:creationId xmlns:p14="http://schemas.microsoft.com/office/powerpoint/2010/main" val="215233510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3" name="Text Box 3"/>
          <p:cNvSpPr txBox="1">
            <a:spLocks noChangeArrowheads="1"/>
          </p:cNvSpPr>
          <p:nvPr/>
        </p:nvSpPr>
        <p:spPr bwMode="auto">
          <a:xfrm>
            <a:off x="1600200" y="558800"/>
            <a:ext cx="541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0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44" name="Rectangle 4"/>
          <p:cNvSpPr>
            <a:spLocks noChangeArrowheads="1"/>
          </p:cNvSpPr>
          <p:nvPr/>
        </p:nvSpPr>
        <p:spPr bwMode="auto">
          <a:xfrm>
            <a:off x="1157288" y="719138"/>
            <a:ext cx="6754812" cy="447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46" name="Rectangle 6"/>
          <p:cNvSpPr>
            <a:spLocks noChangeArrowheads="1"/>
          </p:cNvSpPr>
          <p:nvPr/>
        </p:nvSpPr>
        <p:spPr bwMode="auto">
          <a:xfrm>
            <a:off x="547688" y="419100"/>
            <a:ext cx="8274050" cy="61214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500" b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Useful I/O Functions:</a:t>
            </a:r>
          </a:p>
          <a:p>
            <a:endParaRPr lang="fr-FR" sz="1500" smtClean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load, save 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input, disp, num2str, cell2mat, num2cell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fprintf, sprintf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fopen, fclose, frewind, fread, fwrite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fscanf, textscan, fgetl, importdata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xlsread, xlswrite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sound, wavread, wavwrite, wavplay, </a:t>
            </a: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wavfinfo, wavrecord, audioplayer, audiorecorder, audiodevinfo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imread, imwrite, image, imfinfo, im2java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zip, unzip, tar, untar, gzip, gunzip</a:t>
            </a:r>
          </a:p>
        </p:txBody>
      </p:sp>
      <p:sp>
        <p:nvSpPr>
          <p:cNvPr id="317447" name="Rectangle 7"/>
          <p:cNvSpPr>
            <a:spLocks noChangeArrowheads="1"/>
          </p:cNvSpPr>
          <p:nvPr/>
        </p:nvSpPr>
        <p:spPr bwMode="auto">
          <a:xfrm>
            <a:off x="5857875" y="549275"/>
            <a:ext cx="2808288" cy="8636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500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iofun</a:t>
            </a:r>
          </a:p>
          <a:p>
            <a:r>
              <a:rPr lang="fr-FR" sz="2500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iofun</a:t>
            </a:r>
          </a:p>
        </p:txBody>
      </p:sp>
    </p:spTree>
    <p:extLst>
      <p:ext uri="{BB962C8B-B14F-4D97-AF65-F5344CB8AC3E}">
        <p14:creationId xmlns:p14="http://schemas.microsoft.com/office/powerpoint/2010/main" val="138827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762000" y="1041400"/>
            <a:ext cx="8001000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10; disp('the value of x is:'); disp(x);</a:t>
            </a:r>
          </a:p>
          <a:p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value of x is:        </a:t>
            </a:r>
          </a:p>
          <a:p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</a:t>
            </a:r>
          </a:p>
          <a:p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input('enter x: ')      </a:t>
            </a:r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numerical input</a:t>
            </a:r>
          </a:p>
          <a:p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x: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                   </a:t>
            </a:r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100 entered by user</a:t>
            </a:r>
          </a:p>
          <a:p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100</a:t>
            </a:r>
          </a:p>
          <a:p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 = input('enter string: ', 's');  </a:t>
            </a:r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string input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string: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abcd efg                      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 = input('enter string: ')</a:t>
            </a:r>
          </a:p>
          <a:p>
            <a:r>
              <a:rPr lang="en-US" sz="20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string: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'abcd efg'</a:t>
            </a:r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</a:t>
            </a: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abcd efg</a:t>
            </a:r>
            <a:endParaRPr lang="fr-FR" sz="2000" b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6419" name="Text Box 3"/>
          <p:cNvSpPr txBox="1">
            <a:spLocks noChangeArrowheads="1"/>
          </p:cNvSpPr>
          <p:nvPr/>
        </p:nvSpPr>
        <p:spPr bwMode="auto">
          <a:xfrm>
            <a:off x="852488" y="309563"/>
            <a:ext cx="5768975" cy="51276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input/output functions: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</a:t>
            </a:r>
            <a:r>
              <a:rPr lang="en-US" sz="260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endParaRPr lang="en-US" sz="2600" i="1" smtClean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420" name="Text Box 4"/>
          <p:cNvSpPr txBox="1">
            <a:spLocks noChangeArrowheads="1"/>
          </p:cNvSpPr>
          <p:nvPr/>
        </p:nvSpPr>
        <p:spPr bwMode="auto">
          <a:xfrm>
            <a:off x="4038600" y="3046413"/>
            <a:ext cx="3200400" cy="376237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 string in single quotes</a:t>
            </a:r>
            <a:endParaRPr lang="en-US" sz="1800" i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421" name="Line 5"/>
          <p:cNvSpPr>
            <a:spLocks noChangeShapeType="1"/>
          </p:cNvSpPr>
          <p:nvPr/>
        </p:nvSpPr>
        <p:spPr bwMode="auto">
          <a:xfrm flipH="1" flipV="1">
            <a:off x="3581400" y="2589213"/>
            <a:ext cx="3810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422" name="Line 6"/>
          <p:cNvSpPr>
            <a:spLocks noChangeShapeType="1"/>
          </p:cNvSpPr>
          <p:nvPr/>
        </p:nvSpPr>
        <p:spPr bwMode="auto">
          <a:xfrm flipH="1">
            <a:off x="3733800" y="3503613"/>
            <a:ext cx="2286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423" name="Text Box 7"/>
          <p:cNvSpPr txBox="1">
            <a:spLocks noChangeArrowheads="1"/>
          </p:cNvSpPr>
          <p:nvPr/>
        </p:nvSpPr>
        <p:spPr bwMode="auto">
          <a:xfrm>
            <a:off x="5638800" y="4675188"/>
            <a:ext cx="3200400" cy="65087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 entered with no quotes</a:t>
            </a:r>
          </a:p>
          <a:p>
            <a:r>
              <a:rPr lang="en-US" sz="180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 entered in quotes</a:t>
            </a:r>
            <a:endParaRPr lang="en-US" sz="1800" i="1" smtClean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424" name="Line 8"/>
          <p:cNvSpPr>
            <a:spLocks noChangeShapeType="1"/>
          </p:cNvSpPr>
          <p:nvPr/>
        </p:nvSpPr>
        <p:spPr bwMode="auto">
          <a:xfrm flipH="1" flipV="1">
            <a:off x="4724400" y="4979988"/>
            <a:ext cx="914400" cy="152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425" name="Line 9"/>
          <p:cNvSpPr>
            <a:spLocks noChangeShapeType="1"/>
          </p:cNvSpPr>
          <p:nvPr/>
        </p:nvSpPr>
        <p:spPr bwMode="auto">
          <a:xfrm flipV="1">
            <a:off x="6172200" y="4294188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426" name="Line 10"/>
          <p:cNvSpPr>
            <a:spLocks noChangeShapeType="1"/>
          </p:cNvSpPr>
          <p:nvPr/>
        </p:nvSpPr>
        <p:spPr bwMode="auto">
          <a:xfrm flipH="1">
            <a:off x="5486400" y="4294188"/>
            <a:ext cx="685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427" name="Rectangle 11"/>
          <p:cNvSpPr>
            <a:spLocks noChangeArrowheads="1"/>
          </p:cNvSpPr>
          <p:nvPr/>
        </p:nvSpPr>
        <p:spPr bwMode="auto">
          <a:xfrm>
            <a:off x="2827338" y="5781675"/>
            <a:ext cx="2503487" cy="83185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disp</a:t>
            </a:r>
          </a:p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input</a:t>
            </a:r>
          </a:p>
        </p:txBody>
      </p:sp>
    </p:spTree>
    <p:extLst>
      <p:ext uri="{BB962C8B-B14F-4D97-AF65-F5344CB8AC3E}">
        <p14:creationId xmlns:p14="http://schemas.microsoft.com/office/powerpoint/2010/main" val="246256909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46" name="Line 10"/>
          <p:cNvSpPr>
            <a:spLocks noChangeShapeType="1"/>
          </p:cNvSpPr>
          <p:nvPr/>
        </p:nvSpPr>
        <p:spPr bwMode="auto">
          <a:xfrm flipV="1">
            <a:off x="6619875" y="16351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545" name="Line 9"/>
          <p:cNvSpPr>
            <a:spLocks noChangeShapeType="1"/>
          </p:cNvSpPr>
          <p:nvPr/>
        </p:nvSpPr>
        <p:spPr bwMode="auto">
          <a:xfrm flipV="1">
            <a:off x="5026025" y="16351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541" name="Rectangle 5"/>
          <p:cNvSpPr>
            <a:spLocks noChangeArrowheads="1"/>
          </p:cNvSpPr>
          <p:nvPr/>
        </p:nvSpPr>
        <p:spPr bwMode="auto">
          <a:xfrm>
            <a:off x="625475" y="420688"/>
            <a:ext cx="7134225" cy="22923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prompt = 'enter a 2x2 matrix A = ';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input(prompt)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a 2x2 matrix A =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[1 2; 3 4]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</a:t>
            </a:r>
          </a:p>
        </p:txBody>
      </p:sp>
      <p:sp>
        <p:nvSpPr>
          <p:cNvPr id="321542" name="Rectangle 6"/>
          <p:cNvSpPr>
            <a:spLocks noChangeArrowheads="1"/>
          </p:cNvSpPr>
          <p:nvPr/>
        </p:nvSpPr>
        <p:spPr bwMode="auto">
          <a:xfrm>
            <a:off x="625475" y="3000375"/>
            <a:ext cx="7969250" cy="3387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N=3; M=2;</a:t>
            </a:r>
          </a:p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prompt = ['enter a', ...</a:t>
            </a:r>
          </a:p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num2str(N),'x',num2str(M),' matrix A = '];</a:t>
            </a:r>
          </a:p>
          <a:p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input(prompt)</a:t>
            </a:r>
          </a:p>
          <a:p>
            <a:r>
              <a:rPr lang="pt-BR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a 3x2 matrix A =</a:t>
            </a:r>
            <a:r>
              <a:rPr lang="pt-B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[1 2; 3 4; 5 6]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3     4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5     6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1543" name="Text Box 7"/>
          <p:cNvSpPr txBox="1">
            <a:spLocks noChangeArrowheads="1"/>
          </p:cNvSpPr>
          <p:nvPr/>
        </p:nvSpPr>
        <p:spPr bwMode="auto">
          <a:xfrm>
            <a:off x="4572000" y="1912938"/>
            <a:ext cx="2644775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brackets are required</a:t>
            </a:r>
          </a:p>
        </p:txBody>
      </p:sp>
      <p:sp>
        <p:nvSpPr>
          <p:cNvPr id="321547" name="Rectangle 11"/>
          <p:cNvSpPr>
            <a:spLocks noChangeArrowheads="1"/>
          </p:cNvSpPr>
          <p:nvPr/>
        </p:nvSpPr>
        <p:spPr bwMode="auto">
          <a:xfrm>
            <a:off x="5407025" y="5278438"/>
            <a:ext cx="2884488" cy="83185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num2str</a:t>
            </a:r>
          </a:p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int2str</a:t>
            </a:r>
          </a:p>
        </p:txBody>
      </p:sp>
      <p:sp>
        <p:nvSpPr>
          <p:cNvPr id="321548" name="Text Box 12"/>
          <p:cNvSpPr txBox="1">
            <a:spLocks noChangeArrowheads="1"/>
          </p:cNvSpPr>
          <p:nvPr/>
        </p:nvSpPr>
        <p:spPr bwMode="auto">
          <a:xfrm>
            <a:off x="6246813" y="3128963"/>
            <a:ext cx="2195512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num2str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270016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0" name="Text Box 4"/>
          <p:cNvSpPr txBox="1">
            <a:spLocks noChangeArrowheads="1"/>
          </p:cNvSpPr>
          <p:nvPr/>
        </p:nvSpPr>
        <p:spPr bwMode="auto">
          <a:xfrm>
            <a:off x="398463" y="309563"/>
            <a:ext cx="6146800" cy="51276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saving &amp; loading variables: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save, load</a:t>
            </a:r>
            <a:endParaRPr lang="en-US" sz="2600" i="1" smtClean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661" name="Rectangle 5"/>
          <p:cNvSpPr>
            <a:spLocks noChangeArrowheads="1"/>
          </p:cNvSpPr>
          <p:nvPr/>
        </p:nvSpPr>
        <p:spPr bwMode="auto">
          <a:xfrm>
            <a:off x="398463" y="5402263"/>
            <a:ext cx="2884487" cy="83185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save</a:t>
            </a:r>
          </a:p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load</a:t>
            </a:r>
          </a:p>
        </p:txBody>
      </p:sp>
      <p:sp>
        <p:nvSpPr>
          <p:cNvPr id="326662" name="Rectangle 6"/>
          <p:cNvSpPr>
            <a:spLocks noChangeArrowheads="1"/>
          </p:cNvSpPr>
          <p:nvPr/>
        </p:nvSpPr>
        <p:spPr bwMode="auto">
          <a:xfrm>
            <a:off x="398463" y="1152525"/>
            <a:ext cx="8424862" cy="231298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[1 2 3 4; 5 6 7 8];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save('test.dat', 'Y', '-ascii'); 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text file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save test.dat Y –ascii;          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equivalent</a:t>
            </a: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save test.dat Y;   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binary file test.dat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save Y;            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creates binary file </a:t>
            </a:r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Y.mat</a:t>
            </a:r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664" name="Rectangle 8"/>
          <p:cNvSpPr>
            <a:spLocks noChangeArrowheads="1"/>
          </p:cNvSpPr>
          <p:nvPr/>
        </p:nvSpPr>
        <p:spPr bwMode="auto">
          <a:xfrm>
            <a:off x="396875" y="3808413"/>
            <a:ext cx="8501063" cy="127476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type test.dat</a:t>
            </a:r>
          </a:p>
          <a:p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7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1.0000000e+000  2.0000000e+000  3.0000000e+000  4.0000000e+000</a:t>
            </a:r>
          </a:p>
          <a:p>
            <a:r>
              <a:rPr lang="en-US" sz="17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5.0000000e+000  6.0000000e+000  7.0000000e+000  8.0000000e+000</a:t>
            </a:r>
          </a:p>
        </p:txBody>
      </p:sp>
    </p:spTree>
    <p:extLst>
      <p:ext uri="{BB962C8B-B14F-4D97-AF65-F5344CB8AC3E}">
        <p14:creationId xmlns:p14="http://schemas.microsoft.com/office/powerpoint/2010/main" val="346766272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4" name="Rectangle 4"/>
          <p:cNvSpPr>
            <a:spLocks noChangeArrowheads="1"/>
          </p:cNvSpPr>
          <p:nvPr/>
        </p:nvSpPr>
        <p:spPr bwMode="auto">
          <a:xfrm>
            <a:off x="398463" y="1228725"/>
            <a:ext cx="8272462" cy="15621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load('test.dat')</a:t>
            </a:r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read contents into X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1     2     3     4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5     6     7     8</a:t>
            </a:r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</p:txBody>
      </p:sp>
      <p:sp>
        <p:nvSpPr>
          <p:cNvPr id="327686" name="Rectangle 6"/>
          <p:cNvSpPr>
            <a:spLocks noChangeArrowheads="1"/>
          </p:cNvSpPr>
          <p:nvPr/>
        </p:nvSpPr>
        <p:spPr bwMode="auto">
          <a:xfrm>
            <a:off x="398463" y="3233738"/>
            <a:ext cx="8196262" cy="15621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 test.dat  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creates new variable 'test'</a:t>
            </a:r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=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1     2     3     4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5     6     7     8</a:t>
            </a:r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</p:txBody>
      </p:sp>
      <p:sp>
        <p:nvSpPr>
          <p:cNvPr id="327687" name="Text Box 7"/>
          <p:cNvSpPr txBox="1">
            <a:spLocks noChangeArrowheads="1"/>
          </p:cNvSpPr>
          <p:nvPr/>
        </p:nvSpPr>
        <p:spPr bwMode="auto">
          <a:xfrm>
            <a:off x="398463" y="309563"/>
            <a:ext cx="6146800" cy="51276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saving &amp; loading variables:</a:t>
            </a:r>
            <a:r>
              <a:rPr lang="en-US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save, load</a:t>
            </a:r>
            <a:endParaRPr lang="en-US" sz="2600" i="1" smtClean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688" name="Rectangle 8"/>
          <p:cNvSpPr>
            <a:spLocks noChangeArrowheads="1"/>
          </p:cNvSpPr>
          <p:nvPr/>
        </p:nvSpPr>
        <p:spPr bwMode="auto">
          <a:xfrm>
            <a:off x="930275" y="5249863"/>
            <a:ext cx="6905625" cy="1244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file being loaded must be in the current working directory, or in MATLAB’s path (set/add path from </a:t>
            </a:r>
            <a:r>
              <a:rPr lang="en-US" sz="250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&gt; Set Path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MATLAB desktop)</a:t>
            </a:r>
          </a:p>
        </p:txBody>
      </p:sp>
    </p:spTree>
    <p:extLst>
      <p:ext uri="{BB962C8B-B14F-4D97-AF65-F5344CB8AC3E}">
        <p14:creationId xmlns:p14="http://schemas.microsoft.com/office/powerpoint/2010/main" val="427949531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ChangeArrowheads="1"/>
          </p:cNvSpPr>
          <p:nvPr/>
        </p:nvSpPr>
        <p:spPr bwMode="auto">
          <a:xfrm>
            <a:off x="619125" y="1228725"/>
            <a:ext cx="6684963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fprintf('format_specs', variables);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8708" name="Text Box 4"/>
          <p:cNvSpPr txBox="1">
            <a:spLocks noChangeArrowheads="1"/>
          </p:cNvSpPr>
          <p:nvPr/>
        </p:nvSpPr>
        <p:spPr bwMode="auto">
          <a:xfrm>
            <a:off x="619125" y="309563"/>
            <a:ext cx="6153150" cy="51276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screen output with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fprintf, sprintf</a:t>
            </a:r>
            <a:endParaRPr lang="en-US" sz="26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8711" name="Text Box 7"/>
          <p:cNvSpPr txBox="1">
            <a:spLocks noChangeArrowheads="1"/>
          </p:cNvSpPr>
          <p:nvPr/>
        </p:nvSpPr>
        <p:spPr bwMode="auto">
          <a:xfrm>
            <a:off x="2060575" y="1987550"/>
            <a:ext cx="1801813" cy="8032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 format 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specifications</a:t>
            </a:r>
          </a:p>
        </p:txBody>
      </p:sp>
      <p:sp>
        <p:nvSpPr>
          <p:cNvPr id="328712" name="Text Box 8"/>
          <p:cNvSpPr txBox="1">
            <a:spLocks noChangeArrowheads="1"/>
          </p:cNvSpPr>
          <p:nvPr/>
        </p:nvSpPr>
        <p:spPr bwMode="auto">
          <a:xfrm>
            <a:off x="4716463" y="1987550"/>
            <a:ext cx="2360612" cy="115411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 of variables, 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arrays, or matrices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be printed</a:t>
            </a:r>
          </a:p>
        </p:txBody>
      </p:sp>
      <p:sp>
        <p:nvSpPr>
          <p:cNvPr id="328726" name="Line 22"/>
          <p:cNvSpPr>
            <a:spLocks noChangeShapeType="1"/>
          </p:cNvSpPr>
          <p:nvPr/>
        </p:nvSpPr>
        <p:spPr bwMode="auto">
          <a:xfrm flipV="1">
            <a:off x="2743200" y="1758950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727" name="Line 23"/>
          <p:cNvSpPr>
            <a:spLocks noChangeShapeType="1"/>
          </p:cNvSpPr>
          <p:nvPr/>
        </p:nvSpPr>
        <p:spPr bwMode="auto">
          <a:xfrm flipV="1">
            <a:off x="5703888" y="1758950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732" name="Rectangle 28"/>
          <p:cNvSpPr>
            <a:spLocks noChangeArrowheads="1"/>
          </p:cNvSpPr>
          <p:nvPr/>
        </p:nvSpPr>
        <p:spPr bwMode="auto">
          <a:xfrm>
            <a:off x="625475" y="3629025"/>
            <a:ext cx="7437438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sprintf('format_specs', variables);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8733" name="Text Box 29"/>
          <p:cNvSpPr txBox="1">
            <a:spLocks noChangeArrowheads="1"/>
          </p:cNvSpPr>
          <p:nvPr/>
        </p:nvSpPr>
        <p:spPr bwMode="auto">
          <a:xfrm>
            <a:off x="2970213" y="4371975"/>
            <a:ext cx="1801812" cy="8032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 format 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specifications</a:t>
            </a:r>
          </a:p>
        </p:txBody>
      </p:sp>
      <p:sp>
        <p:nvSpPr>
          <p:cNvPr id="328734" name="Text Box 30"/>
          <p:cNvSpPr txBox="1">
            <a:spLocks noChangeArrowheads="1"/>
          </p:cNvSpPr>
          <p:nvPr/>
        </p:nvSpPr>
        <p:spPr bwMode="auto">
          <a:xfrm>
            <a:off x="5626100" y="4371975"/>
            <a:ext cx="2360613" cy="115411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 of variables, 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arrays, or matrices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be printed</a:t>
            </a:r>
          </a:p>
        </p:txBody>
      </p:sp>
      <p:sp>
        <p:nvSpPr>
          <p:cNvPr id="328735" name="Line 31"/>
          <p:cNvSpPr>
            <a:spLocks noChangeShapeType="1"/>
          </p:cNvSpPr>
          <p:nvPr/>
        </p:nvSpPr>
        <p:spPr bwMode="auto">
          <a:xfrm flipV="1">
            <a:off x="3652838" y="4143375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736" name="Line 32"/>
          <p:cNvSpPr>
            <a:spLocks noChangeShapeType="1"/>
          </p:cNvSpPr>
          <p:nvPr/>
        </p:nvSpPr>
        <p:spPr bwMode="auto">
          <a:xfrm flipV="1">
            <a:off x="6613525" y="4143375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738" name="Text Box 34"/>
          <p:cNvSpPr txBox="1">
            <a:spLocks noChangeArrowheads="1"/>
          </p:cNvSpPr>
          <p:nvPr/>
        </p:nvSpPr>
        <p:spPr bwMode="auto">
          <a:xfrm>
            <a:off x="398463" y="4360863"/>
            <a:ext cx="939800" cy="8032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</a:p>
        </p:txBody>
      </p:sp>
      <p:sp>
        <p:nvSpPr>
          <p:cNvPr id="328739" name="Line 35"/>
          <p:cNvSpPr>
            <a:spLocks noChangeShapeType="1"/>
          </p:cNvSpPr>
          <p:nvPr/>
        </p:nvSpPr>
        <p:spPr bwMode="auto">
          <a:xfrm flipV="1">
            <a:off x="776288" y="4132263"/>
            <a:ext cx="0" cy="2286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740" name="Rectangle 36"/>
          <p:cNvSpPr>
            <a:spLocks noChangeArrowheads="1"/>
          </p:cNvSpPr>
          <p:nvPr/>
        </p:nvSpPr>
        <p:spPr bwMode="auto">
          <a:xfrm>
            <a:off x="701675" y="5708650"/>
            <a:ext cx="2959100" cy="83185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fprintf</a:t>
            </a:r>
          </a:p>
          <a:p>
            <a:r>
              <a:rPr lang="fr-FR" b="1" smtClean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doc sprintf</a:t>
            </a:r>
          </a:p>
        </p:txBody>
      </p:sp>
      <p:sp>
        <p:nvSpPr>
          <p:cNvPr id="328741" name="Rectangle 37"/>
          <p:cNvSpPr>
            <a:spLocks noChangeArrowheads="1"/>
          </p:cNvSpPr>
          <p:nvPr/>
        </p:nvSpPr>
        <p:spPr bwMode="auto">
          <a:xfrm>
            <a:off x="4119563" y="5934075"/>
            <a:ext cx="2578100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Sect.7.2 of text</a:t>
            </a:r>
          </a:p>
        </p:txBody>
      </p:sp>
    </p:spTree>
    <p:extLst>
      <p:ext uri="{BB962C8B-B14F-4D97-AF65-F5344CB8AC3E}">
        <p14:creationId xmlns:p14="http://schemas.microsoft.com/office/powerpoint/2010/main" val="312854847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ChangeArrowheads="1"/>
          </p:cNvSpPr>
          <p:nvPr/>
        </p:nvSpPr>
        <p:spPr bwMode="auto">
          <a:xfrm>
            <a:off x="701675" y="381000"/>
            <a:ext cx="7285038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fprintf('%10.6f\n', 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 10.6f\n',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fprintf('%-10.6f\n',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fprintf('%+10.6f\n',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fprintf('%10.0f\n', 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fprintf('%#10.0f\n', 100*pi)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fprintf('%010.0f\n', 100*pi)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+314.159265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314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314.</a:t>
            </a:r>
          </a:p>
          <a:p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0000000314</a:t>
            </a:r>
          </a:p>
        </p:txBody>
      </p:sp>
      <p:sp>
        <p:nvSpPr>
          <p:cNvPr id="381955" name="Text Box 3"/>
          <p:cNvSpPr txBox="1">
            <a:spLocks noChangeArrowheads="1"/>
          </p:cNvSpPr>
          <p:nvPr/>
        </p:nvSpPr>
        <p:spPr bwMode="auto">
          <a:xfrm>
            <a:off x="3733800" y="4267200"/>
            <a:ext cx="4237038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ways of printing 100*pi</a:t>
            </a:r>
          </a:p>
        </p:txBody>
      </p:sp>
      <p:sp>
        <p:nvSpPr>
          <p:cNvPr id="381956" name="Line 4"/>
          <p:cNvSpPr>
            <a:spLocks noChangeShapeType="1"/>
          </p:cNvSpPr>
          <p:nvPr/>
        </p:nvSpPr>
        <p:spPr bwMode="auto">
          <a:xfrm>
            <a:off x="838200" y="6248400"/>
            <a:ext cx="17526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1957" name="Line 5"/>
          <p:cNvSpPr>
            <a:spLocks noChangeShapeType="1"/>
          </p:cNvSpPr>
          <p:nvPr/>
        </p:nvSpPr>
        <p:spPr bwMode="auto">
          <a:xfrm flipV="1">
            <a:off x="838200" y="6096000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1958" name="Line 6"/>
          <p:cNvSpPr>
            <a:spLocks noChangeShapeType="1"/>
          </p:cNvSpPr>
          <p:nvPr/>
        </p:nvSpPr>
        <p:spPr bwMode="auto">
          <a:xfrm flipV="1">
            <a:off x="2590800" y="6096000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1959" name="Text Box 7"/>
          <p:cNvSpPr txBox="1">
            <a:spLocks noChangeArrowheads="1"/>
          </p:cNvSpPr>
          <p:nvPr/>
        </p:nvSpPr>
        <p:spPr bwMode="auto">
          <a:xfrm>
            <a:off x="1092200" y="6049963"/>
            <a:ext cx="1260475" cy="42703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spaces</a:t>
            </a:r>
          </a:p>
        </p:txBody>
      </p:sp>
      <p:sp>
        <p:nvSpPr>
          <p:cNvPr id="381960" name="Text Box 8"/>
          <p:cNvSpPr txBox="1">
            <a:spLocks noChangeArrowheads="1"/>
          </p:cNvSpPr>
          <p:nvPr/>
        </p:nvSpPr>
        <p:spPr bwMode="auto">
          <a:xfrm>
            <a:off x="7315200" y="533400"/>
            <a:ext cx="1450975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423427380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ChangeArrowheads="1"/>
          </p:cNvSpPr>
          <p:nvPr/>
        </p:nvSpPr>
        <p:spPr bwMode="auto">
          <a:xfrm>
            <a:off x="868362" y="1196446"/>
            <a:ext cx="8120063" cy="275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%10.6f 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width 10, 6 decimal places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10.6f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leave space before field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%-10.6f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left-justify field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%+10.6f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print + or – signs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%10.0f 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 decimals</a:t>
            </a:r>
            <a:endParaRPr lang="en-US" sz="2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%#10.0f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print decimal point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%010.0f      </a:t>
            </a:r>
            <a:r>
              <a:rPr lang="en-US" sz="25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pad with zeros</a:t>
            </a:r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90147" name="Line 3"/>
          <p:cNvSpPr>
            <a:spLocks noChangeShapeType="1"/>
          </p:cNvSpPr>
          <p:nvPr/>
        </p:nvSpPr>
        <p:spPr bwMode="auto">
          <a:xfrm flipV="1">
            <a:off x="944562" y="3852333"/>
            <a:ext cx="227013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0148" name="Line 4"/>
          <p:cNvSpPr>
            <a:spLocks noChangeShapeType="1"/>
          </p:cNvSpPr>
          <p:nvPr/>
        </p:nvSpPr>
        <p:spPr bwMode="auto">
          <a:xfrm flipV="1">
            <a:off x="1703387" y="4080933"/>
            <a:ext cx="0" cy="7588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0149" name="Line 5"/>
          <p:cNvSpPr>
            <a:spLocks noChangeShapeType="1"/>
          </p:cNvSpPr>
          <p:nvPr/>
        </p:nvSpPr>
        <p:spPr bwMode="auto">
          <a:xfrm>
            <a:off x="1398587" y="3928533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0150" name="Line 6"/>
          <p:cNvSpPr>
            <a:spLocks noChangeShapeType="1"/>
          </p:cNvSpPr>
          <p:nvPr/>
        </p:nvSpPr>
        <p:spPr bwMode="auto">
          <a:xfrm>
            <a:off x="2006600" y="3928533"/>
            <a:ext cx="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0151" name="Line 7"/>
          <p:cNvSpPr>
            <a:spLocks noChangeShapeType="1"/>
          </p:cNvSpPr>
          <p:nvPr/>
        </p:nvSpPr>
        <p:spPr bwMode="auto">
          <a:xfrm>
            <a:off x="1398587" y="4080933"/>
            <a:ext cx="6080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0152" name="Text Box 8"/>
          <p:cNvSpPr txBox="1">
            <a:spLocks noChangeArrowheads="1"/>
          </p:cNvSpPr>
          <p:nvPr/>
        </p:nvSpPr>
        <p:spPr bwMode="auto">
          <a:xfrm>
            <a:off x="473075" y="4196821"/>
            <a:ext cx="666750" cy="466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flag</a:t>
            </a:r>
          </a:p>
        </p:txBody>
      </p:sp>
      <p:sp>
        <p:nvSpPr>
          <p:cNvPr id="390153" name="Text Box 9"/>
          <p:cNvSpPr txBox="1">
            <a:spLocks noChangeArrowheads="1"/>
          </p:cNvSpPr>
          <p:nvPr/>
        </p:nvSpPr>
        <p:spPr bwMode="auto">
          <a:xfrm>
            <a:off x="2917825" y="4231746"/>
            <a:ext cx="4932362" cy="23685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character:</a:t>
            </a:r>
          </a:p>
          <a:p>
            <a:endParaRPr lang="en-US" sz="5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d, i     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integer format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        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fixed-point format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e, E, g  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exponential format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c, s     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 or string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x        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hexadecimal format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90154" name="Text Box 10"/>
          <p:cNvSpPr txBox="1">
            <a:spLocks noChangeArrowheads="1"/>
          </p:cNvSpPr>
          <p:nvPr/>
        </p:nvSpPr>
        <p:spPr bwMode="auto">
          <a:xfrm>
            <a:off x="944562" y="4838171"/>
            <a:ext cx="1744663" cy="8318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 width &amp; precision</a:t>
            </a:r>
          </a:p>
        </p:txBody>
      </p:sp>
      <p:sp>
        <p:nvSpPr>
          <p:cNvPr id="390155" name="Line 11"/>
          <p:cNvSpPr>
            <a:spLocks noChangeShapeType="1"/>
          </p:cNvSpPr>
          <p:nvPr/>
        </p:nvSpPr>
        <p:spPr bwMode="auto">
          <a:xfrm flipH="1" flipV="1">
            <a:off x="2309812" y="3852333"/>
            <a:ext cx="608013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12958" y="235247"/>
            <a:ext cx="322075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Format </a:t>
            </a:r>
            <a:r>
              <a:rPr lang="en-US" sz="2800" b="1" dirty="0" err="1" smtClean="0">
                <a:latin typeface="+mj-lt"/>
              </a:rPr>
              <a:t>Specifiers</a:t>
            </a:r>
            <a:endParaRPr lang="en-MY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255773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Line 2"/>
          <p:cNvSpPr>
            <a:spLocks noChangeShapeType="1"/>
          </p:cNvSpPr>
          <p:nvPr/>
        </p:nvSpPr>
        <p:spPr bwMode="auto">
          <a:xfrm flipV="1">
            <a:off x="7162800" y="4038600"/>
            <a:ext cx="0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03" name="Line 3"/>
          <p:cNvSpPr>
            <a:spLocks noChangeShapeType="1"/>
          </p:cNvSpPr>
          <p:nvPr/>
        </p:nvSpPr>
        <p:spPr bwMode="auto">
          <a:xfrm flipV="1">
            <a:off x="3989388" y="5265738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04" name="Line 4"/>
          <p:cNvSpPr>
            <a:spLocks noChangeShapeType="1"/>
          </p:cNvSpPr>
          <p:nvPr/>
        </p:nvSpPr>
        <p:spPr bwMode="auto">
          <a:xfrm>
            <a:off x="7315200" y="3044825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05" name="Text Box 5"/>
          <p:cNvSpPr txBox="1">
            <a:spLocks noChangeArrowheads="1"/>
          </p:cNvSpPr>
          <p:nvPr/>
        </p:nvSpPr>
        <p:spPr bwMode="auto">
          <a:xfrm>
            <a:off x="3622675" y="320675"/>
            <a:ext cx="5122863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must be as many format specifiers 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variables to be printed on each line</a:t>
            </a:r>
          </a:p>
        </p:txBody>
      </p:sp>
      <p:sp>
        <p:nvSpPr>
          <p:cNvPr id="384006" name="Rectangle 6"/>
          <p:cNvSpPr>
            <a:spLocks noChangeArrowheads="1"/>
          </p:cNvSpPr>
          <p:nvPr/>
        </p:nvSpPr>
        <p:spPr bwMode="auto">
          <a:xfrm>
            <a:off x="322263" y="1096963"/>
            <a:ext cx="8575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[5 10 15]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4007" name="Text Box 7"/>
          <p:cNvSpPr txBox="1">
            <a:spLocks noChangeArrowheads="1"/>
          </p:cNvSpPr>
          <p:nvPr/>
        </p:nvSpPr>
        <p:spPr bwMode="auto">
          <a:xfrm>
            <a:off x="928688" y="5645150"/>
            <a:ext cx="3667125" cy="8318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field width to align 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decimal points</a:t>
            </a:r>
          </a:p>
        </p:txBody>
      </p:sp>
      <p:sp>
        <p:nvSpPr>
          <p:cNvPr id="384008" name="Line 8"/>
          <p:cNvSpPr>
            <a:spLocks noChangeShapeType="1"/>
          </p:cNvSpPr>
          <p:nvPr/>
        </p:nvSpPr>
        <p:spPr bwMode="auto">
          <a:xfrm flipV="1">
            <a:off x="1560513" y="5265738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09" name="Text Box 9"/>
          <p:cNvSpPr txBox="1">
            <a:spLocks noChangeArrowheads="1"/>
          </p:cNvSpPr>
          <p:nvPr/>
        </p:nvSpPr>
        <p:spPr bwMode="auto">
          <a:xfrm>
            <a:off x="4572000" y="2590800"/>
            <a:ext cx="3717925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printed one column at a time</a:t>
            </a:r>
          </a:p>
        </p:txBody>
      </p:sp>
      <p:sp>
        <p:nvSpPr>
          <p:cNvPr id="384010" name="Rectangle 10"/>
          <p:cNvSpPr>
            <a:spLocks noChangeArrowheads="1"/>
          </p:cNvSpPr>
          <p:nvPr/>
        </p:nvSpPr>
        <p:spPr bwMode="auto">
          <a:xfrm>
            <a:off x="304800" y="1524000"/>
            <a:ext cx="762000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[x; x.^2]      </a:t>
            </a:r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two rows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5    10    15</a:t>
            </a: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25   100   225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4011" name="Oval 11"/>
          <p:cNvSpPr>
            <a:spLocks noChangeArrowheads="1"/>
          </p:cNvSpPr>
          <p:nvPr/>
        </p:nvSpPr>
        <p:spPr bwMode="auto">
          <a:xfrm>
            <a:off x="1066800" y="2362200"/>
            <a:ext cx="530225" cy="911225"/>
          </a:xfrm>
          <a:prstGeom prst="ellipse">
            <a:avLst/>
          </a:prstGeom>
          <a:noFill/>
          <a:ln w="9525" algn="ctr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12" name="Oval 12"/>
          <p:cNvSpPr>
            <a:spLocks noChangeArrowheads="1"/>
          </p:cNvSpPr>
          <p:nvPr/>
        </p:nvSpPr>
        <p:spPr bwMode="auto">
          <a:xfrm>
            <a:off x="1976438" y="2362200"/>
            <a:ext cx="682625" cy="911225"/>
          </a:xfrm>
          <a:prstGeom prst="ellipse">
            <a:avLst/>
          </a:prstGeom>
          <a:noFill/>
          <a:ln w="9525" algn="ctr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13" name="Oval 13"/>
          <p:cNvSpPr>
            <a:spLocks noChangeArrowheads="1"/>
          </p:cNvSpPr>
          <p:nvPr/>
        </p:nvSpPr>
        <p:spPr bwMode="auto">
          <a:xfrm>
            <a:off x="3117850" y="2362200"/>
            <a:ext cx="679450" cy="911225"/>
          </a:xfrm>
          <a:prstGeom prst="ellipse">
            <a:avLst/>
          </a:prstGeom>
          <a:noFill/>
          <a:ln w="9525" algn="ctr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14" name="Rectangle 14"/>
          <p:cNvSpPr>
            <a:spLocks noChangeArrowheads="1"/>
          </p:cNvSpPr>
          <p:nvPr/>
        </p:nvSpPr>
        <p:spPr bwMode="auto">
          <a:xfrm>
            <a:off x="339725" y="3505200"/>
            <a:ext cx="857567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fprintf('x = %5.2f, x^2 = %6.2f\n',[x; x.^2]);</a:t>
            </a: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 5.00, x^2 =  25.00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10.00, x^2 = 100.00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15.00, x^2 = 225.00</a:t>
            </a:r>
          </a:p>
        </p:txBody>
      </p:sp>
      <p:sp>
        <p:nvSpPr>
          <p:cNvPr id="384015" name="Line 15"/>
          <p:cNvSpPr>
            <a:spLocks noChangeShapeType="1"/>
          </p:cNvSpPr>
          <p:nvPr/>
        </p:nvSpPr>
        <p:spPr bwMode="auto">
          <a:xfrm flipH="1">
            <a:off x="4191000" y="2819400"/>
            <a:ext cx="3810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016" name="Text Box 16"/>
          <p:cNvSpPr txBox="1">
            <a:spLocks noChangeArrowheads="1"/>
          </p:cNvSpPr>
          <p:nvPr/>
        </p:nvSpPr>
        <p:spPr bwMode="auto">
          <a:xfrm>
            <a:off x="5105400" y="4364038"/>
            <a:ext cx="3813175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vectorized form of </a:t>
            </a:r>
            <a:r>
              <a:rPr lang="en-US" b="1" smtClean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</a:p>
        </p:txBody>
      </p:sp>
      <p:sp>
        <p:nvSpPr>
          <p:cNvPr id="384017" name="Text Box 17"/>
          <p:cNvSpPr txBox="1">
            <a:spLocks noChangeArrowheads="1"/>
          </p:cNvSpPr>
          <p:nvPr/>
        </p:nvSpPr>
        <p:spPr bwMode="auto">
          <a:xfrm>
            <a:off x="457200" y="381000"/>
            <a:ext cx="1450975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249941503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Line 2"/>
          <p:cNvSpPr>
            <a:spLocks noChangeShapeType="1"/>
          </p:cNvSpPr>
          <p:nvPr/>
        </p:nvSpPr>
        <p:spPr bwMode="auto">
          <a:xfrm>
            <a:off x="7227888" y="2443163"/>
            <a:ext cx="0" cy="3032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5027" name="Line 3"/>
          <p:cNvSpPr>
            <a:spLocks noChangeShapeType="1"/>
          </p:cNvSpPr>
          <p:nvPr/>
        </p:nvSpPr>
        <p:spPr bwMode="auto">
          <a:xfrm flipV="1">
            <a:off x="7231063" y="1695450"/>
            <a:ext cx="0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5028" name="Text Box 4"/>
          <p:cNvSpPr txBox="1">
            <a:spLocks noChangeArrowheads="1"/>
          </p:cNvSpPr>
          <p:nvPr/>
        </p:nvSpPr>
        <p:spPr bwMode="auto">
          <a:xfrm>
            <a:off x="5938838" y="1987550"/>
            <a:ext cx="2733675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printed column-wise</a:t>
            </a:r>
          </a:p>
        </p:txBody>
      </p:sp>
      <p:sp>
        <p:nvSpPr>
          <p:cNvPr id="385029" name="Rectangle 5"/>
          <p:cNvSpPr>
            <a:spLocks noChangeArrowheads="1"/>
          </p:cNvSpPr>
          <p:nvPr/>
        </p:nvSpPr>
        <p:spPr bwMode="auto">
          <a:xfrm>
            <a:off x="246063" y="923925"/>
            <a:ext cx="8650287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[5; 10; 15];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fprintf('x = %5.2f, x^2 = %6.2f\n',[x, x.^2]');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 5.00, x^2 =  25.00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10.00, x^2 = 100.00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15.00, x^2 = 225.00</a:t>
            </a:r>
          </a:p>
        </p:txBody>
      </p:sp>
      <p:sp>
        <p:nvSpPr>
          <p:cNvPr id="385030" name="Rectangle 6"/>
          <p:cNvSpPr>
            <a:spLocks noChangeArrowheads="1"/>
          </p:cNvSpPr>
          <p:nvPr/>
        </p:nvSpPr>
        <p:spPr bwMode="auto">
          <a:xfrm>
            <a:off x="5178425" y="2897188"/>
            <a:ext cx="3567113" cy="17145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[x; x.^2]'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5    10    15</a:t>
            </a: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25   100   225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5031" name="Rectangle 7"/>
          <p:cNvSpPr>
            <a:spLocks noChangeArrowheads="1"/>
          </p:cNvSpPr>
          <p:nvPr/>
        </p:nvSpPr>
        <p:spPr bwMode="auto">
          <a:xfrm>
            <a:off x="625475" y="3352800"/>
            <a:ext cx="3567113" cy="200818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[x,x.^2]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5    25</a:t>
            </a:r>
          </a:p>
          <a:p>
            <a:r>
              <a:rPr lang="fr-F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10   100</a:t>
            </a:r>
          </a:p>
          <a:p>
            <a:r>
              <a:rPr lang="fr-F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15   225</a:t>
            </a:r>
            <a:endParaRPr lang="en-US" sz="23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0124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ChangeArrowheads="1"/>
          </p:cNvSpPr>
          <p:nvPr/>
        </p:nvSpPr>
        <p:spPr bwMode="auto">
          <a:xfrm>
            <a:off x="228600" y="682625"/>
            <a:ext cx="8686800" cy="245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i=1:length(x),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fprintf('x = %5.2f, x^2 = %6.2f\n', x(i),x(i)^2);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 5.00, x^2 =  25.00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10.00, x^2 = 100.00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15.00, x^2 = 225.00</a:t>
            </a:r>
          </a:p>
        </p:txBody>
      </p:sp>
      <p:sp>
        <p:nvSpPr>
          <p:cNvPr id="386051" name="Line 3"/>
          <p:cNvSpPr>
            <a:spLocks noChangeShapeType="1"/>
          </p:cNvSpPr>
          <p:nvPr/>
        </p:nvSpPr>
        <p:spPr bwMode="auto">
          <a:xfrm flipV="1">
            <a:off x="7162800" y="1447800"/>
            <a:ext cx="0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6052" name="Text Box 4"/>
          <p:cNvSpPr txBox="1">
            <a:spLocks noChangeArrowheads="1"/>
          </p:cNvSpPr>
          <p:nvPr/>
        </p:nvSpPr>
        <p:spPr bwMode="auto">
          <a:xfrm>
            <a:off x="5105400" y="1773238"/>
            <a:ext cx="3087688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loop form of </a:t>
            </a:r>
            <a:r>
              <a:rPr lang="en-US" b="1" smtClean="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</a:p>
        </p:txBody>
      </p:sp>
    </p:spTree>
    <p:extLst>
      <p:ext uri="{BB962C8B-B14F-4D97-AF65-F5344CB8AC3E}">
        <p14:creationId xmlns:p14="http://schemas.microsoft.com/office/powerpoint/2010/main" val="308756248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Text Box 2"/>
          <p:cNvSpPr txBox="1">
            <a:spLocks noChangeArrowheads="1"/>
          </p:cNvSpPr>
          <p:nvPr/>
        </p:nvSpPr>
        <p:spPr bwMode="auto">
          <a:xfrm>
            <a:off x="1593850" y="2184400"/>
            <a:ext cx="3700463" cy="83185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at least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%6.3f, %7.3f, %8.3f</a:t>
            </a:r>
            <a:endParaRPr lang="en-US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71" name="Text Box 3"/>
          <p:cNvSpPr txBox="1">
            <a:spLocks noChangeArrowheads="1"/>
          </p:cNvSpPr>
          <p:nvPr/>
        </p:nvSpPr>
        <p:spPr bwMode="auto">
          <a:xfrm>
            <a:off x="3725863" y="5099050"/>
            <a:ext cx="1036637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spaces</a:t>
            </a:r>
          </a:p>
        </p:txBody>
      </p:sp>
      <p:sp>
        <p:nvSpPr>
          <p:cNvPr id="391172" name="Text Box 4"/>
          <p:cNvSpPr txBox="1">
            <a:spLocks noChangeArrowheads="1"/>
          </p:cNvSpPr>
          <p:nvPr/>
        </p:nvSpPr>
        <p:spPr bwMode="auto">
          <a:xfrm>
            <a:off x="2487613" y="5099050"/>
            <a:ext cx="1036637" cy="3968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spaces</a:t>
            </a:r>
          </a:p>
        </p:txBody>
      </p:sp>
      <p:sp>
        <p:nvSpPr>
          <p:cNvPr id="391173" name="Rectangle 5"/>
          <p:cNvSpPr>
            <a:spLocks noChangeArrowheads="1"/>
          </p:cNvSpPr>
          <p:nvPr/>
        </p:nvSpPr>
        <p:spPr bwMode="auto">
          <a:xfrm>
            <a:off x="3995738" y="3795713"/>
            <a:ext cx="1576387" cy="13652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74" name="Rectangle 6"/>
          <p:cNvSpPr>
            <a:spLocks noChangeArrowheads="1"/>
          </p:cNvSpPr>
          <p:nvPr/>
        </p:nvSpPr>
        <p:spPr bwMode="auto">
          <a:xfrm>
            <a:off x="2128838" y="3795713"/>
            <a:ext cx="1576387" cy="13652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75" name="Line 7"/>
          <p:cNvSpPr>
            <a:spLocks noChangeShapeType="1"/>
          </p:cNvSpPr>
          <p:nvPr/>
        </p:nvSpPr>
        <p:spPr bwMode="auto">
          <a:xfrm>
            <a:off x="2181225" y="3006725"/>
            <a:ext cx="0" cy="3111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76" name="Rectangle 8"/>
          <p:cNvSpPr>
            <a:spLocks noChangeArrowheads="1"/>
          </p:cNvSpPr>
          <p:nvPr/>
        </p:nvSpPr>
        <p:spPr bwMode="auto">
          <a:xfrm>
            <a:off x="261938" y="3795713"/>
            <a:ext cx="1576387" cy="136525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77" name="Line 9"/>
          <p:cNvSpPr>
            <a:spLocks noChangeShapeType="1"/>
          </p:cNvSpPr>
          <p:nvPr/>
        </p:nvSpPr>
        <p:spPr bwMode="auto">
          <a:xfrm>
            <a:off x="6850063" y="5010150"/>
            <a:ext cx="0" cy="7588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78" name="Line 10"/>
          <p:cNvSpPr>
            <a:spLocks noChangeShapeType="1"/>
          </p:cNvSpPr>
          <p:nvPr/>
        </p:nvSpPr>
        <p:spPr bwMode="auto">
          <a:xfrm flipV="1">
            <a:off x="6850063" y="3721100"/>
            <a:ext cx="0" cy="4556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79" name="Rectangle 11"/>
          <p:cNvSpPr>
            <a:spLocks noChangeArrowheads="1"/>
          </p:cNvSpPr>
          <p:nvPr/>
        </p:nvSpPr>
        <p:spPr bwMode="auto">
          <a:xfrm>
            <a:off x="246063" y="381000"/>
            <a:ext cx="8897937" cy="618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[1, -2, 3, 4]';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[10, 20, -30, 40]';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 [100, 200, 300, -400]';</a:t>
            </a:r>
          </a:p>
          <a:p>
            <a:endParaRPr lang="en-US" sz="23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fprintf('%9.3f  %9.3f  %9.3f\n', [a, b, c]');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1.000     10.000    100.000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-2.000     20.000    200.000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3.000    -30.000    300.000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     40.000   -400.000</a:t>
            </a:r>
          </a:p>
          <a:p>
            <a:endParaRPr lang="en-US" sz="2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i=1:4,</a:t>
            </a:r>
          </a:p>
          <a:p>
            <a:r>
              <a:rPr lang="da-DK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fprintf('%9.3f %9.3f %9.3f\n', a(i),b(i),c(i));</a:t>
            </a:r>
          </a:p>
          <a:p>
            <a:r>
              <a:rPr lang="da-DK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1180" name="Text Box 12"/>
          <p:cNvSpPr txBox="1">
            <a:spLocks noChangeArrowheads="1"/>
          </p:cNvSpPr>
          <p:nvPr/>
        </p:nvSpPr>
        <p:spPr bwMode="auto">
          <a:xfrm>
            <a:off x="6318250" y="4013200"/>
            <a:ext cx="2433638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vectorized version</a:t>
            </a:r>
          </a:p>
        </p:txBody>
      </p:sp>
      <p:sp>
        <p:nvSpPr>
          <p:cNvPr id="391181" name="Text Box 13"/>
          <p:cNvSpPr txBox="1">
            <a:spLocks noChangeArrowheads="1"/>
          </p:cNvSpPr>
          <p:nvPr/>
        </p:nvSpPr>
        <p:spPr bwMode="auto">
          <a:xfrm>
            <a:off x="6323013" y="4922838"/>
            <a:ext cx="1708150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loop version</a:t>
            </a:r>
          </a:p>
        </p:txBody>
      </p:sp>
      <p:sp>
        <p:nvSpPr>
          <p:cNvPr id="391182" name="Rectangle 14"/>
          <p:cNvSpPr>
            <a:spLocks noChangeArrowheads="1"/>
          </p:cNvSpPr>
          <p:nvPr/>
        </p:nvSpPr>
        <p:spPr bwMode="auto">
          <a:xfrm>
            <a:off x="5407025" y="688975"/>
            <a:ext cx="3414713" cy="21463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[a, b, c]'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endParaRPr lang="fr-FR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10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  -2    3    4</a:t>
            </a:r>
          </a:p>
          <a:p>
            <a:r>
              <a:rPr lang="fr-FR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10   20  -30   40</a:t>
            </a:r>
          </a:p>
          <a:p>
            <a:r>
              <a:rPr lang="fr-FR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100  200  300 -400</a:t>
            </a:r>
            <a:endParaRPr lang="en-US" sz="21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1183" name="Rectangle 15"/>
          <p:cNvSpPr>
            <a:spLocks noChangeArrowheads="1"/>
          </p:cNvSpPr>
          <p:nvPr/>
        </p:nvSpPr>
        <p:spPr bwMode="auto">
          <a:xfrm>
            <a:off x="3724275" y="3795713"/>
            <a:ext cx="252413" cy="13557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84" name="Rectangle 16"/>
          <p:cNvSpPr>
            <a:spLocks noChangeArrowheads="1"/>
          </p:cNvSpPr>
          <p:nvPr/>
        </p:nvSpPr>
        <p:spPr bwMode="auto">
          <a:xfrm>
            <a:off x="4057650" y="3354388"/>
            <a:ext cx="252413" cy="2889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85" name="Rectangle 17"/>
          <p:cNvSpPr>
            <a:spLocks noChangeArrowheads="1"/>
          </p:cNvSpPr>
          <p:nvPr/>
        </p:nvSpPr>
        <p:spPr bwMode="auto">
          <a:xfrm>
            <a:off x="2835275" y="3341688"/>
            <a:ext cx="252413" cy="2889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86" name="Rectangle 18"/>
          <p:cNvSpPr>
            <a:spLocks noChangeArrowheads="1"/>
          </p:cNvSpPr>
          <p:nvPr/>
        </p:nvSpPr>
        <p:spPr bwMode="auto">
          <a:xfrm>
            <a:off x="1858963" y="3795713"/>
            <a:ext cx="252412" cy="1363662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87" name="Line 19"/>
          <p:cNvSpPr>
            <a:spLocks noChangeShapeType="1"/>
          </p:cNvSpPr>
          <p:nvPr/>
        </p:nvSpPr>
        <p:spPr bwMode="auto">
          <a:xfrm>
            <a:off x="7759700" y="2886075"/>
            <a:ext cx="0" cy="3794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88" name="Text Box 20"/>
          <p:cNvSpPr txBox="1">
            <a:spLocks noChangeArrowheads="1"/>
          </p:cNvSpPr>
          <p:nvPr/>
        </p:nvSpPr>
        <p:spPr bwMode="auto">
          <a:xfrm>
            <a:off x="304800" y="152400"/>
            <a:ext cx="1450975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3</a:t>
            </a:r>
          </a:p>
        </p:txBody>
      </p:sp>
      <p:sp>
        <p:nvSpPr>
          <p:cNvPr id="391189" name="Line 21"/>
          <p:cNvSpPr>
            <a:spLocks noChangeShapeType="1"/>
          </p:cNvSpPr>
          <p:nvPr/>
        </p:nvSpPr>
        <p:spPr bwMode="auto">
          <a:xfrm>
            <a:off x="3400425" y="3006725"/>
            <a:ext cx="0" cy="3111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90" name="Line 22"/>
          <p:cNvSpPr>
            <a:spLocks noChangeShapeType="1"/>
          </p:cNvSpPr>
          <p:nvPr/>
        </p:nvSpPr>
        <p:spPr bwMode="auto">
          <a:xfrm>
            <a:off x="4619625" y="3006725"/>
            <a:ext cx="0" cy="3111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191" name="Text Box 23"/>
          <p:cNvSpPr txBox="1">
            <a:spLocks noChangeArrowheads="1"/>
          </p:cNvSpPr>
          <p:nvPr/>
        </p:nvSpPr>
        <p:spPr bwMode="auto">
          <a:xfrm>
            <a:off x="7734300" y="2838450"/>
            <a:ext cx="1141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transpose</a:t>
            </a:r>
          </a:p>
        </p:txBody>
      </p:sp>
      <p:sp>
        <p:nvSpPr>
          <p:cNvPr id="391192" name="Oval 24"/>
          <p:cNvSpPr>
            <a:spLocks noChangeArrowheads="1"/>
          </p:cNvSpPr>
          <p:nvPr/>
        </p:nvSpPr>
        <p:spPr bwMode="auto">
          <a:xfrm>
            <a:off x="5683250" y="1838325"/>
            <a:ext cx="795338" cy="958850"/>
          </a:xfrm>
          <a:prstGeom prst="ellipse">
            <a:avLst/>
          </a:prstGeom>
          <a:noFill/>
          <a:ln w="9525" algn="ctr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28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ChangeArrowheads="1"/>
          </p:cNvSpPr>
          <p:nvPr/>
        </p:nvSpPr>
        <p:spPr bwMode="auto">
          <a:xfrm>
            <a:off x="246063" y="228600"/>
            <a:ext cx="8745537" cy="636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[1; -2; 3; 4;];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[10; 20; -30; 40];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{'a', 'bb', 'ccc', 'dddd'};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i=1:4,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fprintf('%9.3f %9.3f  %4s\n', a(i),b(i),s{i});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1.000    10.000     a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-2.000    20.000    bb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3.000   -30.000   ccc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    40.000  dddd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i=1:4,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fprintf('%9.3f %9.3f  %-4s\n', a(i),b(i),s{i});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1.000    10.000  a 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-2.000    20.000  bb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3.000   -30.000  ccc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    40.000  dddd</a:t>
            </a:r>
          </a:p>
        </p:txBody>
      </p:sp>
      <p:sp>
        <p:nvSpPr>
          <p:cNvPr id="388099" name="Text Box 3"/>
          <p:cNvSpPr txBox="1">
            <a:spLocks noChangeArrowheads="1"/>
          </p:cNvSpPr>
          <p:nvPr/>
        </p:nvSpPr>
        <p:spPr bwMode="auto">
          <a:xfrm>
            <a:off x="5334000" y="152400"/>
            <a:ext cx="3581400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4 - text &amp; numbers</a:t>
            </a:r>
          </a:p>
        </p:txBody>
      </p:sp>
      <p:sp>
        <p:nvSpPr>
          <p:cNvPr id="388100" name="Text Box 4"/>
          <p:cNvSpPr txBox="1">
            <a:spLocks noChangeArrowheads="1"/>
          </p:cNvSpPr>
          <p:nvPr/>
        </p:nvSpPr>
        <p:spPr bwMode="auto">
          <a:xfrm>
            <a:off x="5257800" y="3586163"/>
            <a:ext cx="2174875" cy="452437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4 characters</a:t>
            </a:r>
          </a:p>
        </p:txBody>
      </p:sp>
      <p:sp>
        <p:nvSpPr>
          <p:cNvPr id="388101" name="Text Box 5"/>
          <p:cNvSpPr txBox="1">
            <a:spLocks noChangeArrowheads="1"/>
          </p:cNvSpPr>
          <p:nvPr/>
        </p:nvSpPr>
        <p:spPr bwMode="auto">
          <a:xfrm>
            <a:off x="6172200" y="990600"/>
            <a:ext cx="2457450" cy="452438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array of strings</a:t>
            </a:r>
          </a:p>
        </p:txBody>
      </p:sp>
      <p:sp>
        <p:nvSpPr>
          <p:cNvPr id="388102" name="Line 6"/>
          <p:cNvSpPr>
            <a:spLocks noChangeShapeType="1"/>
          </p:cNvSpPr>
          <p:nvPr/>
        </p:nvSpPr>
        <p:spPr bwMode="auto">
          <a:xfrm flipH="1">
            <a:off x="5867400" y="1219200"/>
            <a:ext cx="304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8103" name="Line 7"/>
          <p:cNvSpPr>
            <a:spLocks noChangeShapeType="1"/>
          </p:cNvSpPr>
          <p:nvPr/>
        </p:nvSpPr>
        <p:spPr bwMode="auto">
          <a:xfrm>
            <a:off x="7772400" y="1447800"/>
            <a:ext cx="0" cy="3810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8104" name="Line 8"/>
          <p:cNvSpPr>
            <a:spLocks noChangeShapeType="1"/>
          </p:cNvSpPr>
          <p:nvPr/>
        </p:nvSpPr>
        <p:spPr bwMode="auto">
          <a:xfrm flipH="1">
            <a:off x="4953000" y="3810000"/>
            <a:ext cx="304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8105" name="Text Box 9"/>
          <p:cNvSpPr txBox="1">
            <a:spLocks noChangeArrowheads="1"/>
          </p:cNvSpPr>
          <p:nvPr/>
        </p:nvSpPr>
        <p:spPr bwMode="auto">
          <a:xfrm>
            <a:off x="5029200" y="5186363"/>
            <a:ext cx="1636713" cy="452437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left-justified</a:t>
            </a:r>
          </a:p>
        </p:txBody>
      </p:sp>
      <p:sp>
        <p:nvSpPr>
          <p:cNvPr id="388106" name="Line 10"/>
          <p:cNvSpPr>
            <a:spLocks noChangeShapeType="1"/>
          </p:cNvSpPr>
          <p:nvPr/>
        </p:nvSpPr>
        <p:spPr bwMode="auto">
          <a:xfrm flipH="1" flipV="1">
            <a:off x="4800600" y="4724400"/>
            <a:ext cx="228600" cy="4572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8107" name="Text Box 11"/>
          <p:cNvSpPr txBox="1">
            <a:spLocks noChangeArrowheads="1"/>
          </p:cNvSpPr>
          <p:nvPr/>
        </p:nvSpPr>
        <p:spPr bwMode="auto">
          <a:xfrm>
            <a:off x="6324600" y="2514600"/>
            <a:ext cx="2438400" cy="452438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 curly brackets</a:t>
            </a:r>
          </a:p>
        </p:txBody>
      </p:sp>
      <p:sp>
        <p:nvSpPr>
          <p:cNvPr id="388108" name="Line 12"/>
          <p:cNvSpPr>
            <a:spLocks noChangeShapeType="1"/>
          </p:cNvSpPr>
          <p:nvPr/>
        </p:nvSpPr>
        <p:spPr bwMode="auto">
          <a:xfrm flipV="1">
            <a:off x="7943850" y="2209800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996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ChangeArrowheads="1"/>
          </p:cNvSpPr>
          <p:nvPr/>
        </p:nvSpPr>
        <p:spPr bwMode="auto">
          <a:xfrm>
            <a:off x="246063" y="403225"/>
            <a:ext cx="8745537" cy="625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[1; -2; 3; 4;];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[10; 20; -30; 40];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{'a', 'bb', 'ccc', 'dddd'};</a:t>
            </a:r>
            <a:endParaRPr lang="en-US" sz="23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[num2cell([a,b]),s']' 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[ 1]  [-2]  [  3]  [   4]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[10]  [20]  [-30]  [  40]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'a'   'bb'  'ccc'  'dddd'</a:t>
            </a:r>
            <a:endParaRPr lang="en-US" sz="23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fprintf('%9.3f %9.3f  %-4s\n', N{:}); 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1.000    10.000  a 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-2.000    20.000  bb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3.000   -30.000  ccc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4.000    40.000  dddd</a:t>
            </a:r>
          </a:p>
        </p:txBody>
      </p:sp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5334000" y="152400"/>
            <a:ext cx="3581400" cy="452438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4 - text &amp; numbers</a:t>
            </a:r>
          </a:p>
        </p:txBody>
      </p:sp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5481638" y="1733550"/>
            <a:ext cx="3529012" cy="1154113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num2cell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elevate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a,b 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cell arrays, and </a:t>
            </a:r>
          </a:p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 all in one cell array</a:t>
            </a:r>
          </a:p>
        </p:txBody>
      </p:sp>
      <p:sp>
        <p:nvSpPr>
          <p:cNvPr id="398342" name="Line 6"/>
          <p:cNvSpPr>
            <a:spLocks noChangeShapeType="1"/>
          </p:cNvSpPr>
          <p:nvPr/>
        </p:nvSpPr>
        <p:spPr bwMode="auto">
          <a:xfrm flipH="1">
            <a:off x="5176838" y="1941513"/>
            <a:ext cx="304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8345" name="Text Box 9"/>
          <p:cNvSpPr txBox="1">
            <a:spLocks noChangeArrowheads="1"/>
          </p:cNvSpPr>
          <p:nvPr/>
        </p:nvSpPr>
        <p:spPr bwMode="auto">
          <a:xfrm>
            <a:off x="4994275" y="5484813"/>
            <a:ext cx="1636713" cy="452437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left-justified</a:t>
            </a:r>
          </a:p>
        </p:txBody>
      </p:sp>
      <p:sp>
        <p:nvSpPr>
          <p:cNvPr id="398346" name="Line 10"/>
          <p:cNvSpPr>
            <a:spLocks noChangeShapeType="1"/>
          </p:cNvSpPr>
          <p:nvPr/>
        </p:nvSpPr>
        <p:spPr bwMode="auto">
          <a:xfrm flipH="1" flipV="1">
            <a:off x="4765675" y="5022850"/>
            <a:ext cx="228600" cy="4572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8349" name="Text Box 13"/>
          <p:cNvSpPr txBox="1">
            <a:spLocks noChangeArrowheads="1"/>
          </p:cNvSpPr>
          <p:nvPr/>
        </p:nvSpPr>
        <p:spPr bwMode="auto">
          <a:xfrm>
            <a:off x="274638" y="4035425"/>
            <a:ext cx="4297362" cy="466725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a single 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command</a:t>
            </a:r>
          </a:p>
        </p:txBody>
      </p:sp>
    </p:spTree>
    <p:extLst>
      <p:ext uri="{BB962C8B-B14F-4D97-AF65-F5344CB8AC3E}">
        <p14:creationId xmlns:p14="http://schemas.microsoft.com/office/powerpoint/2010/main" val="3108402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ChangeArrowheads="1"/>
          </p:cNvSpPr>
          <p:nvPr/>
        </p:nvSpPr>
        <p:spPr bwMode="auto">
          <a:xfrm>
            <a:off x="246063" y="454025"/>
            <a:ext cx="8745537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N{:}       % 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fprintf('%9.3f %9.3f  %-4s\n', N{:});</a:t>
            </a:r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fr-FR" sz="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a</a:t>
            </a:r>
          </a:p>
          <a:p>
            <a:endParaRPr lang="fr-FR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-2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bb</a:t>
            </a:r>
          </a:p>
          <a:p>
            <a:endParaRPr lang="fr-FR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-30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ccc</a:t>
            </a:r>
          </a:p>
          <a:p>
            <a:endParaRPr lang="fr-FR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40</a:t>
            </a:r>
          </a:p>
          <a:p>
            <a:endParaRPr lang="fr-FR" sz="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dddd</a:t>
            </a:r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9363" name="Text Box 3"/>
          <p:cNvSpPr txBox="1">
            <a:spLocks noChangeArrowheads="1"/>
          </p:cNvSpPr>
          <p:nvPr/>
        </p:nvSpPr>
        <p:spPr bwMode="auto">
          <a:xfrm>
            <a:off x="3341688" y="1139825"/>
            <a:ext cx="4167187" cy="7112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three format specs</a:t>
            </a:r>
          </a:p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print each group of three in new row</a:t>
            </a:r>
          </a:p>
        </p:txBody>
      </p:sp>
      <p:sp>
        <p:nvSpPr>
          <p:cNvPr id="399364" name="Line 4"/>
          <p:cNvSpPr>
            <a:spLocks noChangeShapeType="1"/>
          </p:cNvSpPr>
          <p:nvPr/>
        </p:nvSpPr>
        <p:spPr bwMode="auto">
          <a:xfrm flipV="1">
            <a:off x="5475288" y="835025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65" name="Line 5"/>
          <p:cNvSpPr>
            <a:spLocks noChangeShapeType="1"/>
          </p:cNvSpPr>
          <p:nvPr/>
        </p:nvSpPr>
        <p:spPr bwMode="auto">
          <a:xfrm flipH="1">
            <a:off x="2427288" y="1673225"/>
            <a:ext cx="9144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66" name="Rectangle 6"/>
          <p:cNvSpPr>
            <a:spLocks noChangeArrowheads="1"/>
          </p:cNvSpPr>
          <p:nvPr/>
        </p:nvSpPr>
        <p:spPr bwMode="auto">
          <a:xfrm>
            <a:off x="3357563" y="2835275"/>
            <a:ext cx="4191000" cy="1504950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1.000    10.000  a 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-2.000    20.000  bb 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3.000   -30.000  ccc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4.000    40.000  dddd</a:t>
            </a:r>
          </a:p>
        </p:txBody>
      </p:sp>
      <p:grpSp>
        <p:nvGrpSpPr>
          <p:cNvPr id="399367" name="Group 7"/>
          <p:cNvGrpSpPr>
            <a:grpSpLocks/>
          </p:cNvGrpSpPr>
          <p:nvPr/>
        </p:nvGrpSpPr>
        <p:grpSpPr bwMode="auto">
          <a:xfrm>
            <a:off x="1997075" y="1306513"/>
            <a:ext cx="233363" cy="730250"/>
            <a:chOff x="1053" y="681"/>
            <a:chExt cx="147" cy="460"/>
          </a:xfrm>
        </p:grpSpPr>
        <p:sp>
          <p:nvSpPr>
            <p:cNvPr id="399368" name="Line 8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69" name="Line 9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70" name="Line 10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9371" name="Group 11"/>
          <p:cNvGrpSpPr>
            <a:grpSpLocks/>
          </p:cNvGrpSpPr>
          <p:nvPr/>
        </p:nvGrpSpPr>
        <p:grpSpPr bwMode="auto">
          <a:xfrm>
            <a:off x="1998663" y="2625725"/>
            <a:ext cx="233362" cy="730250"/>
            <a:chOff x="1053" y="681"/>
            <a:chExt cx="147" cy="460"/>
          </a:xfrm>
        </p:grpSpPr>
        <p:sp>
          <p:nvSpPr>
            <p:cNvPr id="399372" name="Line 12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73" name="Line 13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74" name="Line 14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9375" name="Group 15"/>
          <p:cNvGrpSpPr>
            <a:grpSpLocks/>
          </p:cNvGrpSpPr>
          <p:nvPr/>
        </p:nvGrpSpPr>
        <p:grpSpPr bwMode="auto">
          <a:xfrm>
            <a:off x="2000250" y="3944938"/>
            <a:ext cx="233363" cy="730250"/>
            <a:chOff x="1053" y="681"/>
            <a:chExt cx="147" cy="460"/>
          </a:xfrm>
        </p:grpSpPr>
        <p:sp>
          <p:nvSpPr>
            <p:cNvPr id="399376" name="Line 16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77" name="Line 17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78" name="Line 18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9379" name="Group 19"/>
          <p:cNvGrpSpPr>
            <a:grpSpLocks/>
          </p:cNvGrpSpPr>
          <p:nvPr/>
        </p:nvGrpSpPr>
        <p:grpSpPr bwMode="auto">
          <a:xfrm>
            <a:off x="2001838" y="5264150"/>
            <a:ext cx="233362" cy="730250"/>
            <a:chOff x="1053" y="681"/>
            <a:chExt cx="147" cy="460"/>
          </a:xfrm>
        </p:grpSpPr>
        <p:sp>
          <p:nvSpPr>
            <p:cNvPr id="399380" name="Line 20"/>
            <p:cNvSpPr>
              <a:spLocks noChangeShapeType="1"/>
            </p:cNvSpPr>
            <p:nvPr/>
          </p:nvSpPr>
          <p:spPr bwMode="auto">
            <a:xfrm>
              <a:off x="1053" y="681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81" name="Line 21"/>
            <p:cNvSpPr>
              <a:spLocks noChangeShapeType="1"/>
            </p:cNvSpPr>
            <p:nvPr/>
          </p:nvSpPr>
          <p:spPr bwMode="auto">
            <a:xfrm>
              <a:off x="1053" y="1140"/>
              <a:ext cx="144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382" name="Line 22"/>
            <p:cNvSpPr>
              <a:spLocks noChangeShapeType="1"/>
            </p:cNvSpPr>
            <p:nvPr/>
          </p:nvSpPr>
          <p:spPr bwMode="auto">
            <a:xfrm>
              <a:off x="1200" y="683"/>
              <a:ext cx="0" cy="45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95375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ChangeArrowheads="1"/>
          </p:cNvSpPr>
          <p:nvPr/>
        </p:nvSpPr>
        <p:spPr bwMode="auto">
          <a:xfrm>
            <a:off x="398463" y="3386138"/>
            <a:ext cx="8348662" cy="262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[5 10 15];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sprintf('x=%5.2f, x^2=%6.2f\n',[x; x.^2])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</a:t>
            </a: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x= 5.00, x^2=  25.00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x=10.00, x^2= 100.00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x=15.00, x^2= 225.00</a:t>
            </a:r>
          </a:p>
        </p:txBody>
      </p:sp>
      <p:sp>
        <p:nvSpPr>
          <p:cNvPr id="334856" name="Rectangle 8"/>
          <p:cNvSpPr>
            <a:spLocks noChangeArrowheads="1"/>
          </p:cNvSpPr>
          <p:nvPr/>
        </p:nvSpPr>
        <p:spPr bwMode="auto">
          <a:xfrm>
            <a:off x="398463" y="885825"/>
            <a:ext cx="8499475" cy="223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5;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sprintf('x = %3.2f x^2 = %3.2f\n', x, x^2)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</a:t>
            </a:r>
          </a:p>
          <a:p>
            <a:endParaRPr lang="en-US" sz="1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5.00, x^2 = 25.00</a:t>
            </a:r>
          </a:p>
          <a:p>
            <a:endParaRPr lang="en-US" sz="23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4857" name="Text Box 9"/>
          <p:cNvSpPr txBox="1">
            <a:spLocks noChangeArrowheads="1"/>
          </p:cNvSpPr>
          <p:nvPr/>
        </p:nvSpPr>
        <p:spPr bwMode="auto">
          <a:xfrm>
            <a:off x="4799013" y="317500"/>
            <a:ext cx="2697162" cy="4667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sprintf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examples</a:t>
            </a:r>
          </a:p>
        </p:txBody>
      </p:sp>
      <p:sp>
        <p:nvSpPr>
          <p:cNvPr id="334858" name="Text Box 10"/>
          <p:cNvSpPr txBox="1">
            <a:spLocks noChangeArrowheads="1"/>
          </p:cNvSpPr>
          <p:nvPr/>
        </p:nvSpPr>
        <p:spPr bwMode="auto">
          <a:xfrm>
            <a:off x="5483225" y="4795838"/>
            <a:ext cx="3079750" cy="119697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sprintf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useful for 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producing formatted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labels and titles in plots</a:t>
            </a:r>
          </a:p>
        </p:txBody>
      </p:sp>
    </p:spTree>
    <p:extLst>
      <p:ext uri="{BB962C8B-B14F-4D97-AF65-F5344CB8AC3E}">
        <p14:creationId xmlns:p14="http://schemas.microsoft.com/office/powerpoint/2010/main" val="360854127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62175"/>
            <a:ext cx="8229600" cy="1143000"/>
          </a:xfrm>
        </p:spPr>
        <p:txBody>
          <a:bodyPr/>
          <a:lstStyle/>
          <a:p>
            <a:r>
              <a:rPr lang="en-US" dirty="0" smtClean="0"/>
              <a:t>File </a:t>
            </a:r>
            <a:r>
              <a:rPr lang="en-US" dirty="0" err="1" smtClean="0"/>
              <a:t>Input/Output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Reading and Writing Files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4817220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Text Box 2"/>
          <p:cNvSpPr txBox="1">
            <a:spLocks noChangeArrowheads="1"/>
          </p:cNvSpPr>
          <p:nvPr/>
        </p:nvSpPr>
        <p:spPr bwMode="auto">
          <a:xfrm>
            <a:off x="619125" y="309563"/>
            <a:ext cx="7519988" cy="13208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input and output – reading and writing files with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fopen, fclose, frewind,</a:t>
            </a:r>
          </a:p>
          <a:p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fscanf, textscan, fgetl, fprintf</a:t>
            </a:r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3588" name="Rectangle 4"/>
          <p:cNvSpPr>
            <a:spLocks noChangeArrowheads="1"/>
          </p:cNvSpPr>
          <p:nvPr/>
        </p:nvSpPr>
        <p:spPr bwMode="auto">
          <a:xfrm>
            <a:off x="619125" y="2822575"/>
            <a:ext cx="6457950" cy="83185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fid = fopen(filename);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fid = fopen(filename, permissions)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3589" name="Text Box 5"/>
          <p:cNvSpPr txBox="1">
            <a:spLocks noChangeArrowheads="1"/>
          </p:cNvSpPr>
          <p:nvPr/>
        </p:nvSpPr>
        <p:spPr bwMode="auto">
          <a:xfrm>
            <a:off x="625475" y="4035425"/>
            <a:ext cx="2808288" cy="1306513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entered as a string, or a pathname, e.g.,</a:t>
            </a:r>
          </a:p>
          <a:p>
            <a:endParaRPr lang="en-US" sz="1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'myfile.dat'</a:t>
            </a: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3889375" y="4051300"/>
            <a:ext cx="3870325" cy="24352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opening mode:</a:t>
            </a:r>
          </a:p>
          <a:p>
            <a:endParaRPr lang="en-US" sz="15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'r'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read, or create new</a:t>
            </a:r>
          </a:p>
          <a:p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'w'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write, discard old</a:t>
            </a:r>
          </a:p>
          <a:p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'a'</a:t>
            </a:r>
            <a:r>
              <a:rPr lang="en-US" sz="2300" b="1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write, append to old</a:t>
            </a:r>
          </a:p>
          <a:p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'w+'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read or write, discard</a:t>
            </a:r>
          </a:p>
          <a:p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'a+'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read or write, append</a:t>
            </a:r>
          </a:p>
        </p:txBody>
      </p:sp>
      <p:sp>
        <p:nvSpPr>
          <p:cNvPr id="323596" name="Text Box 12"/>
          <p:cNvSpPr txBox="1">
            <a:spLocks noChangeArrowheads="1"/>
          </p:cNvSpPr>
          <p:nvPr/>
        </p:nvSpPr>
        <p:spPr bwMode="auto">
          <a:xfrm>
            <a:off x="625475" y="2065338"/>
            <a:ext cx="7429500" cy="452437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ID – file pointer used to refer to the file during processing</a:t>
            </a:r>
          </a:p>
        </p:txBody>
      </p:sp>
      <p:sp>
        <p:nvSpPr>
          <p:cNvPr id="323599" name="Line 15"/>
          <p:cNvSpPr>
            <a:spLocks noChangeShapeType="1"/>
          </p:cNvSpPr>
          <p:nvPr/>
        </p:nvSpPr>
        <p:spPr bwMode="auto">
          <a:xfrm>
            <a:off x="1004888" y="2519363"/>
            <a:ext cx="0" cy="3032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601" name="Line 17"/>
          <p:cNvSpPr>
            <a:spLocks noChangeShapeType="1"/>
          </p:cNvSpPr>
          <p:nvPr/>
        </p:nvSpPr>
        <p:spPr bwMode="auto">
          <a:xfrm flipV="1">
            <a:off x="5786438" y="3656013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602" name="Line 18"/>
          <p:cNvSpPr>
            <a:spLocks noChangeShapeType="1"/>
          </p:cNvSpPr>
          <p:nvPr/>
        </p:nvSpPr>
        <p:spPr bwMode="auto">
          <a:xfrm flipV="1">
            <a:off x="3130550" y="3656013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603" name="Rectangle 19"/>
          <p:cNvSpPr>
            <a:spLocks noChangeArrowheads="1"/>
          </p:cNvSpPr>
          <p:nvPr/>
        </p:nvSpPr>
        <p:spPr bwMode="auto">
          <a:xfrm>
            <a:off x="625475" y="5632450"/>
            <a:ext cx="2808288" cy="83185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fclose(fid);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fclose('all');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5430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82" name="Rectangle 6"/>
          <p:cNvSpPr>
            <a:spLocks noChangeArrowheads="1"/>
          </p:cNvSpPr>
          <p:nvPr/>
        </p:nvSpPr>
        <p:spPr bwMode="auto">
          <a:xfrm>
            <a:off x="619125" y="1312863"/>
            <a:ext cx="7588250" cy="119697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fid = fopen(filename,'w');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fprintf(fid, 'format_specs', variables);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fclose(fid);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1783" name="Text Box 7"/>
          <p:cNvSpPr txBox="1">
            <a:spLocks noChangeArrowheads="1"/>
          </p:cNvSpPr>
          <p:nvPr/>
        </p:nvSpPr>
        <p:spPr bwMode="auto">
          <a:xfrm>
            <a:off x="619125" y="393700"/>
            <a:ext cx="4938713" cy="51276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 into a file with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  <a:endParaRPr lang="en-US" sz="26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1793" name="Rectangle 17"/>
          <p:cNvSpPr>
            <a:spLocks noChangeArrowheads="1"/>
          </p:cNvSpPr>
          <p:nvPr/>
        </p:nvSpPr>
        <p:spPr bwMode="auto">
          <a:xfrm>
            <a:off x="398463" y="2746375"/>
            <a:ext cx="8651875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[5 10 15];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fopen('test.dat','w'); 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fprintf(fp, 'x = %5.2f, x^2 = %6.2f\n',[x; x.^2]);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fclose(fp);</a:t>
            </a:r>
          </a:p>
          <a:p>
            <a:endParaRPr lang="en-US" sz="2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test.dat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now contains the lines: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 5.00, x^2 =  25.00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10.00, x^2 = 100.00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15.00, x^2 = 225.00</a:t>
            </a:r>
          </a:p>
        </p:txBody>
      </p:sp>
      <p:sp>
        <p:nvSpPr>
          <p:cNvPr id="331795" name="Rectangle 19"/>
          <p:cNvSpPr>
            <a:spLocks noChangeArrowheads="1"/>
          </p:cNvSpPr>
          <p:nvPr/>
        </p:nvSpPr>
        <p:spPr bwMode="auto">
          <a:xfrm>
            <a:off x="398463" y="4414838"/>
            <a:ext cx="5008562" cy="174466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1797" name="Line 21"/>
          <p:cNvSpPr>
            <a:spLocks noChangeShapeType="1"/>
          </p:cNvSpPr>
          <p:nvPr/>
        </p:nvSpPr>
        <p:spPr bwMode="auto">
          <a:xfrm flipV="1">
            <a:off x="7151688" y="3884613"/>
            <a:ext cx="0" cy="5302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1798" name="Rectangle 22"/>
          <p:cNvSpPr>
            <a:spLocks noChangeArrowheads="1"/>
          </p:cNvSpPr>
          <p:nvPr/>
        </p:nvSpPr>
        <p:spPr bwMode="auto">
          <a:xfrm>
            <a:off x="5864225" y="4414838"/>
            <a:ext cx="2959100" cy="17462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[x; x.^2]</a:t>
            </a:r>
          </a:p>
          <a:p>
            <a:endParaRPr lang="fr-FR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endParaRPr lang="fr-FR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5    10    15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25   100   225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1799" name="Oval 23"/>
          <p:cNvSpPr>
            <a:spLocks noChangeArrowheads="1"/>
          </p:cNvSpPr>
          <p:nvPr/>
        </p:nvSpPr>
        <p:spPr bwMode="auto">
          <a:xfrm>
            <a:off x="6242050" y="5326063"/>
            <a:ext cx="530225" cy="911225"/>
          </a:xfrm>
          <a:prstGeom prst="ellipse">
            <a:avLst/>
          </a:prstGeom>
          <a:noFill/>
          <a:ln w="9525" algn="ctr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1800" name="Oval 24"/>
          <p:cNvSpPr>
            <a:spLocks noChangeArrowheads="1"/>
          </p:cNvSpPr>
          <p:nvPr/>
        </p:nvSpPr>
        <p:spPr bwMode="auto">
          <a:xfrm>
            <a:off x="7077075" y="5326063"/>
            <a:ext cx="682625" cy="911225"/>
          </a:xfrm>
          <a:prstGeom prst="ellipse">
            <a:avLst/>
          </a:prstGeom>
          <a:noFill/>
          <a:ln w="9525" algn="ctr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1801" name="Oval 25"/>
          <p:cNvSpPr>
            <a:spLocks noChangeArrowheads="1"/>
          </p:cNvSpPr>
          <p:nvPr/>
        </p:nvSpPr>
        <p:spPr bwMode="auto">
          <a:xfrm>
            <a:off x="8062913" y="5326063"/>
            <a:ext cx="679450" cy="911225"/>
          </a:xfrm>
          <a:prstGeom prst="ellipse">
            <a:avLst/>
          </a:prstGeom>
          <a:noFill/>
          <a:ln w="9525" algn="ctr">
            <a:solidFill>
              <a:srgbClr val="8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32118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ChangeArrowheads="1"/>
          </p:cNvSpPr>
          <p:nvPr/>
        </p:nvSpPr>
        <p:spPr bwMode="auto">
          <a:xfrm>
            <a:off x="619125" y="1312863"/>
            <a:ext cx="7588250" cy="119697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fid = fopen(filename,'r');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fscanf(fid, 'format_specs');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fclose(fid);</a:t>
            </a:r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5875" name="Text Box 3"/>
          <p:cNvSpPr txBox="1">
            <a:spLocks noChangeArrowheads="1"/>
          </p:cNvSpPr>
          <p:nvPr/>
        </p:nvSpPr>
        <p:spPr bwMode="auto">
          <a:xfrm>
            <a:off x="619125" y="393700"/>
            <a:ext cx="6153150" cy="51276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data from a text file with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fscanf</a:t>
            </a:r>
            <a:endParaRPr lang="en-US" sz="26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474663" y="2746375"/>
            <a:ext cx="7361237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fp = fopen('test.dat','r');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 = fscanf(fp, 'x = %f, x^2 = %f\n')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fclose(fp);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25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100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15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225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5878" name="Text Box 6"/>
          <p:cNvSpPr txBox="1">
            <a:spLocks noChangeArrowheads="1"/>
          </p:cNvSpPr>
          <p:nvPr/>
        </p:nvSpPr>
        <p:spPr bwMode="auto">
          <a:xfrm>
            <a:off x="4648200" y="4795838"/>
            <a:ext cx="3479800" cy="15621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reshape(A,2,3)</a:t>
            </a: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5    10    15</a:t>
            </a:r>
          </a:p>
          <a:p>
            <a:r>
              <a:rPr lang="fr-F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25   100   225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5879" name="Text Box 7"/>
          <p:cNvSpPr txBox="1">
            <a:spLocks noChangeArrowheads="1"/>
          </p:cNvSpPr>
          <p:nvPr/>
        </p:nvSpPr>
        <p:spPr bwMode="auto">
          <a:xfrm>
            <a:off x="2293938" y="4622800"/>
            <a:ext cx="197485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1st line in file</a:t>
            </a:r>
          </a:p>
          <a:p>
            <a:endParaRPr lang="en-US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2nd line</a:t>
            </a:r>
          </a:p>
          <a:p>
            <a:endParaRPr lang="en-US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line</a:t>
            </a:r>
            <a:endParaRPr lang="en-US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35884" name="Group 12"/>
          <p:cNvGrpSpPr>
            <a:grpSpLocks/>
          </p:cNvGrpSpPr>
          <p:nvPr/>
        </p:nvGrpSpPr>
        <p:grpSpPr bwMode="auto">
          <a:xfrm>
            <a:off x="1914525" y="4662488"/>
            <a:ext cx="152400" cy="379412"/>
            <a:chOff x="1159" y="2925"/>
            <a:chExt cx="96" cy="239"/>
          </a:xfrm>
        </p:grpSpPr>
        <p:sp>
          <p:nvSpPr>
            <p:cNvPr id="335880" name="Line 8"/>
            <p:cNvSpPr>
              <a:spLocks noChangeShapeType="1"/>
            </p:cNvSpPr>
            <p:nvPr/>
          </p:nvSpPr>
          <p:spPr bwMode="auto">
            <a:xfrm>
              <a:off x="1159" y="2925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881" name="Line 9"/>
            <p:cNvSpPr>
              <a:spLocks noChangeShapeType="1"/>
            </p:cNvSpPr>
            <p:nvPr/>
          </p:nvSpPr>
          <p:spPr bwMode="auto">
            <a:xfrm>
              <a:off x="1159" y="3164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883" name="Line 11"/>
            <p:cNvSpPr>
              <a:spLocks noChangeShapeType="1"/>
            </p:cNvSpPr>
            <p:nvPr/>
          </p:nvSpPr>
          <p:spPr bwMode="auto">
            <a:xfrm>
              <a:off x="1255" y="2925"/>
              <a:ext cx="0" cy="239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5885" name="Group 13"/>
          <p:cNvGrpSpPr>
            <a:grpSpLocks/>
          </p:cNvGrpSpPr>
          <p:nvPr/>
        </p:nvGrpSpPr>
        <p:grpSpPr bwMode="auto">
          <a:xfrm>
            <a:off x="1914525" y="5402263"/>
            <a:ext cx="152400" cy="379412"/>
            <a:chOff x="1159" y="2925"/>
            <a:chExt cx="96" cy="239"/>
          </a:xfrm>
        </p:grpSpPr>
        <p:sp>
          <p:nvSpPr>
            <p:cNvPr id="335886" name="Line 14"/>
            <p:cNvSpPr>
              <a:spLocks noChangeShapeType="1"/>
            </p:cNvSpPr>
            <p:nvPr/>
          </p:nvSpPr>
          <p:spPr bwMode="auto">
            <a:xfrm>
              <a:off x="1159" y="2925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887" name="Line 15"/>
            <p:cNvSpPr>
              <a:spLocks noChangeShapeType="1"/>
            </p:cNvSpPr>
            <p:nvPr/>
          </p:nvSpPr>
          <p:spPr bwMode="auto">
            <a:xfrm>
              <a:off x="1159" y="3164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888" name="Line 16"/>
            <p:cNvSpPr>
              <a:spLocks noChangeShapeType="1"/>
            </p:cNvSpPr>
            <p:nvPr/>
          </p:nvSpPr>
          <p:spPr bwMode="auto">
            <a:xfrm>
              <a:off x="1255" y="2925"/>
              <a:ext cx="0" cy="239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5889" name="Group 17"/>
          <p:cNvGrpSpPr>
            <a:grpSpLocks/>
          </p:cNvGrpSpPr>
          <p:nvPr/>
        </p:nvGrpSpPr>
        <p:grpSpPr bwMode="auto">
          <a:xfrm>
            <a:off x="1914525" y="6103938"/>
            <a:ext cx="152400" cy="379412"/>
            <a:chOff x="1159" y="2925"/>
            <a:chExt cx="96" cy="239"/>
          </a:xfrm>
        </p:grpSpPr>
        <p:sp>
          <p:nvSpPr>
            <p:cNvPr id="335890" name="Line 18"/>
            <p:cNvSpPr>
              <a:spLocks noChangeShapeType="1"/>
            </p:cNvSpPr>
            <p:nvPr/>
          </p:nvSpPr>
          <p:spPr bwMode="auto">
            <a:xfrm>
              <a:off x="1159" y="2925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891" name="Line 19"/>
            <p:cNvSpPr>
              <a:spLocks noChangeShapeType="1"/>
            </p:cNvSpPr>
            <p:nvPr/>
          </p:nvSpPr>
          <p:spPr bwMode="auto">
            <a:xfrm>
              <a:off x="1159" y="3164"/>
              <a:ext cx="96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892" name="Line 20"/>
            <p:cNvSpPr>
              <a:spLocks noChangeShapeType="1"/>
            </p:cNvSpPr>
            <p:nvPr/>
          </p:nvSpPr>
          <p:spPr bwMode="auto">
            <a:xfrm>
              <a:off x="1255" y="2925"/>
              <a:ext cx="0" cy="239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5893" name="Line 21"/>
          <p:cNvSpPr>
            <a:spLocks noChangeShapeType="1"/>
          </p:cNvSpPr>
          <p:nvPr/>
        </p:nvSpPr>
        <p:spPr bwMode="auto">
          <a:xfrm flipH="1">
            <a:off x="2066925" y="4862513"/>
            <a:ext cx="2270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894" name="Line 22"/>
          <p:cNvSpPr>
            <a:spLocks noChangeShapeType="1"/>
          </p:cNvSpPr>
          <p:nvPr/>
        </p:nvSpPr>
        <p:spPr bwMode="auto">
          <a:xfrm flipH="1">
            <a:off x="2066925" y="5610225"/>
            <a:ext cx="2270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895" name="Line 23"/>
          <p:cNvSpPr>
            <a:spLocks noChangeShapeType="1"/>
          </p:cNvSpPr>
          <p:nvPr/>
        </p:nvSpPr>
        <p:spPr bwMode="auto">
          <a:xfrm flipH="1">
            <a:off x="2066925" y="6303963"/>
            <a:ext cx="227013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896" name="Text Box 24"/>
          <p:cNvSpPr txBox="1">
            <a:spLocks noChangeArrowheads="1"/>
          </p:cNvSpPr>
          <p:nvPr/>
        </p:nvSpPr>
        <p:spPr bwMode="auto">
          <a:xfrm>
            <a:off x="3660775" y="3884613"/>
            <a:ext cx="4402138" cy="4826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returned as a column vector</a:t>
            </a:r>
            <a:endParaRPr lang="en-US" sz="25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5897" name="Line 25"/>
          <p:cNvSpPr>
            <a:spLocks noChangeShapeType="1"/>
          </p:cNvSpPr>
          <p:nvPr/>
        </p:nvSpPr>
        <p:spPr bwMode="auto">
          <a:xfrm flipH="1">
            <a:off x="2978150" y="4111625"/>
            <a:ext cx="682625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3538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925" name="Line 29"/>
          <p:cNvSpPr>
            <a:spLocks noChangeShapeType="1"/>
          </p:cNvSpPr>
          <p:nvPr/>
        </p:nvSpPr>
        <p:spPr bwMode="auto">
          <a:xfrm>
            <a:off x="6115050" y="4035425"/>
            <a:ext cx="0" cy="5318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6923" name="Line 27"/>
          <p:cNvSpPr>
            <a:spLocks noChangeShapeType="1"/>
          </p:cNvSpPr>
          <p:nvPr/>
        </p:nvSpPr>
        <p:spPr bwMode="auto">
          <a:xfrm flipV="1">
            <a:off x="7986713" y="1911350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6899" name="Text Box 3"/>
          <p:cNvSpPr txBox="1">
            <a:spLocks noChangeArrowheads="1"/>
          </p:cNvSpPr>
          <p:nvPr/>
        </p:nvSpPr>
        <p:spPr bwMode="auto">
          <a:xfrm>
            <a:off x="619125" y="393700"/>
            <a:ext cx="5470525" cy="51276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alternative methods of using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fscanf</a:t>
            </a:r>
            <a:endParaRPr lang="en-US" sz="26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6900" name="Rectangle 4"/>
          <p:cNvSpPr>
            <a:spLocks noChangeArrowheads="1"/>
          </p:cNvSpPr>
          <p:nvPr/>
        </p:nvSpPr>
        <p:spPr bwMode="auto">
          <a:xfrm>
            <a:off x="473075" y="1152525"/>
            <a:ext cx="8424863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fopen('test.dat','r');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fscanf(fp, 'x = %f, x^2 = %f\n', [2,inf])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fclose(fp);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  <a:endParaRPr lang="pt-BR" sz="2000" b="1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5    10    15</a:t>
            </a:r>
          </a:p>
          <a:p>
            <a:r>
              <a:rPr lang="pt-BR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25   100   225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6918" name="Rectangle 22"/>
          <p:cNvSpPr>
            <a:spLocks noChangeArrowheads="1"/>
          </p:cNvSpPr>
          <p:nvPr/>
        </p:nvSpPr>
        <p:spPr bwMode="auto">
          <a:xfrm>
            <a:off x="473075" y="4076700"/>
            <a:ext cx="86883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fopen('test.dat','r');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fscanf(fp,'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%*s %*s %f %*s %*s %*s %f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',[2,inf])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fclose(fp);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6919" name="Text Box 23"/>
          <p:cNvSpPr txBox="1">
            <a:spLocks noChangeArrowheads="1"/>
          </p:cNvSpPr>
          <p:nvPr/>
        </p:nvSpPr>
        <p:spPr bwMode="auto">
          <a:xfrm>
            <a:off x="3128963" y="5138738"/>
            <a:ext cx="4554537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 over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%*s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fields, read only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%f</a:t>
            </a:r>
            <a:endParaRPr lang="en-US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6920" name="Line 24"/>
          <p:cNvSpPr>
            <a:spLocks noChangeShapeType="1"/>
          </p:cNvSpPr>
          <p:nvPr/>
        </p:nvSpPr>
        <p:spPr bwMode="auto">
          <a:xfrm flipV="1">
            <a:off x="4192588" y="48355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6921" name="Line 25"/>
          <p:cNvSpPr>
            <a:spLocks noChangeShapeType="1"/>
          </p:cNvSpPr>
          <p:nvPr/>
        </p:nvSpPr>
        <p:spPr bwMode="auto">
          <a:xfrm flipV="1">
            <a:off x="6999288" y="48355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6922" name="Text Box 26"/>
          <p:cNvSpPr txBox="1">
            <a:spLocks noChangeArrowheads="1"/>
          </p:cNvSpPr>
          <p:nvPr/>
        </p:nvSpPr>
        <p:spPr bwMode="auto">
          <a:xfrm>
            <a:off x="4797425" y="2203450"/>
            <a:ext cx="4024313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2 rows, and indeterminate 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columns</a:t>
            </a:r>
            <a:endParaRPr lang="en-US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6924" name="Text Box 28"/>
          <p:cNvSpPr txBox="1">
            <a:spLocks noChangeArrowheads="1"/>
          </p:cNvSpPr>
          <p:nvPr/>
        </p:nvSpPr>
        <p:spPr bwMode="auto">
          <a:xfrm>
            <a:off x="5711825" y="3656013"/>
            <a:ext cx="2579688" cy="4667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spaces are optional</a:t>
            </a:r>
            <a:endParaRPr lang="en-US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27896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Text Box 2"/>
          <p:cNvSpPr txBox="1">
            <a:spLocks noChangeArrowheads="1"/>
          </p:cNvSpPr>
          <p:nvPr/>
        </p:nvSpPr>
        <p:spPr bwMode="auto">
          <a:xfrm>
            <a:off x="619125" y="393700"/>
            <a:ext cx="6381750" cy="51276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data from text file with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textscan</a:t>
            </a:r>
            <a:endParaRPr lang="en-US" sz="26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7924" name="Rectangle 4"/>
          <p:cNvSpPr>
            <a:spLocks noChangeArrowheads="1"/>
          </p:cNvSpPr>
          <p:nvPr/>
        </p:nvSpPr>
        <p:spPr bwMode="auto">
          <a:xfrm>
            <a:off x="473075" y="1228725"/>
            <a:ext cx="84248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fopen('test.dat','r');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textscan(fp, '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%*s %*s %f %*s %*s %*s %f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 cell2mat(A)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4121150" y="2290763"/>
            <a:ext cx="4554538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 over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%*s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fields, read only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%f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returned in numerical cell arrays</a:t>
            </a:r>
            <a:endParaRPr lang="en-US" i="1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26" name="Line 6"/>
          <p:cNvSpPr>
            <a:spLocks noChangeShapeType="1"/>
          </p:cNvSpPr>
          <p:nvPr/>
        </p:nvSpPr>
        <p:spPr bwMode="auto">
          <a:xfrm flipV="1">
            <a:off x="4724400" y="1987550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27" name="Line 7"/>
          <p:cNvSpPr>
            <a:spLocks noChangeShapeType="1"/>
          </p:cNvSpPr>
          <p:nvPr/>
        </p:nvSpPr>
        <p:spPr bwMode="auto">
          <a:xfrm flipV="1">
            <a:off x="7531100" y="1987550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29" name="Rectangle 9"/>
          <p:cNvSpPr>
            <a:spLocks noChangeArrowheads="1"/>
          </p:cNvSpPr>
          <p:nvPr/>
        </p:nvSpPr>
        <p:spPr bwMode="auto">
          <a:xfrm>
            <a:off x="473075" y="4662488"/>
            <a:ext cx="78184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frewind(fp);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textscan(fp, '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%s %s %f %s %s %s %f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fclose(fp);</a:t>
            </a:r>
            <a:endParaRPr lang="en-US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7930" name="Text Box 10"/>
          <p:cNvSpPr txBox="1">
            <a:spLocks noChangeArrowheads="1"/>
          </p:cNvSpPr>
          <p:nvPr/>
        </p:nvSpPr>
        <p:spPr bwMode="auto">
          <a:xfrm>
            <a:off x="3130550" y="5746750"/>
            <a:ext cx="5464175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 all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%s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fields in cell arrays of strings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%f</a:t>
            </a:r>
            <a:r>
              <a:rPr lang="en-US" b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fields in numerical cell arrays</a:t>
            </a:r>
            <a:endParaRPr lang="en-US" i="1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31" name="Line 11"/>
          <p:cNvSpPr>
            <a:spLocks noChangeShapeType="1"/>
          </p:cNvSpPr>
          <p:nvPr/>
        </p:nvSpPr>
        <p:spPr bwMode="auto">
          <a:xfrm flipV="1">
            <a:off x="4421188" y="54324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32" name="Line 12"/>
          <p:cNvSpPr>
            <a:spLocks noChangeShapeType="1"/>
          </p:cNvSpPr>
          <p:nvPr/>
        </p:nvSpPr>
        <p:spPr bwMode="auto">
          <a:xfrm flipV="1">
            <a:off x="4951413" y="5432425"/>
            <a:ext cx="0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33" name="Line 13"/>
          <p:cNvSpPr>
            <a:spLocks noChangeShapeType="1"/>
          </p:cNvSpPr>
          <p:nvPr/>
        </p:nvSpPr>
        <p:spPr bwMode="auto">
          <a:xfrm flipV="1">
            <a:off x="4040188" y="5443538"/>
            <a:ext cx="0" cy="3032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38" name="Text Box 18"/>
          <p:cNvSpPr txBox="1">
            <a:spLocks noChangeArrowheads="1"/>
          </p:cNvSpPr>
          <p:nvPr/>
        </p:nvSpPr>
        <p:spPr bwMode="auto">
          <a:xfrm>
            <a:off x="633413" y="3503613"/>
            <a:ext cx="6330950" cy="923925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cell2mat</a:t>
            </a:r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converts numerical cell arrays back to numbers – see also</a:t>
            </a:r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num2cell</a:t>
            </a:r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reverse</a:t>
            </a:r>
            <a:endParaRPr lang="en-US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485787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Text Box 2"/>
          <p:cNvSpPr txBox="1">
            <a:spLocks noChangeArrowheads="1"/>
          </p:cNvSpPr>
          <p:nvPr/>
        </p:nvSpPr>
        <p:spPr bwMode="auto">
          <a:xfrm>
            <a:off x="619125" y="515938"/>
            <a:ext cx="7672388" cy="16256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more complex example:  (a) read a file of student </a:t>
            </a:r>
          </a:p>
          <a:p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names and grades, (b) sort them by average, (c) save them in a sorted file, (d) re-calculate grades with new weights, (e) sort them, and (f) save them in another file</a:t>
            </a:r>
          </a:p>
        </p:txBody>
      </p:sp>
      <p:sp>
        <p:nvSpPr>
          <p:cNvPr id="338957" name="Text Box 13"/>
          <p:cNvSpPr txBox="1">
            <a:spLocks noChangeArrowheads="1"/>
          </p:cNvSpPr>
          <p:nvPr/>
        </p:nvSpPr>
        <p:spPr bwMode="auto">
          <a:xfrm>
            <a:off x="625475" y="2317750"/>
            <a:ext cx="743743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file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grades1.dat</a:t>
            </a:r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contains the following lines:</a:t>
            </a:r>
          </a:p>
        </p:txBody>
      </p:sp>
      <p:sp>
        <p:nvSpPr>
          <p:cNvPr id="338958" name="Rectangle 14"/>
          <p:cNvSpPr>
            <a:spLocks noChangeArrowheads="1"/>
          </p:cNvSpPr>
          <p:nvPr/>
        </p:nvSpPr>
        <p:spPr bwMode="auto">
          <a:xfrm>
            <a:off x="701675" y="3076575"/>
            <a:ext cx="7740650" cy="3387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Name          E1    E2   E2    AVE    G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Apple,A.       85    87   90   87.60   B+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Exxon,E.       20    58   65   49.40   F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Facebook,F.    68    45   92   70.70   C+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Google,G.      83    54   93   78.30   B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Ibm,I.         85   100   90   91.50   A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Microsoft,M.   55    47   59   54.20   D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Twitter,T.     70    65   72   69.30   C</a:t>
            </a:r>
          </a:p>
        </p:txBody>
      </p:sp>
    </p:spTree>
    <p:extLst>
      <p:ext uri="{BB962C8B-B14F-4D97-AF65-F5344CB8AC3E}">
        <p14:creationId xmlns:p14="http://schemas.microsoft.com/office/powerpoint/2010/main" val="2890009234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Text Box 2"/>
          <p:cNvSpPr txBox="1">
            <a:spLocks noChangeArrowheads="1"/>
          </p:cNvSpPr>
          <p:nvPr/>
        </p:nvSpPr>
        <p:spPr bwMode="auto">
          <a:xfrm>
            <a:off x="619125" y="393700"/>
            <a:ext cx="7747000" cy="23876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two header lines can be skipped over with the help of the </a:t>
            </a:r>
            <a:r>
              <a:rPr lang="en-US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fgetl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(get line) command. For the rest of the file, the first &amp; last columns are strings of unequal length and will be extracted with </a:t>
            </a:r>
            <a:r>
              <a:rPr lang="en-US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textscan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 cell arrays, the numerical columns will be extracted with </a:t>
            </a:r>
            <a:r>
              <a:rPr lang="en-US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fscanf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saved in a </a:t>
            </a:r>
            <a:r>
              <a:rPr lang="en-US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7x4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matrix for further processing.</a:t>
            </a:r>
          </a:p>
        </p:txBody>
      </p:sp>
      <p:sp>
        <p:nvSpPr>
          <p:cNvPr id="342019" name="Rectangle 3"/>
          <p:cNvSpPr>
            <a:spLocks noChangeArrowheads="1"/>
          </p:cNvSpPr>
          <p:nvPr/>
        </p:nvSpPr>
        <p:spPr bwMode="auto">
          <a:xfrm>
            <a:off x="625475" y="3049588"/>
            <a:ext cx="7969250" cy="34639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Name          E1    E2   E2    AVE    G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-----------------------------------------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Apple,A.       85    87   90   87.60   B+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Exxon,E.       20    58   65   49.40   F 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Facebook,F.    68    45   92   70.70   C+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Google,G.      83    54   93   78.30   B 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Ibm,I.         85   100   90   91.50   A 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Microsoft,M.   55    47   59   54.20   D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Twitter,T.     70    65   72   69.30   C </a:t>
            </a:r>
          </a:p>
          <a:p>
            <a:endParaRPr lang="en-US" sz="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2021" name="Rectangle 5"/>
          <p:cNvSpPr>
            <a:spLocks noChangeArrowheads="1"/>
          </p:cNvSpPr>
          <p:nvPr/>
        </p:nvSpPr>
        <p:spPr bwMode="auto">
          <a:xfrm>
            <a:off x="3509963" y="3808413"/>
            <a:ext cx="4022725" cy="2579687"/>
          </a:xfrm>
          <a:prstGeom prst="rect">
            <a:avLst/>
          </a:prstGeom>
          <a:noFill/>
          <a:ln w="9525" algn="ctr">
            <a:solidFill>
              <a:srgbClr val="8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2022" name="Rectangle 6"/>
          <p:cNvSpPr>
            <a:spLocks noChangeArrowheads="1"/>
          </p:cNvSpPr>
          <p:nvPr/>
        </p:nvSpPr>
        <p:spPr bwMode="auto">
          <a:xfrm>
            <a:off x="7835900" y="3808413"/>
            <a:ext cx="606425" cy="2579687"/>
          </a:xfrm>
          <a:prstGeom prst="rect">
            <a:avLst/>
          </a:prstGeom>
          <a:noFill/>
          <a:ln w="9525" algn="ctr">
            <a:solidFill>
              <a:srgbClr val="8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2023" name="Rectangle 7"/>
          <p:cNvSpPr>
            <a:spLocks noChangeArrowheads="1"/>
          </p:cNvSpPr>
          <p:nvPr/>
        </p:nvSpPr>
        <p:spPr bwMode="auto">
          <a:xfrm>
            <a:off x="776288" y="3808413"/>
            <a:ext cx="2354262" cy="2579687"/>
          </a:xfrm>
          <a:prstGeom prst="rect">
            <a:avLst/>
          </a:prstGeom>
          <a:noFill/>
          <a:ln w="9525" algn="ctr">
            <a:solidFill>
              <a:srgbClr val="8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13104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ChangeArrowheads="1"/>
          </p:cNvSpPr>
          <p:nvPr/>
        </p:nvSpPr>
        <p:spPr bwMode="auto">
          <a:xfrm>
            <a:off x="473075" y="317500"/>
            <a:ext cx="8501063" cy="63341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fclose('all'); 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close any open files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fopen('grades1.dat');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open data file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fgetl(fp); fgetl(fp);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skip two header lines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fscanf(fp,'%*s %f %f %f %f %*s'); 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read only the %f columns of numbers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skipping over the %*s fields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 is returned as a </a:t>
            </a:r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column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vector, in which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every four numbers come from a </a:t>
            </a:r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row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data</a:t>
            </a:r>
          </a:p>
          <a:p>
            <a:endParaRPr lang="en-US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reshape(A,4,7)';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reshape A into same shape as the data file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note the transposition operation</a:t>
            </a:r>
          </a:p>
          <a:p>
            <a:endParaRPr lang="en-US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 = fscanf(fp,'%*s %f %f %f %f %*s',[4,inf])';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frewind(fp);                    </a:t>
            </a:r>
          </a:p>
          <a:p>
            <a:endParaRPr lang="en-US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rewind file to its beginning without closing</a:t>
            </a:r>
          </a:p>
        </p:txBody>
      </p:sp>
      <p:sp>
        <p:nvSpPr>
          <p:cNvPr id="343043" name="Text Box 3"/>
          <p:cNvSpPr txBox="1">
            <a:spLocks noChangeArrowheads="1"/>
          </p:cNvSpPr>
          <p:nvPr/>
        </p:nvSpPr>
        <p:spPr bwMode="auto">
          <a:xfrm>
            <a:off x="6584950" y="5735638"/>
            <a:ext cx="2085975" cy="40640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alternative method</a:t>
            </a:r>
          </a:p>
        </p:txBody>
      </p:sp>
      <p:sp>
        <p:nvSpPr>
          <p:cNvPr id="343046" name="Line 6"/>
          <p:cNvSpPr>
            <a:spLocks noChangeShapeType="1"/>
          </p:cNvSpPr>
          <p:nvPr/>
        </p:nvSpPr>
        <p:spPr bwMode="auto">
          <a:xfrm flipV="1">
            <a:off x="7626350" y="5510213"/>
            <a:ext cx="0" cy="22066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60566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ChangeArrowheads="1"/>
          </p:cNvSpPr>
          <p:nvPr/>
        </p:nvSpPr>
        <p:spPr bwMode="auto">
          <a:xfrm>
            <a:off x="473075" y="198438"/>
            <a:ext cx="1822450" cy="36099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87.00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90.00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87.60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pt-BR" sz="230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70.00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65.00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72.00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69.30</a:t>
            </a:r>
            <a:endParaRPr lang="en-US" sz="23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8643" name="Rectangle 3"/>
          <p:cNvSpPr>
            <a:spLocks noChangeArrowheads="1"/>
          </p:cNvSpPr>
          <p:nvPr/>
        </p:nvSpPr>
        <p:spPr bwMode="auto">
          <a:xfrm>
            <a:off x="246063" y="4187825"/>
            <a:ext cx="8651875" cy="21113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reshape(A,4,7)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85.00  20.00  68.00  83.00  85.00  55.00  70.00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87.00  58.00  45.00  54.00 100.00  47.00  65.00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90.00  65.00  92.00  93.00  90.00  59.00  72.00</a:t>
            </a:r>
          </a:p>
          <a:p>
            <a:r>
              <a:rPr lang="fr-FR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87.60  49.40  70.70  78.30  91.50  54.20  69.30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2751138" y="900113"/>
            <a:ext cx="5919787" cy="29083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reshape(A,4,7)'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85.00   87.00   90.00   87.60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20.00   58.00   65.00   49.40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68.00   45.00   92.00   70.70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83.00   54.00   93.00   78.30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85.00  100.00   90.00   91.50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55.00   47.00   59.00   54.20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70.00   65.00   72.00   69.30</a:t>
            </a:r>
          </a:p>
        </p:txBody>
      </p:sp>
      <p:sp>
        <p:nvSpPr>
          <p:cNvPr id="368652" name="Line 12"/>
          <p:cNvSpPr>
            <a:spLocks noChangeShapeType="1"/>
          </p:cNvSpPr>
          <p:nvPr/>
        </p:nvSpPr>
        <p:spPr bwMode="auto">
          <a:xfrm>
            <a:off x="1384300" y="3808413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53" name="Line 13"/>
          <p:cNvSpPr>
            <a:spLocks noChangeShapeType="1"/>
          </p:cNvSpPr>
          <p:nvPr/>
        </p:nvSpPr>
        <p:spPr bwMode="auto">
          <a:xfrm flipV="1">
            <a:off x="4495800" y="3808413"/>
            <a:ext cx="0" cy="3794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97582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ChangeArrowheads="1"/>
          </p:cNvSpPr>
          <p:nvPr/>
        </p:nvSpPr>
        <p:spPr bwMode="auto">
          <a:xfrm>
            <a:off x="473075" y="3276600"/>
            <a:ext cx="8348663" cy="327183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L1=fgetl(fp); L2=fgetl(fp);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save header lines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read text %s strings ignoring %f data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 is 1x2 cell array of strings (each 7x1 cell)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 textscan(fp,'%s %*f %*f %*f %*f %s'); </a:t>
            </a:r>
            <a:endParaRPr lang="en-US" sz="22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get cell arrays of names and letter grades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C{1}; G = C{2};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or, N=C{:,1}, G=C{:,2}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fclose(fp);  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close file grades1.dat</a:t>
            </a:r>
          </a:p>
        </p:txBody>
      </p:sp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473075" y="165100"/>
            <a:ext cx="7362825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85.00   87.00   90.00   87.60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20.00   58.00   65.00   49.40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68.00   45.00   92.00   70.70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83.00   54.00   93.00   78.30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85.00  100.00   90.00   91.50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55.00   47.00   59.00   54.20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70.00   65.00   72.00   69.30</a:t>
            </a:r>
          </a:p>
        </p:txBody>
      </p:sp>
    </p:spTree>
    <p:extLst>
      <p:ext uri="{BB962C8B-B14F-4D97-AF65-F5344CB8AC3E}">
        <p14:creationId xmlns:p14="http://schemas.microsoft.com/office/powerpoint/2010/main" val="2900041511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Text Box 2"/>
          <p:cNvSpPr txBox="1">
            <a:spLocks noChangeArrowheads="1"/>
          </p:cNvSpPr>
          <p:nvPr/>
        </p:nvSpPr>
        <p:spPr bwMode="auto">
          <a:xfrm>
            <a:off x="619125" y="393700"/>
            <a:ext cx="7454900" cy="16256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alternative approach is to use </a:t>
            </a:r>
            <a:r>
              <a:rPr lang="en-US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textscan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read all columns into cell arrays, and then convert the numerical columns into numbers using </a:t>
            </a:r>
            <a:r>
              <a:rPr lang="en-US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cell2mat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still need to use</a:t>
            </a:r>
            <a:r>
              <a:rPr lang="en-US" sz="2500" b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fgetl</a:t>
            </a:r>
            <a:r>
              <a:rPr lang="en-US" sz="2500" b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skip the header lines</a:t>
            </a:r>
          </a:p>
        </p:txBody>
      </p:sp>
      <p:sp>
        <p:nvSpPr>
          <p:cNvPr id="393219" name="Rectangle 3"/>
          <p:cNvSpPr>
            <a:spLocks noChangeArrowheads="1"/>
          </p:cNvSpPr>
          <p:nvPr/>
        </p:nvSpPr>
        <p:spPr bwMode="auto">
          <a:xfrm>
            <a:off x="617538" y="2525713"/>
            <a:ext cx="7969250" cy="34639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Name          E1    E2   E2    AVE    G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-----------------------------------------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Apple,A.       85    87   90   87.60   B+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Exxon,E.       20    58   65   49.40   F 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Facebook,F.    68    45   92   70.70   C+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Google,G.      83    54   93   78.30   B 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Ibm,I.         85   100   90   91.50   A 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Microsoft,M.   55    47   59   54.20   D 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Twitter,T.     70    65   72   69.30   C </a:t>
            </a:r>
          </a:p>
          <a:p>
            <a:endParaRPr lang="en-US" sz="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3220" name="Rectangle 4"/>
          <p:cNvSpPr>
            <a:spLocks noChangeArrowheads="1"/>
          </p:cNvSpPr>
          <p:nvPr/>
        </p:nvSpPr>
        <p:spPr bwMode="auto">
          <a:xfrm>
            <a:off x="3502025" y="3284538"/>
            <a:ext cx="4022725" cy="2579687"/>
          </a:xfrm>
          <a:prstGeom prst="rect">
            <a:avLst/>
          </a:prstGeom>
          <a:noFill/>
          <a:ln w="9525" algn="ctr">
            <a:solidFill>
              <a:srgbClr val="8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3221" name="Rectangle 5"/>
          <p:cNvSpPr>
            <a:spLocks noChangeArrowheads="1"/>
          </p:cNvSpPr>
          <p:nvPr/>
        </p:nvSpPr>
        <p:spPr bwMode="auto">
          <a:xfrm>
            <a:off x="7827963" y="3284538"/>
            <a:ext cx="606425" cy="2579687"/>
          </a:xfrm>
          <a:prstGeom prst="rect">
            <a:avLst/>
          </a:prstGeom>
          <a:noFill/>
          <a:ln w="9525" algn="ctr">
            <a:solidFill>
              <a:srgbClr val="8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3222" name="Rectangle 6"/>
          <p:cNvSpPr>
            <a:spLocks noChangeArrowheads="1"/>
          </p:cNvSpPr>
          <p:nvPr/>
        </p:nvSpPr>
        <p:spPr bwMode="auto">
          <a:xfrm>
            <a:off x="768350" y="3284538"/>
            <a:ext cx="2354263" cy="2579687"/>
          </a:xfrm>
          <a:prstGeom prst="rect">
            <a:avLst/>
          </a:prstGeom>
          <a:noFill/>
          <a:ln w="9525" algn="ctr">
            <a:solidFill>
              <a:srgbClr val="8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72752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ChangeArrowheads="1"/>
          </p:cNvSpPr>
          <p:nvPr/>
        </p:nvSpPr>
        <p:spPr bwMode="auto">
          <a:xfrm>
            <a:off x="473075" y="317500"/>
            <a:ext cx="8501063" cy="3287713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fclose('all'); 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close any open files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fopen('grades1.dat');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open data file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fgetl(fp); fgetl(fp);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skip two header lines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 textscan(fp,'%s %f %f %f %f %s'); 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cell2mat(C(2:5)), N = C{1}, G = C{6}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C(2:5)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the cell array of numerical columns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US" sz="22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cat(2,C{2:5})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another way to convert</a:t>
            </a:r>
          </a:p>
        </p:txBody>
      </p:sp>
      <p:sp>
        <p:nvSpPr>
          <p:cNvPr id="395269" name="Rectangle 5"/>
          <p:cNvSpPr>
            <a:spLocks noChangeArrowheads="1"/>
          </p:cNvSpPr>
          <p:nvPr/>
        </p:nvSpPr>
        <p:spPr bwMode="auto">
          <a:xfrm>
            <a:off x="515938" y="3736975"/>
            <a:ext cx="7362825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85.00   87.00   90.00   87.60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20.00   58.00   65.00   49.40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68.00   45.00   92.00   70.70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83.00   54.00   93.00   78.30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85.00  100.00   90.00   91.50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55.00   47.00   59.00   54.20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70.00   65.00   72.00   69.30</a:t>
            </a:r>
          </a:p>
        </p:txBody>
      </p:sp>
    </p:spTree>
    <p:extLst>
      <p:ext uri="{BB962C8B-B14F-4D97-AF65-F5344CB8AC3E}">
        <p14:creationId xmlns:p14="http://schemas.microsoft.com/office/powerpoint/2010/main" val="2766232006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ChangeArrowheads="1"/>
          </p:cNvSpPr>
          <p:nvPr/>
        </p:nvSpPr>
        <p:spPr bwMode="auto">
          <a:xfrm>
            <a:off x="322263" y="4014788"/>
            <a:ext cx="8575675" cy="252571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[ave,is] = sort(A(:,4),'descend');  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sort by AVE in descending order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is = sorting order</a:t>
            </a:r>
          </a:p>
          <a:p>
            <a:endParaRPr lang="en-US" sz="23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 = A(is,:);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sort A, N, G according to i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Ns = N(is);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N(is) defines new cell array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Gs = G(is);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N{is} represents the contents</a:t>
            </a:r>
          </a:p>
        </p:txBody>
      </p:sp>
      <p:sp>
        <p:nvSpPr>
          <p:cNvPr id="392195" name="Rectangle 3"/>
          <p:cNvSpPr>
            <a:spLocks noChangeArrowheads="1"/>
          </p:cNvSpPr>
          <p:nvPr/>
        </p:nvSpPr>
        <p:spPr bwMode="auto">
          <a:xfrm>
            <a:off x="622300" y="260350"/>
            <a:ext cx="3416300" cy="348773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N</a:t>
            </a:r>
          </a:p>
          <a:p>
            <a:endParaRPr lang="pt-BR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endParaRPr lang="pt-BR" sz="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'Apple,A.'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'Exxon,E.'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'Facebook,F.'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'Google,G.'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'Ibm,I.'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'Microsoft,M.'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'Twitter,T.'</a:t>
            </a:r>
          </a:p>
        </p:txBody>
      </p:sp>
      <p:sp>
        <p:nvSpPr>
          <p:cNvPr id="392196" name="Rectangle 4"/>
          <p:cNvSpPr>
            <a:spLocks noChangeArrowheads="1"/>
          </p:cNvSpPr>
          <p:nvPr/>
        </p:nvSpPr>
        <p:spPr bwMode="auto">
          <a:xfrm>
            <a:off x="4530725" y="260350"/>
            <a:ext cx="1822450" cy="348773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G</a:t>
            </a:r>
          </a:p>
          <a:p>
            <a:endParaRPr lang="pt-BR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endParaRPr lang="pt-BR" sz="5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'B+'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'F'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'C+'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'B'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'A'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'D'</a:t>
            </a:r>
          </a:p>
          <a:p>
            <a:r>
              <a:rPr lang="pt-BR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'C'</a:t>
            </a:r>
          </a:p>
        </p:txBody>
      </p:sp>
      <p:sp>
        <p:nvSpPr>
          <p:cNvPr id="392197" name="Text Box 5"/>
          <p:cNvSpPr txBox="1">
            <a:spLocks noChangeArrowheads="1"/>
          </p:cNvSpPr>
          <p:nvPr/>
        </p:nvSpPr>
        <p:spPr bwMode="auto">
          <a:xfrm>
            <a:off x="7747000" y="4084638"/>
            <a:ext cx="1077913" cy="48260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5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sorting</a:t>
            </a:r>
          </a:p>
        </p:txBody>
      </p:sp>
    </p:spTree>
    <p:extLst>
      <p:ext uri="{BB962C8B-B14F-4D97-AF65-F5344CB8AC3E}">
        <p14:creationId xmlns:p14="http://schemas.microsoft.com/office/powerpoint/2010/main" val="663140614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246063" y="309563"/>
            <a:ext cx="8567737" cy="62071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fopen('grades2.dat','w');     </a:t>
            </a:r>
          </a:p>
          <a:p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create new file for sorted grades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fprintf(fp, [L1,'\n']);    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print header lines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fprintf(fp, [L2,'\n']);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S='%-12s  %3.0f   %3.0f  %3.0f   %5.2f   %-2s\n';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i=1:length(G),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fprintf(fp, S, Ns{i}, As(i,:), Gs{i});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endParaRPr lang="en-US" sz="21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1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1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alternative, fully vectorized, method:</a:t>
            </a:r>
          </a:p>
          <a:p>
            <a:r>
              <a:rPr lang="en-US" sz="21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 = [Ns,num2cell(As),Gs]';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% convert to cells</a:t>
            </a:r>
          </a:p>
          <a:p>
            <a:r>
              <a:rPr lang="en-US" sz="21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fprintf(fp, S,  C{:});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% print cell contents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fclose(fp);      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close sorted file</a:t>
            </a:r>
          </a:p>
        </p:txBody>
      </p:sp>
      <p:sp>
        <p:nvSpPr>
          <p:cNvPr id="346117" name="Text Box 5"/>
          <p:cNvSpPr txBox="1">
            <a:spLocks noChangeArrowheads="1"/>
          </p:cNvSpPr>
          <p:nvPr/>
        </p:nvSpPr>
        <p:spPr bwMode="auto">
          <a:xfrm>
            <a:off x="4156075" y="3513138"/>
            <a:ext cx="1544638" cy="1196975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i-th row 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needs four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%f</a:t>
            </a:r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fields</a:t>
            </a:r>
          </a:p>
        </p:txBody>
      </p:sp>
      <p:sp>
        <p:nvSpPr>
          <p:cNvPr id="346119" name="Line 7"/>
          <p:cNvSpPr>
            <a:spLocks noChangeShapeType="1"/>
          </p:cNvSpPr>
          <p:nvPr/>
        </p:nvSpPr>
        <p:spPr bwMode="auto">
          <a:xfrm flipV="1">
            <a:off x="4908550" y="3286125"/>
            <a:ext cx="0" cy="2270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6120" name="Text Box 8"/>
          <p:cNvSpPr txBox="1">
            <a:spLocks noChangeArrowheads="1"/>
          </p:cNvSpPr>
          <p:nvPr/>
        </p:nvSpPr>
        <p:spPr bwMode="auto">
          <a:xfrm>
            <a:off x="5824538" y="3513138"/>
            <a:ext cx="2863850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i-th entry of cell array</a:t>
            </a:r>
          </a:p>
        </p:txBody>
      </p:sp>
      <p:sp>
        <p:nvSpPr>
          <p:cNvPr id="346121" name="Line 9"/>
          <p:cNvSpPr>
            <a:spLocks noChangeShapeType="1"/>
          </p:cNvSpPr>
          <p:nvPr/>
        </p:nvSpPr>
        <p:spPr bwMode="auto">
          <a:xfrm flipV="1">
            <a:off x="6338888" y="3286125"/>
            <a:ext cx="0" cy="2270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6122" name="Text Box 10"/>
          <p:cNvSpPr txBox="1">
            <a:spLocks noChangeArrowheads="1"/>
          </p:cNvSpPr>
          <p:nvPr/>
        </p:nvSpPr>
        <p:spPr bwMode="auto">
          <a:xfrm>
            <a:off x="3168650" y="3513138"/>
            <a:ext cx="819150" cy="83185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</a:t>
            </a:r>
          </a:p>
        </p:txBody>
      </p:sp>
      <p:sp>
        <p:nvSpPr>
          <p:cNvPr id="346123" name="Line 11"/>
          <p:cNvSpPr>
            <a:spLocks noChangeShapeType="1"/>
          </p:cNvSpPr>
          <p:nvPr/>
        </p:nvSpPr>
        <p:spPr bwMode="auto">
          <a:xfrm flipV="1">
            <a:off x="3548063" y="3286125"/>
            <a:ext cx="0" cy="2270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6125" name="Text Box 13"/>
          <p:cNvSpPr txBox="1">
            <a:spLocks noChangeArrowheads="1"/>
          </p:cNvSpPr>
          <p:nvPr/>
        </p:nvSpPr>
        <p:spPr bwMode="auto">
          <a:xfrm>
            <a:off x="2030413" y="3513138"/>
            <a:ext cx="1004887" cy="831850"/>
          </a:xfrm>
          <a:prstGeom prst="rect">
            <a:avLst/>
          </a:prstGeom>
          <a:solidFill>
            <a:srgbClr val="FFCC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</a:p>
        </p:txBody>
      </p:sp>
      <p:sp>
        <p:nvSpPr>
          <p:cNvPr id="346126" name="Line 14"/>
          <p:cNvSpPr>
            <a:spLocks noChangeShapeType="1"/>
          </p:cNvSpPr>
          <p:nvPr/>
        </p:nvSpPr>
        <p:spPr bwMode="auto">
          <a:xfrm flipV="1">
            <a:off x="2808288" y="3286125"/>
            <a:ext cx="0" cy="2270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3318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7" name="Rectangle 11"/>
          <p:cNvSpPr>
            <a:spLocks noChangeArrowheads="1"/>
          </p:cNvSpPr>
          <p:nvPr/>
        </p:nvSpPr>
        <p:spPr bwMode="auto">
          <a:xfrm>
            <a:off x="209550" y="312738"/>
            <a:ext cx="8788400" cy="594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[Ns, num2cell(As), Gs]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'Ibm,I.'        [85]  [100]  [90]  [91.5000]  'A' 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'Apple,A.'      [85]  [ 87]  [90]  [87.6000]  'B+'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'Google,G.'     [83]  [ 54]  [93]  [78.3000]  'B' 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'Facebook,F.'   [68]  [ 45]  [92]  [70.7000]  'C+'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'Twitter,T.'    [70]  [ 65]  [72]  [69.3000]  'C' 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'Microsoft,M.'  [55]  [ 47]  [59]  [54.2000]  'D' </a:t>
            </a: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'Exxon,E.'      [20]  [ 58]  [65]  [49.4000]  'F'</a:t>
            </a:r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S='%-12s  %3.0f   %3.0f  %3.0f   %5.2f   %-2s\n';</a:t>
            </a:r>
            <a:endParaRPr lang="en-US" sz="2000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 = [Ns, num2cell(As), Gs]'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'Ibm,I.'   'Apple,A.'  'Google,G.'  'Facebook,F.'  'Twitter,T.'  'Microsoft,M.'  'Exxon,E.'</a:t>
            </a: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[     85]  [      85]  [       83]  [         68]  [        70]  [          55]  [      20]</a:t>
            </a: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[    100]  [      87]  [       54]  [         45]  [        65]  [          47]  [      58]</a:t>
            </a: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[     90]  [      90]  [       93]  [         92]  [        72]  [          59]  [      65]</a:t>
            </a: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[91.5000]  [ 87.6000]  [  78.3000]  [    70.7000]  [   69.3000]  [     54.2000]  [ 49.4000]</a:t>
            </a:r>
          </a:p>
          <a:p>
            <a:r>
              <a:rPr lang="en-US" sz="1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'A'        'B+'        'B'          'C+'           'C'           'D'             'F'</a:t>
            </a:r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7148" name="Text Box 12"/>
          <p:cNvSpPr txBox="1">
            <a:spLocks noChangeArrowheads="1"/>
          </p:cNvSpPr>
          <p:nvPr/>
        </p:nvSpPr>
        <p:spPr bwMode="auto">
          <a:xfrm>
            <a:off x="3465513" y="4224338"/>
            <a:ext cx="5205412" cy="4064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fprintf</a:t>
            </a:r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reads C column-wise, with format string S</a:t>
            </a:r>
          </a:p>
        </p:txBody>
      </p:sp>
      <p:sp>
        <p:nvSpPr>
          <p:cNvPr id="347149" name="Line 13"/>
          <p:cNvSpPr>
            <a:spLocks noChangeShapeType="1"/>
          </p:cNvSpPr>
          <p:nvPr/>
        </p:nvSpPr>
        <p:spPr bwMode="auto">
          <a:xfrm flipH="1">
            <a:off x="3192463" y="4643438"/>
            <a:ext cx="265112" cy="2667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7150" name="Text Box 14"/>
          <p:cNvSpPr txBox="1">
            <a:spLocks noChangeArrowheads="1"/>
          </p:cNvSpPr>
          <p:nvPr/>
        </p:nvSpPr>
        <p:spPr bwMode="auto">
          <a:xfrm>
            <a:off x="4913313" y="404813"/>
            <a:ext cx="2643187" cy="4064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7x6 cell array of objects</a:t>
            </a:r>
          </a:p>
        </p:txBody>
      </p:sp>
      <p:sp>
        <p:nvSpPr>
          <p:cNvPr id="347151" name="Line 15"/>
          <p:cNvSpPr>
            <a:spLocks noChangeShapeType="1"/>
          </p:cNvSpPr>
          <p:nvPr/>
        </p:nvSpPr>
        <p:spPr bwMode="auto">
          <a:xfrm flipH="1">
            <a:off x="4632325" y="828675"/>
            <a:ext cx="265113" cy="2667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7152" name="Line 16"/>
          <p:cNvSpPr>
            <a:spLocks noChangeShapeType="1"/>
          </p:cNvSpPr>
          <p:nvPr/>
        </p:nvSpPr>
        <p:spPr bwMode="auto">
          <a:xfrm flipH="1" flipV="1">
            <a:off x="7567613" y="4030663"/>
            <a:ext cx="7937" cy="1857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7153" name="Text Box 17"/>
          <p:cNvSpPr txBox="1">
            <a:spLocks noChangeArrowheads="1"/>
          </p:cNvSpPr>
          <p:nvPr/>
        </p:nvSpPr>
        <p:spPr bwMode="auto">
          <a:xfrm>
            <a:off x="858838" y="6351588"/>
            <a:ext cx="7210425" cy="4064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C{:} concatenates </a:t>
            </a:r>
            <a:r>
              <a:rPr lang="en-US" sz="200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column contents</a:t>
            </a:r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be printed with format string S</a:t>
            </a:r>
          </a:p>
        </p:txBody>
      </p:sp>
    </p:spTree>
    <p:extLst>
      <p:ext uri="{BB962C8B-B14F-4D97-AF65-F5344CB8AC3E}">
        <p14:creationId xmlns:p14="http://schemas.microsoft.com/office/powerpoint/2010/main" val="1825930346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ChangeArrowheads="1"/>
          </p:cNvSpPr>
          <p:nvPr/>
        </p:nvSpPr>
        <p:spPr bwMode="auto">
          <a:xfrm>
            <a:off x="701675" y="165100"/>
            <a:ext cx="7134225" cy="645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type grades2.dat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Name         E1    E2   E2    AVE    G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Ibm,I.         85   100   90   91.50   A 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Apple,A.       85    87   90   87.60   B+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Google,G.      83    54   93   78.30   B 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Facebook,F.    68    45   92   70.70   C+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Twitter,T.     70    65   72   69.30   C 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Microsoft,M.   55    47   59   54.20   D 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Exxon,E.       20    58   65   49.40   F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type grades1.dat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Name         E1    E2   E2    AVE    G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Apple,A.       85    87   90   87.60   B+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Exxon,E.       20    58   65   49.40   F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Facebook,F.    68    45   92   70.70   C+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Google,G.      83    54   93   78.30   B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Ibm,I.         85   100   90   91.50   A 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Microsoft,M.   55    47   59   54.20   D</a:t>
            </a:r>
          </a:p>
          <a:p>
            <a:r>
              <a:rPr lang="en-US" sz="19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Twitter,T.     70    65   72   69.30   C</a:t>
            </a:r>
          </a:p>
        </p:txBody>
      </p:sp>
      <p:sp>
        <p:nvSpPr>
          <p:cNvPr id="378883" name="Rectangle 3"/>
          <p:cNvSpPr>
            <a:spLocks noChangeArrowheads="1"/>
          </p:cNvSpPr>
          <p:nvPr/>
        </p:nvSpPr>
        <p:spPr bwMode="auto">
          <a:xfrm>
            <a:off x="7380288" y="2187575"/>
            <a:ext cx="1071562" cy="293370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=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5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4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3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7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6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</a:t>
            </a:r>
          </a:p>
        </p:txBody>
      </p:sp>
      <p:sp>
        <p:nvSpPr>
          <p:cNvPr id="378884" name="Text Box 4"/>
          <p:cNvSpPr txBox="1">
            <a:spLocks noChangeArrowheads="1"/>
          </p:cNvSpPr>
          <p:nvPr/>
        </p:nvSpPr>
        <p:spPr bwMode="auto">
          <a:xfrm>
            <a:off x="7213600" y="1468438"/>
            <a:ext cx="1684338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sorting order</a:t>
            </a:r>
          </a:p>
        </p:txBody>
      </p:sp>
      <p:sp>
        <p:nvSpPr>
          <p:cNvPr id="378885" name="Line 5"/>
          <p:cNvSpPr>
            <a:spLocks noChangeShapeType="1"/>
          </p:cNvSpPr>
          <p:nvPr/>
        </p:nvSpPr>
        <p:spPr bwMode="auto">
          <a:xfrm>
            <a:off x="7912100" y="1911350"/>
            <a:ext cx="0" cy="2270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101104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90" name="Rectangle 6"/>
          <p:cNvSpPr>
            <a:spLocks noChangeArrowheads="1"/>
          </p:cNvSpPr>
          <p:nvPr/>
        </p:nvSpPr>
        <p:spPr bwMode="auto">
          <a:xfrm>
            <a:off x="322263" y="658813"/>
            <a:ext cx="8728075" cy="580866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 = [1; 1; 1]/3;       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define new weights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AV2 = A(:,1:3)*w;      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compute new weighted average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[AV2, i] = sort(AV2, 'descend');     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sort them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 = A(i,:); Ns = N(i); Gs = G(i);   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sorted grades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 = fopen('grades3.dat','w');       </a:t>
            </a:r>
            <a:r>
              <a:rPr lang="en-US" sz="21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open new file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fprintf(fp,[L1,'     AV2     G2\n']);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fprintf(fp,[L2,'--------------\n']);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7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S='%-12s  %3.0f   %3.0f  %3.0f   %3.2f   %-3s  %3.2f    %-3s\n';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i=1:length(G),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G2 = grade(AV2(i));    </a:t>
            </a:r>
            <a:r>
              <a:rPr lang="en-US" sz="21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map to letter grade</a:t>
            </a:r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fprintf(fp, S, Ns{i},As(i,:),Gs{i},AV2(i),G2);</a:t>
            </a: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1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fclose(fp);</a:t>
            </a:r>
          </a:p>
        </p:txBody>
      </p:sp>
      <p:sp>
        <p:nvSpPr>
          <p:cNvPr id="349191" name="Text Box 7"/>
          <p:cNvSpPr txBox="1">
            <a:spLocks noChangeArrowheads="1"/>
          </p:cNvSpPr>
          <p:nvPr/>
        </p:nvSpPr>
        <p:spPr bwMode="auto">
          <a:xfrm>
            <a:off x="3424238" y="185738"/>
            <a:ext cx="3484562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matrix-vector multiplication</a:t>
            </a:r>
          </a:p>
        </p:txBody>
      </p:sp>
      <p:sp>
        <p:nvSpPr>
          <p:cNvPr id="349192" name="Line 8"/>
          <p:cNvSpPr>
            <a:spLocks noChangeShapeType="1"/>
          </p:cNvSpPr>
          <p:nvPr/>
        </p:nvSpPr>
        <p:spPr bwMode="auto">
          <a:xfrm flipH="1">
            <a:off x="3054350" y="544513"/>
            <a:ext cx="455613" cy="5318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1483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ChangeArrowheads="1"/>
          </p:cNvSpPr>
          <p:nvPr/>
        </p:nvSpPr>
        <p:spPr bwMode="auto">
          <a:xfrm>
            <a:off x="777875" y="658813"/>
            <a:ext cx="7058025" cy="58674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G = grade(g)    </a:t>
            </a:r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letter grade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if g &gt;= 90,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G = 'A ';         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elseif g &gt;= 85,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G = 'B+';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elseif g &gt;= 75,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G = 'B ';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elseif g &gt;= 70,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G = 'C+';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elseif g &gt;= 60,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G = 'C ';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elseif g &gt;= 50,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G = 'D ';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G = 'F ';</a:t>
            </a:r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end</a:t>
            </a:r>
          </a:p>
        </p:txBody>
      </p:sp>
      <p:sp>
        <p:nvSpPr>
          <p:cNvPr id="356385" name="Rectangle 33"/>
          <p:cNvSpPr>
            <a:spLocks noChangeArrowheads="1"/>
          </p:cNvSpPr>
          <p:nvPr/>
        </p:nvSpPr>
        <p:spPr bwMode="auto">
          <a:xfrm>
            <a:off x="4572000" y="5629275"/>
            <a:ext cx="4022725" cy="106362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355" name="Text Box 3"/>
          <p:cNvSpPr txBox="1">
            <a:spLocks noChangeArrowheads="1"/>
          </p:cNvSpPr>
          <p:nvPr/>
        </p:nvSpPr>
        <p:spPr bwMode="auto">
          <a:xfrm>
            <a:off x="777875" y="223838"/>
            <a:ext cx="228917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3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M-file,</a:t>
            </a:r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grade.m</a:t>
            </a:r>
          </a:p>
        </p:txBody>
      </p:sp>
      <p:grpSp>
        <p:nvGrpSpPr>
          <p:cNvPr id="356387" name="Group 35"/>
          <p:cNvGrpSpPr>
            <a:grpSpLocks/>
          </p:cNvGrpSpPr>
          <p:nvPr/>
        </p:nvGrpSpPr>
        <p:grpSpPr bwMode="auto">
          <a:xfrm>
            <a:off x="4648200" y="5705475"/>
            <a:ext cx="3862388" cy="858838"/>
            <a:chOff x="3071" y="3307"/>
            <a:chExt cx="2433" cy="541"/>
          </a:xfrm>
        </p:grpSpPr>
        <p:sp>
          <p:nvSpPr>
            <p:cNvPr id="356363" name="Line 11"/>
            <p:cNvSpPr>
              <a:spLocks noChangeShapeType="1"/>
            </p:cNvSpPr>
            <p:nvPr/>
          </p:nvSpPr>
          <p:spPr bwMode="auto">
            <a:xfrm>
              <a:off x="3454" y="3498"/>
              <a:ext cx="0" cy="9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64" name="Line 12"/>
            <p:cNvSpPr>
              <a:spLocks noChangeShapeType="1"/>
            </p:cNvSpPr>
            <p:nvPr/>
          </p:nvSpPr>
          <p:spPr bwMode="auto">
            <a:xfrm>
              <a:off x="3071" y="3594"/>
              <a:ext cx="383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67" name="Line 15"/>
            <p:cNvSpPr>
              <a:spLocks noChangeShapeType="1"/>
            </p:cNvSpPr>
            <p:nvPr/>
          </p:nvSpPr>
          <p:spPr bwMode="auto">
            <a:xfrm>
              <a:off x="5365" y="3498"/>
              <a:ext cx="0" cy="9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68" name="Line 16"/>
            <p:cNvSpPr>
              <a:spLocks noChangeShapeType="1"/>
            </p:cNvSpPr>
            <p:nvPr/>
          </p:nvSpPr>
          <p:spPr bwMode="auto">
            <a:xfrm>
              <a:off x="4982" y="3594"/>
              <a:ext cx="383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70" name="Line 18"/>
            <p:cNvSpPr>
              <a:spLocks noChangeShapeType="1"/>
            </p:cNvSpPr>
            <p:nvPr/>
          </p:nvSpPr>
          <p:spPr bwMode="auto">
            <a:xfrm>
              <a:off x="4600" y="3594"/>
              <a:ext cx="383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71" name="Line 19"/>
            <p:cNvSpPr>
              <a:spLocks noChangeShapeType="1"/>
            </p:cNvSpPr>
            <p:nvPr/>
          </p:nvSpPr>
          <p:spPr bwMode="auto">
            <a:xfrm>
              <a:off x="4217" y="3498"/>
              <a:ext cx="0" cy="9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72" name="Line 20"/>
            <p:cNvSpPr>
              <a:spLocks noChangeShapeType="1"/>
            </p:cNvSpPr>
            <p:nvPr/>
          </p:nvSpPr>
          <p:spPr bwMode="auto">
            <a:xfrm>
              <a:off x="4217" y="3594"/>
              <a:ext cx="383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6373" name="Group 21"/>
            <p:cNvGrpSpPr>
              <a:grpSpLocks/>
            </p:cNvGrpSpPr>
            <p:nvPr/>
          </p:nvGrpSpPr>
          <p:grpSpPr bwMode="auto">
            <a:xfrm>
              <a:off x="3835" y="3498"/>
              <a:ext cx="383" cy="96"/>
              <a:chOff x="575" y="3826"/>
              <a:chExt cx="383" cy="96"/>
            </a:xfrm>
          </p:grpSpPr>
          <p:sp>
            <p:nvSpPr>
              <p:cNvPr id="356374" name="Line 22"/>
              <p:cNvSpPr>
                <a:spLocks noChangeShapeType="1"/>
              </p:cNvSpPr>
              <p:nvPr/>
            </p:nvSpPr>
            <p:spPr bwMode="auto">
              <a:xfrm>
                <a:off x="575" y="382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MY" sz="2000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6375" name="Line 23"/>
              <p:cNvSpPr>
                <a:spLocks noChangeShapeType="1"/>
              </p:cNvSpPr>
              <p:nvPr/>
            </p:nvSpPr>
            <p:spPr bwMode="auto">
              <a:xfrm>
                <a:off x="958" y="382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MY" sz="2000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6376" name="Line 24"/>
              <p:cNvSpPr>
                <a:spLocks noChangeShapeType="1"/>
              </p:cNvSpPr>
              <p:nvPr/>
            </p:nvSpPr>
            <p:spPr bwMode="auto">
              <a:xfrm>
                <a:off x="575" y="3922"/>
                <a:ext cx="383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MY" sz="2000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56377" name="Group 25"/>
            <p:cNvGrpSpPr>
              <a:grpSpLocks/>
            </p:cNvGrpSpPr>
            <p:nvPr/>
          </p:nvGrpSpPr>
          <p:grpSpPr bwMode="auto">
            <a:xfrm>
              <a:off x="3452" y="3498"/>
              <a:ext cx="383" cy="96"/>
              <a:chOff x="575" y="3826"/>
              <a:chExt cx="383" cy="96"/>
            </a:xfrm>
          </p:grpSpPr>
          <p:sp>
            <p:nvSpPr>
              <p:cNvPr id="356378" name="Line 26"/>
              <p:cNvSpPr>
                <a:spLocks noChangeShapeType="1"/>
              </p:cNvSpPr>
              <p:nvPr/>
            </p:nvSpPr>
            <p:spPr bwMode="auto">
              <a:xfrm>
                <a:off x="575" y="382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MY" sz="2000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6379" name="Line 27"/>
              <p:cNvSpPr>
                <a:spLocks noChangeShapeType="1"/>
              </p:cNvSpPr>
              <p:nvPr/>
            </p:nvSpPr>
            <p:spPr bwMode="auto">
              <a:xfrm>
                <a:off x="958" y="382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MY" sz="2000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6380" name="Line 28"/>
              <p:cNvSpPr>
                <a:spLocks noChangeShapeType="1"/>
              </p:cNvSpPr>
              <p:nvPr/>
            </p:nvSpPr>
            <p:spPr bwMode="auto">
              <a:xfrm>
                <a:off x="575" y="3922"/>
                <a:ext cx="383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MY" sz="2000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56381" name="Text Box 29"/>
            <p:cNvSpPr txBox="1">
              <a:spLocks noChangeArrowheads="1"/>
            </p:cNvSpPr>
            <p:nvPr/>
          </p:nvSpPr>
          <p:spPr bwMode="auto">
            <a:xfrm>
              <a:off x="3300" y="3617"/>
              <a:ext cx="2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1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50       60      70  75       85 90     100</a:t>
              </a:r>
            </a:p>
          </p:txBody>
        </p:sp>
        <p:sp>
          <p:nvSpPr>
            <p:cNvPr id="356382" name="Line 30"/>
            <p:cNvSpPr>
              <a:spLocks noChangeShapeType="1"/>
            </p:cNvSpPr>
            <p:nvPr/>
          </p:nvSpPr>
          <p:spPr bwMode="auto">
            <a:xfrm>
              <a:off x="4409" y="3498"/>
              <a:ext cx="0" cy="9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83" name="Line 31"/>
            <p:cNvSpPr>
              <a:spLocks noChangeShapeType="1"/>
            </p:cNvSpPr>
            <p:nvPr/>
          </p:nvSpPr>
          <p:spPr bwMode="auto">
            <a:xfrm>
              <a:off x="4792" y="3498"/>
              <a:ext cx="0" cy="9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384" name="Text Box 32"/>
            <p:cNvSpPr txBox="1">
              <a:spLocks noChangeArrowheads="1"/>
            </p:cNvSpPr>
            <p:nvPr/>
          </p:nvSpPr>
          <p:spPr bwMode="auto">
            <a:xfrm>
              <a:off x="3118" y="3307"/>
              <a:ext cx="21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1700" b="1" smtClean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        D        C     C+     B     B+    A</a:t>
              </a:r>
            </a:p>
          </p:txBody>
        </p:sp>
        <p:sp>
          <p:nvSpPr>
            <p:cNvPr id="356386" name="Line 34"/>
            <p:cNvSpPr>
              <a:spLocks noChangeShapeType="1"/>
            </p:cNvSpPr>
            <p:nvPr/>
          </p:nvSpPr>
          <p:spPr bwMode="auto">
            <a:xfrm>
              <a:off x="4984" y="3499"/>
              <a:ext cx="0" cy="9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MY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175786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ChangeArrowheads="1"/>
          </p:cNvSpPr>
          <p:nvPr/>
        </p:nvSpPr>
        <p:spPr bwMode="auto">
          <a:xfrm>
            <a:off x="396875" y="658813"/>
            <a:ext cx="8424863" cy="378618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type grades3.dat</a:t>
            </a:r>
          </a:p>
          <a:p>
            <a:endParaRPr lang="en-US" sz="22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Name        E1   E2  E2   AVE   G    AV2    G2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Ibm,I.        85  100  90  91.50  A   91.67   A 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Apple,A.      85   87  90  87.60  B+  87.33   B+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Google,G.     83   54  93  78.30  B   76.67   B 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Twitter,T.    70   65  72  69.30  C   69.00   C 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Facebook,F.   68   45  92  70.70  C+  68.33   C 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Microsoft,M.  55   47  59  54.20  D   53.67   D  </a:t>
            </a:r>
          </a:p>
          <a:p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Exxon,E.      20   58  65  49.40  F   47.67   F</a:t>
            </a:r>
            <a:r>
              <a:rPr lang="en-US" sz="20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57380" name="Text Box 4"/>
          <p:cNvSpPr txBox="1">
            <a:spLocks noChangeArrowheads="1"/>
          </p:cNvSpPr>
          <p:nvPr/>
        </p:nvSpPr>
        <p:spPr bwMode="auto">
          <a:xfrm>
            <a:off x="625475" y="4930775"/>
            <a:ext cx="7921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zip file </a:t>
            </a:r>
            <a:r>
              <a:rPr lang="en-US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grades1.zip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contains the complete source code</a:t>
            </a:r>
          </a:p>
        </p:txBody>
      </p:sp>
    </p:spTree>
    <p:extLst>
      <p:ext uri="{BB962C8B-B14F-4D97-AF65-F5344CB8AC3E}">
        <p14:creationId xmlns:p14="http://schemas.microsoft.com/office/powerpoint/2010/main" val="269130643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7" name="Text Box 7"/>
          <p:cNvSpPr txBox="1">
            <a:spLocks noChangeArrowheads="1"/>
          </p:cNvSpPr>
          <p:nvPr/>
        </p:nvSpPr>
        <p:spPr bwMode="auto">
          <a:xfrm>
            <a:off x="701675" y="336550"/>
            <a:ext cx="7816850" cy="512763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&amp; writing excel files,  </a:t>
            </a:r>
            <a:r>
              <a:rPr lang="en-US" sz="2600" b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xlsread, xlswrite</a:t>
            </a:r>
            <a:endParaRPr lang="en-US" sz="2600" b="1" i="1" smtClean="0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353289" name="Picture 9"/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16013"/>
            <a:ext cx="7289800" cy="5467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8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214326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8" name="Rectangle 10"/>
          <p:cNvSpPr>
            <a:spLocks noChangeArrowheads="1"/>
          </p:cNvSpPr>
          <p:nvPr/>
        </p:nvSpPr>
        <p:spPr bwMode="auto">
          <a:xfrm>
            <a:off x="625475" y="696913"/>
            <a:ext cx="7513638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&gt;&gt; [A,C] = xlsread('grades1.xls')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endParaRPr lang="en-US" sz="1000" b="1" smtClean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85.0000   87.0000   90.0000   87.6000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20.0000   58.0000   65.0000   49.4000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70.0000   65.0000   72.0000   70.7000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83.0000   54.0000   93.0000   78.3000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85.0000  100.0000   90.0000   91.5000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55.0000   47.0000   59.0000   54.2000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68.0000   45.0000   92.0000   69.3000</a:t>
            </a:r>
          </a:p>
        </p:txBody>
      </p:sp>
      <p:sp>
        <p:nvSpPr>
          <p:cNvPr id="350220" name="Text Box 12"/>
          <p:cNvSpPr txBox="1">
            <a:spLocks noChangeArrowheads="1"/>
          </p:cNvSpPr>
          <p:nvPr/>
        </p:nvSpPr>
        <p:spPr bwMode="auto">
          <a:xfrm>
            <a:off x="785813" y="1382713"/>
            <a:ext cx="1409700" cy="466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numerical</a:t>
            </a:r>
          </a:p>
        </p:txBody>
      </p:sp>
      <p:sp>
        <p:nvSpPr>
          <p:cNvPr id="350221" name="Text Box 13"/>
          <p:cNvSpPr txBox="1">
            <a:spLocks noChangeArrowheads="1"/>
          </p:cNvSpPr>
          <p:nvPr/>
        </p:nvSpPr>
        <p:spPr bwMode="auto">
          <a:xfrm>
            <a:off x="2320925" y="1382713"/>
            <a:ext cx="750888" cy="8318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</a:p>
        </p:txBody>
      </p:sp>
      <p:sp>
        <p:nvSpPr>
          <p:cNvPr id="350222" name="Line 14"/>
          <p:cNvSpPr>
            <a:spLocks noChangeShapeType="1"/>
          </p:cNvSpPr>
          <p:nvPr/>
        </p:nvSpPr>
        <p:spPr bwMode="auto">
          <a:xfrm flipV="1">
            <a:off x="1536700" y="1076325"/>
            <a:ext cx="303213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223" name="Line 15"/>
          <p:cNvSpPr>
            <a:spLocks noChangeShapeType="1"/>
          </p:cNvSpPr>
          <p:nvPr/>
        </p:nvSpPr>
        <p:spPr bwMode="auto">
          <a:xfrm flipH="1" flipV="1">
            <a:off x="2295525" y="1076325"/>
            <a:ext cx="227013" cy="30321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96553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ChangeArrowheads="1"/>
          </p:cNvSpPr>
          <p:nvPr/>
        </p:nvSpPr>
        <p:spPr bwMode="auto">
          <a:xfrm>
            <a:off x="246063" y="696913"/>
            <a:ext cx="8575675" cy="340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=</a:t>
            </a:r>
            <a:r>
              <a:rPr lang="en-US" sz="20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'Names'          'E1'  'E2'  'E3'  'Av'  'G' 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'Apple, A.'      ''    ''    ''    ''    'B+'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'Exxon, E'       ''    ''    ''    ''    'F '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'Facebook, F.'   ''    ''    ''    ''    'C '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'Google, G'      ''    ''    ''    ''    'B '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'Ibm, I.'        ''    ''    ''    ''    'A '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'Microsoft, M.'  ''    ''    ''    ''    'D '</a:t>
            </a:r>
          </a:p>
          <a:p>
            <a:r>
              <a:rPr lang="en-US" sz="23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'Twitter, T.'    ''    ''    ''    ''    'C+'</a:t>
            </a:r>
          </a:p>
        </p:txBody>
      </p:sp>
      <p:sp>
        <p:nvSpPr>
          <p:cNvPr id="355331" name="Rectangle 3"/>
          <p:cNvSpPr>
            <a:spLocks noChangeArrowheads="1"/>
          </p:cNvSpPr>
          <p:nvPr/>
        </p:nvSpPr>
        <p:spPr bwMode="auto">
          <a:xfrm>
            <a:off x="625475" y="5172075"/>
            <a:ext cx="5616575" cy="4667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xlswrite('grades2.xls',A);</a:t>
            </a:r>
          </a:p>
        </p:txBody>
      </p:sp>
    </p:spTree>
    <p:extLst>
      <p:ext uri="{BB962C8B-B14F-4D97-AF65-F5344CB8AC3E}">
        <p14:creationId xmlns:p14="http://schemas.microsoft.com/office/powerpoint/2010/main" val="1890776288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8" name="Rectangle 4"/>
          <p:cNvSpPr>
            <a:spLocks noChangeArrowheads="1"/>
          </p:cNvSpPr>
          <p:nvPr/>
        </p:nvSpPr>
        <p:spPr bwMode="auto">
          <a:xfrm>
            <a:off x="852488" y="1389063"/>
            <a:ext cx="7666037" cy="31781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imread(filename, fmt);</a:t>
            </a: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[A, map] = imread(filename, fmt);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imwrite(A,filename,fmt);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imfinfo(filename);</a:t>
            </a:r>
          </a:p>
          <a:p>
            <a:endParaRPr lang="en-US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fmt: 'jpg', 'jp2', 'tiff', 'png',</a:t>
            </a: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'gif', 'bmp',  and others</a:t>
            </a:r>
          </a:p>
        </p:txBody>
      </p:sp>
      <p:sp>
        <p:nvSpPr>
          <p:cNvPr id="359429" name="Text Box 5"/>
          <p:cNvSpPr txBox="1">
            <a:spLocks noChangeArrowheads="1"/>
          </p:cNvSpPr>
          <p:nvPr/>
        </p:nvSpPr>
        <p:spPr bwMode="auto">
          <a:xfrm>
            <a:off x="852488" y="469900"/>
            <a:ext cx="1743075" cy="49847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Files</a:t>
            </a:r>
          </a:p>
        </p:txBody>
      </p:sp>
      <p:sp>
        <p:nvSpPr>
          <p:cNvPr id="359430" name="Text Box 6"/>
          <p:cNvSpPr txBox="1">
            <a:spLocks noChangeArrowheads="1"/>
          </p:cNvSpPr>
          <p:nvPr/>
        </p:nvSpPr>
        <p:spPr bwMode="auto">
          <a:xfrm>
            <a:off x="852488" y="5022850"/>
            <a:ext cx="6508750" cy="46672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functions have additional input/output options</a:t>
            </a:r>
          </a:p>
        </p:txBody>
      </p:sp>
    </p:spTree>
    <p:extLst>
      <p:ext uri="{BB962C8B-B14F-4D97-AF65-F5344CB8AC3E}">
        <p14:creationId xmlns:p14="http://schemas.microsoft.com/office/powerpoint/2010/main" val="1422564745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50" name="Picture 6" descr="ngc6543a"/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4525" y="2432050"/>
            <a:ext cx="595947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4549" name="Rectangle 5"/>
          <p:cNvSpPr>
            <a:spLocks noChangeArrowheads="1"/>
          </p:cNvSpPr>
          <p:nvPr/>
        </p:nvSpPr>
        <p:spPr bwMode="auto">
          <a:xfrm>
            <a:off x="777875" y="544513"/>
            <a:ext cx="7058025" cy="153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imread('ngc6543a.jpg', 'jpg');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image(y); </a:t>
            </a:r>
          </a:p>
          <a:p>
            <a:endParaRPr lang="en-US" sz="10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5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title('NGC 6543 Nebula'); axis off;</a:t>
            </a:r>
          </a:p>
        </p:txBody>
      </p:sp>
    </p:spTree>
    <p:extLst>
      <p:ext uri="{BB962C8B-B14F-4D97-AF65-F5344CB8AC3E}">
        <p14:creationId xmlns:p14="http://schemas.microsoft.com/office/powerpoint/2010/main" val="3189494670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4" name="Picture 6" descr="mandrill"/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3125" y="2168525"/>
            <a:ext cx="5730875" cy="4295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5573" name="Rectangle 5"/>
          <p:cNvSpPr>
            <a:spLocks noChangeArrowheads="1"/>
          </p:cNvSpPr>
          <p:nvPr/>
        </p:nvSpPr>
        <p:spPr bwMode="auto">
          <a:xfrm>
            <a:off x="777875" y="620713"/>
            <a:ext cx="796766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 mandrill;   </a:t>
            </a:r>
            <a:r>
              <a:rPr lang="en-US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MATLAB demo image</a:t>
            </a:r>
          </a:p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image(X);        </a:t>
            </a:r>
            <a:r>
              <a:rPr lang="en-US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US" b="1" dirty="0" err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X,map</a:t>
            </a:r>
            <a:r>
              <a:rPr lang="en-US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are part of the</a:t>
            </a:r>
          </a:p>
          <a:p>
            <a:r>
              <a:rPr lang="en-US" b="1" dirty="0" err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colormap</a:t>
            </a:r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(map);   </a:t>
            </a:r>
            <a:r>
              <a:rPr lang="en-US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saved </a:t>
            </a:r>
            <a:r>
              <a:rPr lang="en-US" b="1" dirty="0" err="1" smtClean="0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mandrill.mat</a:t>
            </a:r>
            <a:r>
              <a:rPr lang="en-US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file</a:t>
            </a:r>
          </a:p>
        </p:txBody>
      </p:sp>
    </p:spTree>
    <p:extLst>
      <p:ext uri="{BB962C8B-B14F-4D97-AF65-F5344CB8AC3E}">
        <p14:creationId xmlns:p14="http://schemas.microsoft.com/office/powerpoint/2010/main" val="2353474693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6" name="Picture 4" descr="arch"/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8700" y="2500313"/>
            <a:ext cx="5575300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6594" name="Rectangle 2"/>
          <p:cNvSpPr>
            <a:spLocks noChangeArrowheads="1"/>
          </p:cNvSpPr>
          <p:nvPr/>
        </p:nvSpPr>
        <p:spPr bwMode="auto">
          <a:xfrm>
            <a:off x="246063" y="317500"/>
            <a:ext cx="8651875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s1 = 'http://upload.wikimedia.org/';</a:t>
            </a:r>
          </a:p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s2 = '</a:t>
            </a:r>
            <a:r>
              <a:rPr lang="en-US" b="1" dirty="0" err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wikipedia</a:t>
            </a:r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/commons/d/de/';</a:t>
            </a:r>
          </a:p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s3 = 'St_Louis_night_expblend.jpg';</a:t>
            </a:r>
          </a:p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filename = [s1,s2,s3];</a:t>
            </a:r>
          </a:p>
          <a:p>
            <a:endParaRPr lang="en-US" sz="1500" b="1" dirty="0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</a:t>
            </a:r>
            <a:r>
              <a:rPr lang="en-US" b="1" dirty="0" err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imread</a:t>
            </a:r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filename,'jpg</a:t>
            </a:r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');</a:t>
            </a:r>
          </a:p>
          <a:p>
            <a:r>
              <a:rPr lang="en-US" b="1" dirty="0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image(y); axis off;</a:t>
            </a:r>
          </a:p>
        </p:txBody>
      </p:sp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169863" y="6464300"/>
            <a:ext cx="8728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'http://upload.wikimedia.org/wikipedia/commons/d/de/St_Louis_night_expblend.jpg'</a:t>
            </a:r>
          </a:p>
        </p:txBody>
      </p:sp>
    </p:spTree>
    <p:extLst>
      <p:ext uri="{BB962C8B-B14F-4D97-AF65-F5344CB8AC3E}">
        <p14:creationId xmlns:p14="http://schemas.microsoft.com/office/powerpoint/2010/main" val="2681418711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ChangeArrowheads="1"/>
          </p:cNvSpPr>
          <p:nvPr/>
        </p:nvSpPr>
        <p:spPr bwMode="auto">
          <a:xfrm>
            <a:off x="701675" y="1303338"/>
            <a:ext cx="8272463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[y,fs] = wavread(filename);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wavwrite(y,fs,filename);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wavrecord(n,fs);        </a:t>
            </a:r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 samples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wavrecord(N*fs,fs);     </a:t>
            </a:r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 seconds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sound(y,fs);</a:t>
            </a: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wavplay(y,fs);</a:t>
            </a:r>
          </a:p>
          <a:p>
            <a:endParaRPr lang="en-US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typical, fs = 8000, 11025, 22050, 44100</a:t>
            </a:r>
          </a:p>
        </p:txBody>
      </p:sp>
      <p:sp>
        <p:nvSpPr>
          <p:cNvPr id="363523" name="Text Box 3"/>
          <p:cNvSpPr txBox="1">
            <a:spLocks noChangeArrowheads="1"/>
          </p:cNvSpPr>
          <p:nvPr/>
        </p:nvSpPr>
        <p:spPr bwMode="auto">
          <a:xfrm>
            <a:off x="852488" y="469900"/>
            <a:ext cx="6834187" cy="49847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Reading, Writing, Recording, Playing Audio Files</a:t>
            </a:r>
          </a:p>
        </p:txBody>
      </p:sp>
      <p:sp>
        <p:nvSpPr>
          <p:cNvPr id="363524" name="Text Box 4"/>
          <p:cNvSpPr txBox="1">
            <a:spLocks noChangeArrowheads="1"/>
          </p:cNvSpPr>
          <p:nvPr/>
        </p:nvSpPr>
        <p:spPr bwMode="auto">
          <a:xfrm>
            <a:off x="777875" y="5764213"/>
            <a:ext cx="6584950" cy="83185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functions have additional input/output options,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week-2 lecture notes for some examples</a:t>
            </a:r>
          </a:p>
        </p:txBody>
      </p:sp>
    </p:spTree>
    <p:extLst>
      <p:ext uri="{BB962C8B-B14F-4D97-AF65-F5344CB8AC3E}">
        <p14:creationId xmlns:p14="http://schemas.microsoft.com/office/powerpoint/2010/main" val="1348594465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601913" y="1758950"/>
            <a:ext cx="6542087" cy="3416300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reads and plays a wave file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6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scrambles it by frequency inversion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implemented by AM modulation (at Nyquist)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plays the scrambled version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and saves it in a wave file</a:t>
            </a:r>
          </a:p>
          <a:p>
            <a:pPr>
              <a:lnSpc>
                <a:spcPct val="80000"/>
              </a:lnSpc>
            </a:pPr>
            <a:endParaRPr lang="en-US" sz="200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6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unscrambles it and plays it back</a:t>
            </a:r>
          </a:p>
        </p:txBody>
      </p:sp>
      <p:sp>
        <p:nvSpPr>
          <p:cNvPr id="369667" name="Text Box 3"/>
          <p:cNvSpPr txBox="1">
            <a:spLocks noChangeArrowheads="1"/>
          </p:cNvSpPr>
          <p:nvPr/>
        </p:nvSpPr>
        <p:spPr bwMode="auto">
          <a:xfrm>
            <a:off x="2684463" y="700088"/>
            <a:ext cx="3813175" cy="512762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7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Voice Scrambler Example</a:t>
            </a:r>
          </a:p>
        </p:txBody>
      </p:sp>
      <p:sp>
        <p:nvSpPr>
          <p:cNvPr id="369668" name="Rectangle 4"/>
          <p:cNvSpPr>
            <a:spLocks noChangeArrowheads="1"/>
          </p:cNvSpPr>
          <p:nvPr/>
        </p:nvSpPr>
        <p:spPr bwMode="auto">
          <a:xfrm>
            <a:off x="1384300" y="1633538"/>
            <a:ext cx="6738938" cy="378142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329025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0695" name="Object 7"/>
          <p:cNvGraphicFramePr>
            <a:graphicFrameLocks noChangeAspect="1"/>
          </p:cNvGraphicFramePr>
          <p:nvPr/>
        </p:nvGraphicFramePr>
        <p:xfrm>
          <a:off x="1612900" y="2020888"/>
          <a:ext cx="5918200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CorelDRAW" r:id="rId3" imgW="2283285" imgH="861108" progId="CorelDraw.Graphic.7">
                  <p:embed/>
                </p:oleObj>
              </mc:Choice>
              <mc:Fallback>
                <p:oleObj name="CorelDRAW" r:id="rId3" imgW="2283285" imgH="861108" progId="CorelDraw.Graphic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2020888"/>
                        <a:ext cx="5918200" cy="223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696" name="Text Box 8"/>
          <p:cNvSpPr txBox="1">
            <a:spLocks noChangeArrowheads="1"/>
          </p:cNvSpPr>
          <p:nvPr/>
        </p:nvSpPr>
        <p:spPr bwMode="auto">
          <a:xfrm>
            <a:off x="3214688" y="568325"/>
            <a:ext cx="2419350" cy="4984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Voice Scrambler</a:t>
            </a:r>
          </a:p>
        </p:txBody>
      </p:sp>
      <p:sp>
        <p:nvSpPr>
          <p:cNvPr id="370697" name="Text Box 9"/>
          <p:cNvSpPr txBox="1">
            <a:spLocks noChangeArrowheads="1"/>
          </p:cNvSpPr>
          <p:nvPr/>
        </p:nvSpPr>
        <p:spPr bwMode="auto">
          <a:xfrm>
            <a:off x="1916113" y="1592263"/>
            <a:ext cx="23955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spectrum</a:t>
            </a:r>
          </a:p>
          <a:p>
            <a:r>
              <a:rPr lang="en-US" sz="22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digitized signal</a:t>
            </a:r>
          </a:p>
        </p:txBody>
      </p:sp>
      <p:sp>
        <p:nvSpPr>
          <p:cNvPr id="370698" name="Text Box 10"/>
          <p:cNvSpPr txBox="1">
            <a:spLocks noChangeArrowheads="1"/>
          </p:cNvSpPr>
          <p:nvPr/>
        </p:nvSpPr>
        <p:spPr bwMode="auto">
          <a:xfrm>
            <a:off x="4724400" y="1776413"/>
            <a:ext cx="21939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inverted spectrum</a:t>
            </a:r>
          </a:p>
        </p:txBody>
      </p:sp>
      <p:pic>
        <p:nvPicPr>
          <p:cNvPr id="370745" name="Picture 57" descr="tt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4886325"/>
            <a:ext cx="55403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0746" name="Rectangle 58"/>
          <p:cNvSpPr>
            <a:spLocks noChangeArrowheads="1"/>
          </p:cNvSpPr>
          <p:nvPr/>
        </p:nvSpPr>
        <p:spPr bwMode="auto">
          <a:xfrm>
            <a:off x="1536700" y="4668838"/>
            <a:ext cx="6070600" cy="14509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 sz="200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0786" name="Picture 98" descr="tt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5599113"/>
            <a:ext cx="2809875" cy="33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729996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ChangeArrowheads="1"/>
          </p:cNvSpPr>
          <p:nvPr/>
        </p:nvSpPr>
        <p:spPr bwMode="auto">
          <a:xfrm>
            <a:off x="381000" y="633413"/>
            <a:ext cx="8686800" cy="47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[x,fs] = wavread('JB.wav');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read wave file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sound(x,fs);       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play wave file</a:t>
            </a: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here, fs=16000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(0:length(x)-1)';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length(x)=71472</a:t>
            </a:r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(-1).^n .* x;  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scrambled signal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pause; sound(y,fs);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play scrambled file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wavwrite(y,fs, 'JBs.wav');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write wave file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(-1).^n .* y;  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unscramble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pause; sound(y,fs);          </a:t>
            </a:r>
            <a:r>
              <a:rPr lang="en-US" sz="2200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play unscrambled</a:t>
            </a:r>
          </a:p>
        </p:txBody>
      </p:sp>
    </p:spTree>
    <p:extLst>
      <p:ext uri="{BB962C8B-B14F-4D97-AF65-F5344CB8AC3E}">
        <p14:creationId xmlns:p14="http://schemas.microsoft.com/office/powerpoint/2010/main" val="2295383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ChangeArrowheads="1"/>
          </p:cNvSpPr>
          <p:nvPr/>
        </p:nvSpPr>
        <p:spPr bwMode="auto">
          <a:xfrm>
            <a:off x="381000" y="1544638"/>
            <a:ext cx="868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1800" b="1" smtClean="0">
              <a:solidFill>
                <a:srgbClr val="0099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72739" name="Text Box 3"/>
          <p:cNvSpPr txBox="1">
            <a:spLocks noChangeArrowheads="1"/>
          </p:cNvSpPr>
          <p:nvPr/>
        </p:nvSpPr>
        <p:spPr bwMode="auto">
          <a:xfrm>
            <a:off x="777875" y="473075"/>
            <a:ext cx="6726238" cy="498475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 and scramble/unscramble your own voice</a:t>
            </a:r>
          </a:p>
        </p:txBody>
      </p:sp>
      <p:sp>
        <p:nvSpPr>
          <p:cNvPr id="372740" name="Rectangle 4"/>
          <p:cNvSpPr>
            <a:spLocks noChangeArrowheads="1"/>
          </p:cNvSpPr>
          <p:nvPr/>
        </p:nvSpPr>
        <p:spPr bwMode="auto">
          <a:xfrm>
            <a:off x="777875" y="3830638"/>
            <a:ext cx="5084763" cy="16541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 = 16000;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wavrecord(5*fs, fs);</a:t>
            </a:r>
          </a:p>
          <a:p>
            <a:endParaRPr lang="en-US" sz="1500" b="1" smtClean="0">
              <a:solidFill>
                <a:srgbClr val="33339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wavwrite(y,fs,'test.wav');</a:t>
            </a:r>
          </a:p>
        </p:txBody>
      </p:sp>
      <p:sp>
        <p:nvSpPr>
          <p:cNvPr id="372741" name="Text Box 5"/>
          <p:cNvSpPr txBox="1">
            <a:spLocks noChangeArrowheads="1"/>
          </p:cNvSpPr>
          <p:nvPr/>
        </p:nvSpPr>
        <p:spPr bwMode="auto">
          <a:xfrm>
            <a:off x="777875" y="1228725"/>
            <a:ext cx="6697663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 a mike at the microphone input of your PC,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execute the following MATLAB commands to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 your voice for 5 seconds at a sampling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16000 samples/sec, and save the recording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wavefile </a:t>
            </a:r>
            <a:r>
              <a:rPr lang="en-US" b="1" smtClean="0">
                <a:solidFill>
                  <a:srgbClr val="33339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'test.wav',</a:t>
            </a:r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then edit the previous </a:t>
            </a:r>
          </a:p>
          <a:p>
            <a:r>
              <a:rPr lang="en-US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 segment to read this wave file, and run it.</a:t>
            </a:r>
          </a:p>
        </p:txBody>
      </p:sp>
      <p:sp>
        <p:nvSpPr>
          <p:cNvPr id="372742" name="Text Box 6"/>
          <p:cNvSpPr txBox="1">
            <a:spLocks noChangeArrowheads="1"/>
          </p:cNvSpPr>
          <p:nvPr/>
        </p:nvSpPr>
        <p:spPr bwMode="auto">
          <a:xfrm>
            <a:off x="784225" y="5781675"/>
            <a:ext cx="4679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5*fs =</a:t>
            </a:r>
            <a:r>
              <a:rPr lang="en-US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number of samples in 5 sec</a:t>
            </a:r>
          </a:p>
        </p:txBody>
      </p:sp>
    </p:spTree>
    <p:extLst>
      <p:ext uri="{BB962C8B-B14F-4D97-AF65-F5344CB8AC3E}">
        <p14:creationId xmlns:p14="http://schemas.microsoft.com/office/powerpoint/2010/main" val="987215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3983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786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797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134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9779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7275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777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8173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14824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1805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682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685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323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029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618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867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TMoc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pure.substance.pptx" id="{3706E2EC-9212-4C6C-BAE1-63D100D343BC}" vid="{47E7F11E-BBF7-49CB-A7A4-D59578B938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45384</TotalTime>
  <Words>4481</Words>
  <Application>Microsoft Office PowerPoint</Application>
  <PresentationFormat>On-screen Show (4:3)</PresentationFormat>
  <Paragraphs>854</Paragraphs>
  <Slides>67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7" baseType="lpstr">
      <vt:lpstr>Arial</vt:lpstr>
      <vt:lpstr>Calibri</vt:lpstr>
      <vt:lpstr>Courier New</vt:lpstr>
      <vt:lpstr>Osaka</vt:lpstr>
      <vt:lpstr>Times</vt:lpstr>
      <vt:lpstr>Times New Roman</vt:lpstr>
      <vt:lpstr>Wingdings</vt:lpstr>
      <vt:lpstr>Custom Design</vt:lpstr>
      <vt:lpstr>UTMocw template</vt:lpstr>
      <vt:lpstr>CorelDRAW 7.0 Graphic</vt:lpstr>
      <vt:lpstr>SECP 2733 Matlab I/O – Input Output Functions, Datafiles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File Input/Output Reading and Writing Files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Kadin Tseng</dc:creator>
  <cp:lastModifiedBy>Mohsin</cp:lastModifiedBy>
  <cp:revision>386</cp:revision>
  <cp:lastPrinted>2018-04-12T02:43:24Z</cp:lastPrinted>
  <dcterms:created xsi:type="dcterms:W3CDTF">2011-01-14T19:12:41Z</dcterms:created>
  <dcterms:modified xsi:type="dcterms:W3CDTF">2022-01-18T02:34:55Z</dcterms:modified>
</cp:coreProperties>
</file>