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3"/>
  </p:notesMasterIdLst>
  <p:sldIdLst>
    <p:sldId id="256" r:id="rId2"/>
    <p:sldId id="257" r:id="rId3"/>
    <p:sldId id="275" r:id="rId4"/>
    <p:sldId id="258" r:id="rId5"/>
    <p:sldId id="272" r:id="rId6"/>
    <p:sldId id="273" r:id="rId7"/>
    <p:sldId id="279" r:id="rId8"/>
    <p:sldId id="278" r:id="rId9"/>
    <p:sldId id="276" r:id="rId10"/>
    <p:sldId id="277" r:id="rId11"/>
    <p:sldId id="274" r:id="rId12"/>
    <p:sldId id="260" r:id="rId13"/>
    <p:sldId id="261" r:id="rId14"/>
    <p:sldId id="280" r:id="rId15"/>
    <p:sldId id="262" r:id="rId16"/>
    <p:sldId id="283" r:id="rId17"/>
    <p:sldId id="281" r:id="rId18"/>
    <p:sldId id="263" r:id="rId19"/>
    <p:sldId id="282" r:id="rId20"/>
    <p:sldId id="264" r:id="rId21"/>
    <p:sldId id="265" r:id="rId22"/>
    <p:sldId id="266" r:id="rId23"/>
    <p:sldId id="297" r:id="rId24"/>
    <p:sldId id="298" r:id="rId25"/>
    <p:sldId id="267" r:id="rId26"/>
    <p:sldId id="313" r:id="rId27"/>
    <p:sldId id="312" r:id="rId28"/>
    <p:sldId id="309" r:id="rId29"/>
    <p:sldId id="310" r:id="rId30"/>
    <p:sldId id="314" r:id="rId31"/>
    <p:sldId id="269" r:id="rId32"/>
    <p:sldId id="299" r:id="rId33"/>
    <p:sldId id="302" r:id="rId34"/>
    <p:sldId id="301" r:id="rId35"/>
    <p:sldId id="303" r:id="rId36"/>
    <p:sldId id="304" r:id="rId37"/>
    <p:sldId id="305" r:id="rId38"/>
    <p:sldId id="307" r:id="rId39"/>
    <p:sldId id="306" r:id="rId40"/>
    <p:sldId id="300" r:id="rId41"/>
    <p:sldId id="308" r:id="rId42"/>
    <p:sldId id="315" r:id="rId43"/>
    <p:sldId id="316" r:id="rId44"/>
    <p:sldId id="317" r:id="rId45"/>
    <p:sldId id="318" r:id="rId46"/>
    <p:sldId id="286" r:id="rId47"/>
    <p:sldId id="287" r:id="rId48"/>
    <p:sldId id="288" r:id="rId49"/>
    <p:sldId id="289" r:id="rId50"/>
    <p:sldId id="290" r:id="rId51"/>
    <p:sldId id="284" r:id="rId52"/>
    <p:sldId id="296" r:id="rId53"/>
    <p:sldId id="285" r:id="rId54"/>
    <p:sldId id="291" r:id="rId55"/>
    <p:sldId id="292" r:id="rId56"/>
    <p:sldId id="293" r:id="rId57"/>
    <p:sldId id="294" r:id="rId58"/>
    <p:sldId id="295" r:id="rId59"/>
    <p:sldId id="270" r:id="rId60"/>
    <p:sldId id="271" r:id="rId61"/>
    <p:sldId id="259" r:id="rId62"/>
  </p:sldIdLst>
  <p:sldSz cx="9144000" cy="6858000" type="screen4x3"/>
  <p:notesSz cx="10234613" cy="7099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435475" cy="3556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797550" y="0"/>
            <a:ext cx="4435475" cy="355600"/>
          </a:xfrm>
          <a:prstGeom prst="rect">
            <a:avLst/>
          </a:prstGeom>
        </p:spPr>
        <p:txBody>
          <a:bodyPr vert="horz" lIns="91440" tIns="45720" rIns="91440" bIns="45720" rtlCol="0"/>
          <a:lstStyle>
            <a:lvl1pPr algn="r">
              <a:defRPr sz="1200"/>
            </a:lvl1pPr>
          </a:lstStyle>
          <a:p>
            <a:fld id="{13680770-ADFC-4260-9C93-2757B136DEE9}" type="datetimeFigureOut">
              <a:rPr lang="en-US" smtClean="0"/>
              <a:t>4/13/2022</a:t>
            </a:fld>
            <a:endParaRPr lang="en-US"/>
          </a:p>
        </p:txBody>
      </p:sp>
      <p:sp>
        <p:nvSpPr>
          <p:cNvPr id="4" name="Slide Image Placeholder 3"/>
          <p:cNvSpPr>
            <a:spLocks noGrp="1" noRot="1" noChangeAspect="1"/>
          </p:cNvSpPr>
          <p:nvPr>
            <p:ph type="sldImg" idx="2"/>
          </p:nvPr>
        </p:nvSpPr>
        <p:spPr>
          <a:xfrm>
            <a:off x="3343275" y="531813"/>
            <a:ext cx="3549650" cy="26622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023938" y="3371850"/>
            <a:ext cx="8186737" cy="31956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743700"/>
            <a:ext cx="4435475" cy="35401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797550" y="6743700"/>
            <a:ext cx="4435475" cy="354013"/>
          </a:xfrm>
          <a:prstGeom prst="rect">
            <a:avLst/>
          </a:prstGeom>
        </p:spPr>
        <p:txBody>
          <a:bodyPr vert="horz" lIns="91440" tIns="45720" rIns="91440" bIns="45720" rtlCol="0" anchor="b"/>
          <a:lstStyle>
            <a:lvl1pPr algn="r">
              <a:defRPr sz="1200"/>
            </a:lvl1pPr>
          </a:lstStyle>
          <a:p>
            <a:fld id="{69411209-CCD6-4F2B-84F6-9B49A5E780DE}" type="slidenum">
              <a:rPr lang="en-US" smtClean="0"/>
              <a:t>‹#›</a:t>
            </a:fld>
            <a:endParaRPr lang="en-US"/>
          </a:p>
        </p:txBody>
      </p:sp>
    </p:spTree>
    <p:extLst>
      <p:ext uri="{BB962C8B-B14F-4D97-AF65-F5344CB8AC3E}">
        <p14:creationId xmlns:p14="http://schemas.microsoft.com/office/powerpoint/2010/main" val="22191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MY"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MY"/>
          </a:p>
        </p:txBody>
      </p:sp>
      <p:sp>
        <p:nvSpPr>
          <p:cNvPr id="15" name="Text Placeholder 14"/>
          <p:cNvSpPr>
            <a:spLocks noGrp="1"/>
          </p:cNvSpPr>
          <p:nvPr>
            <p:ph type="body" sz="quarter" idx="13"/>
          </p:nvPr>
        </p:nvSpPr>
        <p:spPr>
          <a:xfrm>
            <a:off x="971550" y="1196975"/>
            <a:ext cx="6408762" cy="914400"/>
          </a:xfrm>
        </p:spPr>
        <p:txBody>
          <a:bodyPr/>
          <a:lstStyle>
            <a:lvl1pPr algn="ctr">
              <a:buNone/>
              <a:defRPr/>
            </a:lvl1pPr>
          </a:lstStyle>
          <a:p>
            <a:pPr lvl="0"/>
            <a:r>
              <a:rPr lang="en-US" smtClean="0"/>
              <a:t>Click to edit Master text styles</a:t>
            </a:r>
          </a:p>
        </p:txBody>
      </p:sp>
      <p:sp>
        <p:nvSpPr>
          <p:cNvPr id="5" name="Date Placeholder 3"/>
          <p:cNvSpPr>
            <a:spLocks noGrp="1"/>
          </p:cNvSpPr>
          <p:nvPr>
            <p:ph type="dt" sz="half" idx="14"/>
          </p:nvPr>
        </p:nvSpPr>
        <p:spPr/>
        <p:txBody>
          <a:bodyPr/>
          <a:lstStyle>
            <a:lvl1pPr>
              <a:defRPr/>
            </a:lvl1pPr>
          </a:lstStyle>
          <a:p>
            <a:fld id="{5E03C2F1-4303-46FD-BD96-DFF132C2F07E}" type="datetimeFigureOut">
              <a:rPr lang="en-US" smtClean="0"/>
              <a:t>4/13/2022</a:t>
            </a:fld>
            <a:endParaRPr lang="en-US"/>
          </a:p>
        </p:txBody>
      </p:sp>
      <p:sp>
        <p:nvSpPr>
          <p:cNvPr id="6" name="Footer Placeholder 4"/>
          <p:cNvSpPr>
            <a:spLocks noGrp="1"/>
          </p:cNvSpPr>
          <p:nvPr>
            <p:ph type="ftr" sz="quarter" idx="15"/>
          </p:nvPr>
        </p:nvSpPr>
        <p:spPr/>
        <p:txBody>
          <a:bodyPr/>
          <a:lstStyle>
            <a:lvl1pPr>
              <a:defRPr/>
            </a:lvl1pPr>
          </a:lstStyle>
          <a:p>
            <a:endParaRPr lang="en-US"/>
          </a:p>
        </p:txBody>
      </p:sp>
      <p:sp>
        <p:nvSpPr>
          <p:cNvPr id="7" name="Slide Number Placeholder 5"/>
          <p:cNvSpPr>
            <a:spLocks noGrp="1"/>
          </p:cNvSpPr>
          <p:nvPr>
            <p:ph type="sldNum" sz="quarter" idx="16"/>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fld id="{5E03C2F1-4303-46FD-BD96-DFF132C2F07E}" type="datetimeFigureOut">
              <a:rPr lang="en-US" smtClean="0"/>
              <a:t>4/13/2022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5E03C2F1-4303-46FD-BD96-DFF132C2F07E}" type="datetimeFigureOut">
              <a:rPr lang="en-US" smtClean="0"/>
              <a:t>4/13/2022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Date Placeholder 3"/>
          <p:cNvSpPr>
            <a:spLocks noGrp="1"/>
          </p:cNvSpPr>
          <p:nvPr>
            <p:ph type="dt" sz="half" idx="10"/>
          </p:nvPr>
        </p:nvSpPr>
        <p:spPr/>
        <p:txBody>
          <a:bodyPr/>
          <a:lstStyle>
            <a:lvl1pPr>
              <a:defRPr/>
            </a:lvl1pPr>
          </a:lstStyle>
          <a:p>
            <a:fld id="{5E03C2F1-4303-46FD-BD96-DFF132C2F07E}" type="datetimeFigureOut">
              <a:rPr lang="en-US" smtClean="0"/>
              <a:t>4/13/2022</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7" name="Date Placeholder 3"/>
          <p:cNvSpPr>
            <a:spLocks noGrp="1"/>
          </p:cNvSpPr>
          <p:nvPr>
            <p:ph type="dt" sz="half" idx="10"/>
          </p:nvPr>
        </p:nvSpPr>
        <p:spPr/>
        <p:txBody>
          <a:bodyPr/>
          <a:lstStyle>
            <a:lvl1pPr>
              <a:defRPr/>
            </a:lvl1pPr>
          </a:lstStyle>
          <a:p>
            <a:fld id="{5E03C2F1-4303-46FD-BD96-DFF132C2F07E}" type="datetimeFigureOut">
              <a:rPr lang="en-US" smtClean="0"/>
              <a:t>4/13/2022</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Date Placeholder 3"/>
          <p:cNvSpPr>
            <a:spLocks noGrp="1"/>
          </p:cNvSpPr>
          <p:nvPr>
            <p:ph type="dt" sz="half" idx="10"/>
          </p:nvPr>
        </p:nvSpPr>
        <p:spPr/>
        <p:txBody>
          <a:bodyPr/>
          <a:lstStyle>
            <a:lvl1pPr>
              <a:defRPr/>
            </a:lvl1pPr>
          </a:lstStyle>
          <a:p>
            <a:fld id="{5E03C2F1-4303-46FD-BD96-DFF132C2F07E}" type="datetimeFigureOut">
              <a:rPr lang="en-US" smtClean="0"/>
              <a:t>4/13/2022</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5E03C2F1-4303-46FD-BD96-DFF132C2F07E}" type="datetimeFigureOut">
              <a:rPr lang="en-US" smtClean="0"/>
              <a:t>4/13/2022</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5E03C2F1-4303-46FD-BD96-DFF132C2F07E}" type="datetimeFigureOut">
              <a:rPr lang="en-US" smtClean="0"/>
              <a:t>4/13/2022</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MY"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5E03C2F1-4303-46FD-BD96-DFF132C2F07E}" type="datetimeFigureOut">
              <a:rPr lang="en-US" smtClean="0"/>
              <a:t>4/13/2022</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fld id="{5E03C2F1-4303-46FD-BD96-DFF132C2F07E}" type="datetimeFigureOut">
              <a:rPr lang="en-US" smtClean="0"/>
              <a:t>4/13/2022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M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fld id="{5E03C2F1-4303-46FD-BD96-DFF132C2F07E}" type="datetimeFigureOut">
              <a:rPr lang="en-US" smtClean="0"/>
              <a:t>4/13/2022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03C2F1-4303-46FD-BD96-DFF132C2F07E}" type="datetimeFigureOut">
              <a:rPr lang="en-US" smtClean="0"/>
              <a:t>4/13/2022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7A7B8-5F5E-4807-9DAC-30424A4C92AE}" type="slidenum">
              <a:rPr lang="en-US" smtClean="0"/>
              <a:t>‹#›</a:t>
            </a:fld>
            <a:endParaRPr lang="en-US"/>
          </a:p>
        </p:txBody>
      </p:sp>
    </p:spTree>
    <p:extLst>
      <p:ext uri="{BB962C8B-B14F-4D97-AF65-F5344CB8AC3E}">
        <p14:creationId xmlns:p14="http://schemas.microsoft.com/office/powerpoint/2010/main" val="1214208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MY"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fld id="{5E03C2F1-4303-46FD-BD96-DFF132C2F07E}" type="datetimeFigureOut">
              <a:rPr lang="en-US" smtClean="0"/>
              <a:t>4/13/2022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fld id="{7FC7A7B8-5F5E-4807-9DAC-30424A4C92A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youtube.com/watch?v=9lowHks4su8"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9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0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SKTN 3224</a:t>
            </a:r>
            <a:br>
              <a:rPr lang="en-US" dirty="0" smtClean="0"/>
            </a:br>
            <a:r>
              <a:rPr lang="en-US" dirty="0" smtClean="0"/>
              <a:t>Thermal Hydraulics &amp; Lab</a:t>
            </a:r>
            <a:endParaRPr lang="en-US" dirty="0"/>
          </a:p>
        </p:txBody>
      </p:sp>
      <p:sp>
        <p:nvSpPr>
          <p:cNvPr id="3" name="Subtitle 2"/>
          <p:cNvSpPr>
            <a:spLocks noGrp="1"/>
          </p:cNvSpPr>
          <p:nvPr>
            <p:ph type="subTitle" idx="1"/>
          </p:nvPr>
        </p:nvSpPr>
        <p:spPr>
          <a:xfrm>
            <a:off x="1371600" y="4724400"/>
            <a:ext cx="6934200" cy="914400"/>
          </a:xfrm>
        </p:spPr>
        <p:txBody>
          <a:bodyPr/>
          <a:lstStyle/>
          <a:p>
            <a:r>
              <a:rPr lang="en-US" dirty="0" err="1" smtClean="0"/>
              <a:t>Mohsin</a:t>
            </a:r>
            <a:r>
              <a:rPr lang="en-US" dirty="0" smtClean="0"/>
              <a:t> </a:t>
            </a:r>
            <a:r>
              <a:rPr lang="en-US" dirty="0" err="1" smtClean="0"/>
              <a:t>Mohd</a:t>
            </a:r>
            <a:r>
              <a:rPr lang="en-US" dirty="0" smtClean="0"/>
              <a:t> </a:t>
            </a:r>
            <a:r>
              <a:rPr lang="en-US" dirty="0" err="1" smtClean="0"/>
              <a:t>Sies</a:t>
            </a:r>
            <a:endParaRPr lang="en-US" dirty="0" smtClean="0"/>
          </a:p>
          <a:p>
            <a:r>
              <a:rPr lang="en-US" sz="2000" dirty="0" smtClean="0"/>
              <a:t>Nuclear Engineering,</a:t>
            </a:r>
          </a:p>
          <a:p>
            <a:r>
              <a:rPr lang="en-US" sz="2000" dirty="0" smtClean="0"/>
              <a:t>School of Chemical and Energy Engineering,</a:t>
            </a:r>
          </a:p>
          <a:p>
            <a:r>
              <a:rPr lang="en-US" sz="2000" dirty="0" smtClean="0"/>
              <a:t> </a:t>
            </a:r>
            <a:r>
              <a:rPr lang="en-US" sz="2000" dirty="0" err="1" smtClean="0"/>
              <a:t>Universiti</a:t>
            </a:r>
            <a:r>
              <a:rPr lang="en-US" sz="2000" dirty="0" smtClean="0"/>
              <a:t> </a:t>
            </a:r>
            <a:r>
              <a:rPr lang="en-US" sz="2000" dirty="0" err="1" smtClean="0"/>
              <a:t>Teknologi</a:t>
            </a:r>
            <a:r>
              <a:rPr lang="en-US" sz="2000" dirty="0" smtClean="0"/>
              <a:t> Malaysia</a:t>
            </a:r>
            <a:endParaRPr lang="en-US" sz="2000" dirty="0"/>
          </a:p>
        </p:txBody>
      </p:sp>
    </p:spTree>
    <p:extLst>
      <p:ext uri="{BB962C8B-B14F-4D97-AF65-F5344CB8AC3E}">
        <p14:creationId xmlns:p14="http://schemas.microsoft.com/office/powerpoint/2010/main" val="33625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15962"/>
          </a:xfrm>
        </p:spPr>
        <p:txBody>
          <a:bodyPr/>
          <a:lstStyle/>
          <a:p>
            <a:r>
              <a:rPr lang="en-US" sz="4000" dirty="0" smtClean="0"/>
              <a:t>Two Phase Flow</a:t>
            </a:r>
            <a:endParaRPr lang="en-US" sz="4000" dirty="0"/>
          </a:p>
        </p:txBody>
      </p:sp>
      <p:sp>
        <p:nvSpPr>
          <p:cNvPr id="5" name="Content Placeholder 4"/>
          <p:cNvSpPr>
            <a:spLocks noGrp="1"/>
          </p:cNvSpPr>
          <p:nvPr>
            <p:ph idx="1"/>
          </p:nvPr>
        </p:nvSpPr>
        <p:spPr>
          <a:xfrm>
            <a:off x="457200" y="1143000"/>
            <a:ext cx="8229600" cy="4525963"/>
          </a:xfrm>
        </p:spPr>
        <p:txBody>
          <a:bodyPr/>
          <a:lstStyle/>
          <a:p>
            <a:r>
              <a:rPr lang="en-US" sz="2400" dirty="0" smtClean="0"/>
              <a:t>Two-phase flow</a:t>
            </a:r>
          </a:p>
          <a:p>
            <a:pPr lvl="1"/>
            <a:r>
              <a:rPr lang="en-US" sz="2400" dirty="0" smtClean="0"/>
              <a:t>Simultaneous </a:t>
            </a:r>
            <a:r>
              <a:rPr lang="en-US" sz="2400" dirty="0"/>
              <a:t>flow of any two phases (liquid-gas/vapor, solid-gas, liquid-solid) of a single substance</a:t>
            </a:r>
          </a:p>
          <a:p>
            <a:pPr lvl="1"/>
            <a:r>
              <a:rPr lang="en-US" sz="2400" dirty="0"/>
              <a:t>Examples: reactor fuel channels, steam generators, kettle on a hot stove</a:t>
            </a:r>
          </a:p>
          <a:p>
            <a:pPr lvl="1"/>
            <a:r>
              <a:rPr lang="en-US" sz="2400" dirty="0"/>
              <a:t>Also referred to as “Single-component two-phase flow”</a:t>
            </a:r>
          </a:p>
          <a:p>
            <a:endParaRPr lang="en-US" sz="2400" dirty="0"/>
          </a:p>
          <a:p>
            <a:r>
              <a:rPr lang="en-US" sz="2400" dirty="0" smtClean="0"/>
              <a:t>Two-component flow</a:t>
            </a:r>
          </a:p>
          <a:p>
            <a:pPr lvl="1"/>
            <a:r>
              <a:rPr lang="en-US" sz="2400" dirty="0" smtClean="0"/>
              <a:t>Simultaneous </a:t>
            </a:r>
            <a:r>
              <a:rPr lang="en-US" sz="2400" dirty="0"/>
              <a:t>flow of liquid and gas of two substances</a:t>
            </a:r>
          </a:p>
          <a:p>
            <a:pPr lvl="1"/>
            <a:r>
              <a:rPr lang="en-US" sz="2400" dirty="0"/>
              <a:t>Examples: oil-gas </a:t>
            </a:r>
            <a:r>
              <a:rPr lang="en-US" sz="2400" dirty="0" smtClean="0"/>
              <a:t>pipelines, </a:t>
            </a:r>
            <a:r>
              <a:rPr lang="en-US" sz="2400" dirty="0"/>
              <a:t>soft drink, steam-water-air flow at discharge of safety valve.</a:t>
            </a:r>
          </a:p>
          <a:p>
            <a:pPr lvl="1"/>
            <a:r>
              <a:rPr lang="en-US" sz="2400" dirty="0"/>
              <a:t>Also referred to as “Two-component, two-phase flow” </a:t>
            </a:r>
          </a:p>
          <a:p>
            <a:endParaRPr lang="en-US" sz="2400" dirty="0"/>
          </a:p>
          <a:p>
            <a:endParaRPr lang="en-US" sz="2400" dirty="0"/>
          </a:p>
        </p:txBody>
      </p:sp>
    </p:spTree>
    <p:extLst>
      <p:ext uri="{BB962C8B-B14F-4D97-AF65-F5344CB8AC3E}">
        <p14:creationId xmlns:p14="http://schemas.microsoft.com/office/powerpoint/2010/main" val="3544316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smtClean="0"/>
              <a:t>Two Phase Flow</a:t>
            </a:r>
            <a:endParaRPr lang="en-US" sz="4000" dirty="0"/>
          </a:p>
        </p:txBody>
      </p:sp>
      <p:pic>
        <p:nvPicPr>
          <p:cNvPr id="2" name="Picture 1"/>
          <p:cNvPicPr>
            <a:picLocks noChangeAspect="1"/>
          </p:cNvPicPr>
          <p:nvPr/>
        </p:nvPicPr>
        <p:blipFill>
          <a:blip r:embed="rId2"/>
          <a:stretch>
            <a:fillRect/>
          </a:stretch>
        </p:blipFill>
        <p:spPr>
          <a:xfrm>
            <a:off x="482221" y="1417638"/>
            <a:ext cx="7791450" cy="4667250"/>
          </a:xfrm>
          <a:prstGeom prst="rect">
            <a:avLst/>
          </a:prstGeom>
        </p:spPr>
      </p:pic>
    </p:spTree>
    <p:extLst>
      <p:ext uri="{BB962C8B-B14F-4D97-AF65-F5344CB8AC3E}">
        <p14:creationId xmlns:p14="http://schemas.microsoft.com/office/powerpoint/2010/main" val="959123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a:t>
            </a:r>
            <a:r>
              <a:rPr lang="en-US" dirty="0" smtClean="0"/>
              <a:t>arameters</a:t>
            </a:r>
            <a:endParaRPr lang="en-US" dirty="0"/>
          </a:p>
        </p:txBody>
      </p:sp>
      <p:sp>
        <p:nvSpPr>
          <p:cNvPr id="6" name="Content Placeholder 5"/>
          <p:cNvSpPr>
            <a:spLocks noGrp="1"/>
          </p:cNvSpPr>
          <p:nvPr>
            <p:ph idx="1"/>
          </p:nvPr>
        </p:nvSpPr>
        <p:spPr/>
        <p:txBody>
          <a:bodyPr/>
          <a:lstStyle/>
          <a:p>
            <a:r>
              <a:rPr lang="en-US" dirty="0" smtClean="0"/>
              <a:t>G, Mass flux</a:t>
            </a:r>
          </a:p>
          <a:p>
            <a:r>
              <a:rPr lang="en-US" dirty="0" smtClean="0"/>
              <a:t>x, quality</a:t>
            </a:r>
          </a:p>
          <a:p>
            <a:r>
              <a:rPr lang="en-US" dirty="0" smtClean="0"/>
              <a:t>α, Void fraction</a:t>
            </a:r>
          </a:p>
          <a:p>
            <a:r>
              <a:rPr lang="en-US" dirty="0" smtClean="0"/>
              <a:t>S, slip ratio</a:t>
            </a:r>
          </a:p>
          <a:p>
            <a:r>
              <a:rPr lang="en-US" dirty="0" smtClean="0"/>
              <a:t>Q, volumetric flux</a:t>
            </a:r>
          </a:p>
          <a:p>
            <a:r>
              <a:rPr lang="el-GR" dirty="0"/>
              <a:t>β</a:t>
            </a:r>
            <a:r>
              <a:rPr lang="en-US" dirty="0" smtClean="0"/>
              <a:t>, volumetric flow ratio</a:t>
            </a:r>
            <a:endParaRPr lang="en-US" dirty="0"/>
          </a:p>
        </p:txBody>
      </p:sp>
    </p:spTree>
    <p:extLst>
      <p:ext uri="{BB962C8B-B14F-4D97-AF65-F5344CB8AC3E}">
        <p14:creationId xmlns:p14="http://schemas.microsoft.com/office/powerpoint/2010/main" val="3193476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Quality and Void Fraction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t>Quality</a:t>
                </a:r>
              </a:p>
              <a:p>
                <a:pPr marL="0" indent="0">
                  <a:buNone/>
                </a:pPr>
                <a14:m>
                  <m:oMathPara xmlns:m="http://schemas.openxmlformats.org/officeDocument/2006/math">
                    <m:oMathParaPr>
                      <m:jc m:val="centerGroup"/>
                    </m:oMathParaPr>
                    <m:oMath xmlns:m="http://schemas.openxmlformats.org/officeDocument/2006/math">
                      <m:r>
                        <m:rPr>
                          <m:nor/>
                        </m:rPr>
                        <a:rPr lang="en-US" b="0" i="0" smtClean="0">
                          <a:latin typeface="Cambria Math" panose="02040503050406030204" pitchFamily="18" charset="0"/>
                        </a:rPr>
                        <m:t>x</m:t>
                      </m:r>
                      <m:r>
                        <m:rPr>
                          <m:nor/>
                        </m:rPr>
                        <a:rPr lang="en-US" b="0" i="0" smtClean="0">
                          <a:latin typeface="Cambria Math" panose="02040503050406030204" pitchFamily="18" charset="0"/>
                        </a:rPr>
                        <m:t> =</m:t>
                      </m:r>
                      <m:f>
                        <m:fPr>
                          <m:ctrlPr>
                            <a:rPr lang="en-US" i="1">
                              <a:latin typeface="Cambria Math" panose="02040503050406030204" pitchFamily="18" charset="0"/>
                            </a:rPr>
                          </m:ctrlPr>
                        </m:fPr>
                        <m:num>
                          <m:r>
                            <m:rPr>
                              <m:nor/>
                            </m:rPr>
                            <a:rPr lang="en-US" b="0" i="0" smtClean="0">
                              <a:latin typeface="Cambria Math" panose="02040503050406030204" pitchFamily="18" charset="0"/>
                            </a:rPr>
                            <m:t>Mass</m:t>
                          </m:r>
                          <m:r>
                            <m:rPr>
                              <m:nor/>
                            </m:rPr>
                            <a:rPr lang="en-US">
                              <a:latin typeface="Cambria Math" panose="02040503050406030204" pitchFamily="18" charset="0"/>
                            </a:rPr>
                            <m:t> </m:t>
                          </m:r>
                          <m:r>
                            <m:rPr>
                              <m:nor/>
                            </m:rPr>
                            <a:rPr lang="en-US">
                              <a:latin typeface="Cambria Math" panose="02040503050406030204" pitchFamily="18" charset="0"/>
                            </a:rPr>
                            <m:t>of</m:t>
                          </m:r>
                          <m:r>
                            <m:rPr>
                              <m:nor/>
                            </m:rPr>
                            <a:rPr lang="en-US">
                              <a:latin typeface="Cambria Math" panose="02040503050406030204" pitchFamily="18" charset="0"/>
                            </a:rPr>
                            <m:t> </m:t>
                          </m:r>
                          <m:r>
                            <m:rPr>
                              <m:nor/>
                            </m:rPr>
                            <a:rPr lang="en-US">
                              <a:latin typeface="Cambria Math" panose="02040503050406030204" pitchFamily="18" charset="0"/>
                            </a:rPr>
                            <m:t>vapor</m:t>
                          </m:r>
                          <m:r>
                            <m:rPr>
                              <m:nor/>
                            </m:rPr>
                            <a:rPr lang="en-US">
                              <a:latin typeface="Cambria Math" panose="02040503050406030204" pitchFamily="18" charset="0"/>
                            </a:rPr>
                            <m:t> </m:t>
                          </m:r>
                          <m:r>
                            <m:rPr>
                              <m:nor/>
                            </m:rPr>
                            <a:rPr lang="en-US">
                              <a:latin typeface="Cambria Math" panose="02040503050406030204" pitchFamily="18" charset="0"/>
                            </a:rPr>
                            <m:t>in</m:t>
                          </m:r>
                          <m:r>
                            <m:rPr>
                              <m:nor/>
                            </m:rPr>
                            <a:rPr lang="en-US">
                              <a:latin typeface="Cambria Math" panose="02040503050406030204" pitchFamily="18" charset="0"/>
                            </a:rPr>
                            <m:t> </m:t>
                          </m:r>
                          <m:r>
                            <m:rPr>
                              <m:nor/>
                            </m:rPr>
                            <a:rPr lang="en-US">
                              <a:latin typeface="Cambria Math" panose="02040503050406030204" pitchFamily="18" charset="0"/>
                            </a:rPr>
                            <m:t>mixture</m:t>
                          </m:r>
                        </m:num>
                        <m:den>
                          <m:r>
                            <m:rPr>
                              <m:nor/>
                            </m:rPr>
                            <a:rPr lang="en-US">
                              <a:latin typeface="Cambria Math" panose="02040503050406030204" pitchFamily="18" charset="0"/>
                            </a:rPr>
                            <m:t>total</m:t>
                          </m:r>
                          <m:r>
                            <m:rPr>
                              <m:nor/>
                            </m:rPr>
                            <a:rPr lang="en-US">
                              <a:latin typeface="Cambria Math" panose="02040503050406030204" pitchFamily="18" charset="0"/>
                            </a:rPr>
                            <m:t> </m:t>
                          </m:r>
                          <m:r>
                            <m:rPr>
                              <m:nor/>
                            </m:rPr>
                            <a:rPr lang="en-US" b="0" i="0" smtClean="0">
                              <a:latin typeface="Cambria Math" panose="02040503050406030204" pitchFamily="18" charset="0"/>
                            </a:rPr>
                            <m:t>mass</m:t>
                          </m:r>
                          <m:r>
                            <m:rPr>
                              <m:nor/>
                            </m:rPr>
                            <a:rPr lang="en-US">
                              <a:latin typeface="Cambria Math" panose="02040503050406030204" pitchFamily="18" charset="0"/>
                            </a:rPr>
                            <m:t> </m:t>
                          </m:r>
                          <m:r>
                            <m:rPr>
                              <m:nor/>
                            </m:rPr>
                            <a:rPr lang="en-US">
                              <a:latin typeface="Cambria Math" panose="02040503050406030204" pitchFamily="18" charset="0"/>
                            </a:rPr>
                            <m:t>of</m:t>
                          </m:r>
                          <m:r>
                            <m:rPr>
                              <m:nor/>
                            </m:rPr>
                            <a:rPr lang="en-US">
                              <a:latin typeface="Cambria Math" panose="02040503050406030204" pitchFamily="18" charset="0"/>
                            </a:rPr>
                            <m:t> </m:t>
                          </m:r>
                          <m:r>
                            <m:rPr>
                              <m:nor/>
                            </m:rPr>
                            <a:rPr lang="en-US">
                              <a:latin typeface="Cambria Math" panose="02040503050406030204" pitchFamily="18" charset="0"/>
                            </a:rPr>
                            <m:t>mixture</m:t>
                          </m:r>
                        </m:den>
                      </m:f>
                    </m:oMath>
                  </m:oMathPara>
                </a14:m>
                <a:endParaRPr lang="en-US" dirty="0" smtClean="0"/>
              </a:p>
              <a:p>
                <a:pPr marL="0" indent="0">
                  <a:buNone/>
                </a:pPr>
                <a:endParaRPr lang="en-US" dirty="0"/>
              </a:p>
              <a:p>
                <a:r>
                  <a:rPr lang="en-US" dirty="0" smtClean="0"/>
                  <a:t>Void fraction</a:t>
                </a:r>
                <a:endParaRPr lang="en-US" dirty="0"/>
              </a:p>
              <a:p>
                <a:pPr marL="0" indent="0">
                  <a:buNone/>
                </a:pPr>
                <a14:m>
                  <m:oMathPara xmlns:m="http://schemas.openxmlformats.org/officeDocument/2006/math">
                    <m:oMathParaPr>
                      <m:jc m:val="centerGroup"/>
                    </m:oMathParaPr>
                    <m:oMath xmlns:m="http://schemas.openxmlformats.org/officeDocument/2006/math">
                      <m:r>
                        <m:rPr>
                          <m:sty m:val="p"/>
                        </m:rPr>
                        <a:rPr lang="el-GR" i="1" smtClean="0">
                          <a:latin typeface="Cambria Math" panose="02040503050406030204" pitchFamily="18" charset="0"/>
                          <a:ea typeface="Cambria Math" panose="02040503050406030204" pitchFamily="18" charset="0"/>
                        </a:rPr>
                        <m:t>α</m:t>
                      </m:r>
                      <m:r>
                        <m:rPr>
                          <m:nor/>
                        </m:rPr>
                        <a:rPr lang="en-US" b="0" i="0" smtClean="0">
                          <a:latin typeface="Cambria Math" panose="02040503050406030204" pitchFamily="18" charset="0"/>
                          <a:ea typeface="Cambria Math" panose="02040503050406030204" pitchFamily="18" charset="0"/>
                        </a:rPr>
                        <m:t> </m:t>
                      </m:r>
                      <m:r>
                        <m:rPr>
                          <m:nor/>
                        </m:rPr>
                        <a:rPr lang="en-US">
                          <a:latin typeface="Cambria Math" panose="02040503050406030204" pitchFamily="18" charset="0"/>
                        </a:rPr>
                        <m:t>=</m:t>
                      </m:r>
                      <m:r>
                        <a:rPr lang="en-US" b="0" i="1" smtClean="0">
                          <a:latin typeface="Cambria Math" panose="02040503050406030204" pitchFamily="18" charset="0"/>
                        </a:rPr>
                        <m:t> </m:t>
                      </m:r>
                      <m:f>
                        <m:fPr>
                          <m:ctrlPr>
                            <a:rPr lang="en-US" i="1">
                              <a:latin typeface="Cambria Math" panose="02040503050406030204" pitchFamily="18" charset="0"/>
                            </a:rPr>
                          </m:ctrlPr>
                        </m:fPr>
                        <m:num>
                          <m:r>
                            <m:rPr>
                              <m:nor/>
                            </m:rPr>
                            <a:rPr lang="en-US" b="0" i="0" smtClean="0">
                              <a:latin typeface="Cambria Math" panose="02040503050406030204" pitchFamily="18" charset="0"/>
                            </a:rPr>
                            <m:t>Volume</m:t>
                          </m:r>
                          <m:r>
                            <m:rPr>
                              <m:nor/>
                            </m:rPr>
                            <a:rPr lang="en-US">
                              <a:latin typeface="Cambria Math" panose="02040503050406030204" pitchFamily="18" charset="0"/>
                            </a:rPr>
                            <m:t> </m:t>
                          </m:r>
                          <m:r>
                            <m:rPr>
                              <m:nor/>
                            </m:rPr>
                            <a:rPr lang="en-US">
                              <a:latin typeface="Cambria Math" panose="02040503050406030204" pitchFamily="18" charset="0"/>
                            </a:rPr>
                            <m:t>of</m:t>
                          </m:r>
                          <m:r>
                            <m:rPr>
                              <m:nor/>
                            </m:rPr>
                            <a:rPr lang="en-US">
                              <a:latin typeface="Cambria Math" panose="02040503050406030204" pitchFamily="18" charset="0"/>
                            </a:rPr>
                            <m:t> </m:t>
                          </m:r>
                          <m:r>
                            <m:rPr>
                              <m:nor/>
                            </m:rPr>
                            <a:rPr lang="en-US">
                              <a:latin typeface="Cambria Math" panose="02040503050406030204" pitchFamily="18" charset="0"/>
                            </a:rPr>
                            <m:t>vapor</m:t>
                          </m:r>
                          <m:r>
                            <m:rPr>
                              <m:nor/>
                            </m:rPr>
                            <a:rPr lang="en-US">
                              <a:latin typeface="Cambria Math" panose="02040503050406030204" pitchFamily="18" charset="0"/>
                            </a:rPr>
                            <m:t> </m:t>
                          </m:r>
                          <m:r>
                            <m:rPr>
                              <m:nor/>
                            </m:rPr>
                            <a:rPr lang="en-US">
                              <a:latin typeface="Cambria Math" panose="02040503050406030204" pitchFamily="18" charset="0"/>
                            </a:rPr>
                            <m:t>in</m:t>
                          </m:r>
                          <m:r>
                            <m:rPr>
                              <m:nor/>
                            </m:rPr>
                            <a:rPr lang="en-US">
                              <a:latin typeface="Cambria Math" panose="02040503050406030204" pitchFamily="18" charset="0"/>
                            </a:rPr>
                            <m:t> </m:t>
                          </m:r>
                          <m:r>
                            <m:rPr>
                              <m:nor/>
                            </m:rPr>
                            <a:rPr lang="en-US">
                              <a:latin typeface="Cambria Math" panose="02040503050406030204" pitchFamily="18" charset="0"/>
                            </a:rPr>
                            <m:t>mixture</m:t>
                          </m:r>
                        </m:num>
                        <m:den>
                          <m:r>
                            <m:rPr>
                              <m:nor/>
                            </m:rPr>
                            <a:rPr lang="en-US">
                              <a:latin typeface="Cambria Math" panose="02040503050406030204" pitchFamily="18" charset="0"/>
                            </a:rPr>
                            <m:t>total</m:t>
                          </m:r>
                          <m:r>
                            <m:rPr>
                              <m:nor/>
                            </m:rPr>
                            <a:rPr lang="en-US">
                              <a:latin typeface="Cambria Math" panose="02040503050406030204" pitchFamily="18" charset="0"/>
                            </a:rPr>
                            <m:t> </m:t>
                          </m:r>
                          <m:r>
                            <m:rPr>
                              <m:nor/>
                            </m:rPr>
                            <a:rPr lang="en-US" b="0" i="0" smtClean="0">
                              <a:latin typeface="Cambria Math" panose="02040503050406030204" pitchFamily="18" charset="0"/>
                            </a:rPr>
                            <m:t>volume</m:t>
                          </m:r>
                          <m:r>
                            <m:rPr>
                              <m:nor/>
                            </m:rPr>
                            <a:rPr lang="en-US" b="0" i="0" smtClean="0">
                              <a:latin typeface="Cambria Math" panose="02040503050406030204" pitchFamily="18" charset="0"/>
                            </a:rPr>
                            <m:t> </m:t>
                          </m:r>
                          <m:r>
                            <m:rPr>
                              <m:nor/>
                            </m:rPr>
                            <a:rPr lang="en-US" b="0" i="0" smtClean="0">
                              <a:latin typeface="Cambria Math" panose="02040503050406030204" pitchFamily="18" charset="0"/>
                            </a:rPr>
                            <m:t>of</m:t>
                          </m:r>
                          <m:r>
                            <m:rPr>
                              <m:nor/>
                            </m:rPr>
                            <a:rPr lang="en-US" b="0" i="0" smtClean="0">
                              <a:latin typeface="Cambria Math" panose="02040503050406030204" pitchFamily="18" charset="0"/>
                            </a:rPr>
                            <m:t> </m:t>
                          </m:r>
                          <m:r>
                            <m:rPr>
                              <m:nor/>
                            </m:rPr>
                            <a:rPr lang="en-US" b="0" i="0" smtClean="0">
                              <a:latin typeface="Cambria Math" panose="02040503050406030204" pitchFamily="18" charset="0"/>
                            </a:rPr>
                            <m:t>liquid</m:t>
                          </m:r>
                          <m:r>
                            <m:rPr>
                              <m:nor/>
                            </m:rPr>
                            <a:rPr lang="en-US" b="0" i="0" smtClean="0">
                              <a:latin typeface="Cambria Math" panose="02040503050406030204" pitchFamily="18" charset="0"/>
                            </a:rPr>
                            <m:t>−</m:t>
                          </m:r>
                          <m:r>
                            <m:rPr>
                              <m:nor/>
                            </m:rPr>
                            <a:rPr lang="en-US" b="0" i="0" smtClean="0">
                              <a:latin typeface="Cambria Math" panose="02040503050406030204" pitchFamily="18" charset="0"/>
                            </a:rPr>
                            <m:t>vapor</m:t>
                          </m:r>
                          <m:r>
                            <m:rPr>
                              <m:nor/>
                            </m:rPr>
                            <a:rPr lang="en-US">
                              <a:latin typeface="Cambria Math" panose="02040503050406030204" pitchFamily="18" charset="0"/>
                            </a:rPr>
                            <m:t> </m:t>
                          </m:r>
                          <m:r>
                            <m:rPr>
                              <m:nor/>
                            </m:rPr>
                            <a:rPr lang="en-US">
                              <a:latin typeface="Cambria Math" panose="02040503050406030204" pitchFamily="18" charset="0"/>
                            </a:rPr>
                            <m:t>mixture</m:t>
                          </m:r>
                        </m:den>
                      </m:f>
                    </m:oMath>
                  </m:oMathPara>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704" t="-1752"/>
                </a:stretch>
              </a:blipFill>
            </p:spPr>
            <p:txBody>
              <a:bodyPr/>
              <a:lstStyle/>
              <a:p>
                <a:r>
                  <a:rPr lang="en-US">
                    <a:noFill/>
                  </a:rPr>
                  <a:t> </a:t>
                </a:r>
              </a:p>
            </p:txBody>
          </p:sp>
        </mc:Fallback>
      </mc:AlternateContent>
    </p:spTree>
    <p:extLst>
      <p:ext uri="{BB962C8B-B14F-4D97-AF65-F5344CB8AC3E}">
        <p14:creationId xmlns:p14="http://schemas.microsoft.com/office/powerpoint/2010/main" val="1797994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Relationship between </a:t>
            </a:r>
            <a:r>
              <a:rPr lang="en-US" i="1" dirty="0" smtClean="0"/>
              <a:t>x</a:t>
            </a:r>
            <a:r>
              <a:rPr lang="en-US" dirty="0" smtClean="0"/>
              <a:t> and </a:t>
            </a:r>
            <a:r>
              <a:rPr lang="el-GR" i="1" dirty="0" smtClean="0"/>
              <a:t>α</a:t>
            </a:r>
            <a:endParaRPr lang="en-US" i="1" dirty="0"/>
          </a:p>
        </p:txBody>
      </p:sp>
      <mc:AlternateContent xmlns:mc="http://schemas.openxmlformats.org/markup-compatibility/2006" xmlns:a14="http://schemas.microsoft.com/office/drawing/2010/main">
        <mc:Choice Requires="a14">
          <p:sp>
            <p:nvSpPr>
              <p:cNvPr id="6" name="Content Placeholder 5"/>
              <p:cNvSpPr>
                <a:spLocks noGrp="1"/>
              </p:cNvSpPr>
              <p:nvPr>
                <p:ph idx="1"/>
              </p:nvPr>
            </p:nvSpPr>
            <p:spPr/>
            <p:txBody>
              <a:bodyPr/>
              <a:lstStyle/>
              <a:p>
                <a:r>
                  <a:rPr lang="en-US" dirty="0" smtClean="0"/>
                  <a:t>For non flow system</a:t>
                </a:r>
              </a:p>
              <a:p>
                <a:pPr marL="0" indent="0">
                  <a:buNone/>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𝑥</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𝑔</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𝑓𝑔</m:t>
                              </m:r>
                            </m:sub>
                          </m:sSub>
                        </m:den>
                      </m:f>
                    </m:oMath>
                  </m:oMathPara>
                </a14:m>
                <a:endParaRPr lang="en-US" dirty="0" smtClean="0"/>
              </a:p>
              <a:p>
                <a:pPr marL="0" indent="0">
                  <a:buNone/>
                </a:pPr>
                <a:r>
                  <a:rPr lang="en-US" dirty="0" smtClean="0"/>
                  <a:t>or</a:t>
                </a:r>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1+</m:t>
                          </m:r>
                          <m:d>
                            <m:dPr>
                              <m:ctrlPr>
                                <a:rPr lang="en-US" b="0" i="1" smtClean="0">
                                  <a:latin typeface="Cambria Math" panose="02040503050406030204" pitchFamily="18" charset="0"/>
                                  <a:ea typeface="Cambria Math" panose="02040503050406030204" pitchFamily="18" charset="0"/>
                                </a:rPr>
                              </m:ctrlPr>
                            </m:d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𝑥</m:t>
                                  </m:r>
                                </m:num>
                                <m:den>
                                  <m:r>
                                    <a:rPr lang="en-US" b="0" i="1" smtClean="0">
                                      <a:latin typeface="Cambria Math" panose="02040503050406030204" pitchFamily="18" charset="0"/>
                                      <a:ea typeface="Cambria Math" panose="02040503050406030204" pitchFamily="18" charset="0"/>
                                    </a:rPr>
                                    <m:t>𝑥</m:t>
                                  </m:r>
                                </m:den>
                              </m:f>
                            </m:e>
                          </m:d>
                          <m:d>
                            <m:dPr>
                              <m:ctrlPr>
                                <a:rPr lang="en-US" b="0" i="1" smtClean="0">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𝑓</m:t>
                                      </m:r>
                                    </m:sub>
                                  </m:sSub>
                                </m:num>
                                <m:den>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𝑔</m:t>
                                      </m:r>
                                    </m:sub>
                                  </m:sSub>
                                </m:den>
                              </m:f>
                            </m:e>
                          </m:d>
                        </m:den>
                      </m:f>
                    </m:oMath>
                  </m:oMathPara>
                </a14:m>
                <a:endParaRPr lang="en-US" dirty="0"/>
              </a:p>
            </p:txBody>
          </p:sp>
        </mc:Choice>
        <mc:Fallback xmlns="">
          <p:sp>
            <p:nvSpPr>
              <p:cNvPr id="6" name="Content Placeholder 5"/>
              <p:cNvSpPr>
                <a:spLocks noGrp="1" noRot="1" noChangeAspect="1" noMove="1" noResize="1" noEditPoints="1" noAdjustHandles="1" noChangeArrowheads="1" noChangeShapeType="1" noTextEdit="1"/>
              </p:cNvSpPr>
              <p:nvPr>
                <p:ph idx="1"/>
              </p:nvPr>
            </p:nvSpPr>
            <p:spPr>
              <a:blipFill rotWithShape="0">
                <a:blip r:embed="rId2"/>
                <a:stretch>
                  <a:fillRect l="-1852" t="-1752"/>
                </a:stretch>
              </a:blipFill>
            </p:spPr>
            <p:txBody>
              <a:bodyPr/>
              <a:lstStyle/>
              <a:p>
                <a:r>
                  <a:rPr lang="en-MY">
                    <a:noFill/>
                  </a:rPr>
                  <a:t> </a:t>
                </a:r>
              </a:p>
            </p:txBody>
          </p:sp>
        </mc:Fallback>
      </mc:AlternateContent>
    </p:spTree>
    <p:extLst>
      <p:ext uri="{BB962C8B-B14F-4D97-AF65-F5344CB8AC3E}">
        <p14:creationId xmlns:p14="http://schemas.microsoft.com/office/powerpoint/2010/main" val="3006529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Relationship between </a:t>
            </a:r>
            <a:r>
              <a:rPr lang="en-US" i="1" dirty="0" smtClean="0"/>
              <a:t>x</a:t>
            </a:r>
            <a:r>
              <a:rPr lang="en-US" dirty="0" smtClean="0"/>
              <a:t> and </a:t>
            </a:r>
            <a:r>
              <a:rPr lang="el-GR" i="1" dirty="0" smtClean="0"/>
              <a:t>α</a:t>
            </a:r>
            <a:endParaRPr lang="en-US" i="1" dirty="0"/>
          </a:p>
        </p:txBody>
      </p:sp>
      <p:sp>
        <p:nvSpPr>
          <p:cNvPr id="6" name="Content Placeholder 5"/>
          <p:cNvSpPr>
            <a:spLocks noGrp="1"/>
          </p:cNvSpPr>
          <p:nvPr>
            <p:ph idx="1"/>
          </p:nvPr>
        </p:nvSpPr>
        <p:spPr/>
        <p:txBody>
          <a:bodyPr/>
          <a:lstStyle/>
          <a:p>
            <a:r>
              <a:rPr lang="en-US" dirty="0" smtClean="0"/>
              <a:t>For non flow system</a:t>
            </a:r>
          </a:p>
          <a:p>
            <a:pPr marL="0" indent="0">
              <a:buNone/>
            </a:pPr>
            <a:endParaRPr lang="en-US" dirty="0"/>
          </a:p>
        </p:txBody>
      </p:sp>
      <p:pic>
        <p:nvPicPr>
          <p:cNvPr id="2" name="Picture 1"/>
          <p:cNvPicPr>
            <a:picLocks noChangeAspect="1"/>
          </p:cNvPicPr>
          <p:nvPr/>
        </p:nvPicPr>
        <p:blipFill>
          <a:blip r:embed="rId2"/>
          <a:stretch>
            <a:fillRect/>
          </a:stretch>
        </p:blipFill>
        <p:spPr>
          <a:xfrm>
            <a:off x="2133600" y="2237642"/>
            <a:ext cx="3505200" cy="3914461"/>
          </a:xfrm>
          <a:prstGeom prst="rect">
            <a:avLst/>
          </a:prstGeom>
        </p:spPr>
      </p:pic>
    </p:spTree>
    <p:extLst>
      <p:ext uri="{BB962C8B-B14F-4D97-AF65-F5344CB8AC3E}">
        <p14:creationId xmlns:p14="http://schemas.microsoft.com/office/powerpoint/2010/main" val="3064826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ontent Placeholder 5"/>
              <p:cNvSpPr>
                <a:spLocks noGrp="1"/>
              </p:cNvSpPr>
              <p:nvPr>
                <p:ph idx="1"/>
              </p:nvPr>
            </p:nvSpPr>
            <p:spPr>
              <a:xfrm>
                <a:off x="457200" y="838200"/>
                <a:ext cx="8229600" cy="5287963"/>
              </a:xfrm>
            </p:spPr>
            <p:txBody>
              <a:bodyPr/>
              <a:lstStyle/>
              <a:p>
                <a:pPr marL="0" indent="0">
                  <a:buNone/>
                </a:pPr>
                <a:r>
                  <a:rPr lang="en-US" dirty="0" smtClean="0"/>
                  <a:t>Exercise:</a:t>
                </a:r>
              </a:p>
              <a:p>
                <a:pPr marL="0" indent="0">
                  <a:buNone/>
                </a:pPr>
                <a:r>
                  <a:rPr lang="en-US" dirty="0" smtClean="0"/>
                  <a:t>Calculate </a:t>
                </a:r>
                <a14:m>
                  <m:oMath xmlns:m="http://schemas.openxmlformats.org/officeDocument/2006/math">
                    <m:r>
                      <a:rPr lang="en-US" i="1">
                        <a:latin typeface="Cambria Math" panose="02040503050406030204" pitchFamily="18" charset="0"/>
                        <a:ea typeface="Cambria Math" panose="02040503050406030204" pitchFamily="18" charset="0"/>
                      </a:rPr>
                      <m:t>𝛼</m:t>
                    </m:r>
                  </m:oMath>
                </a14:m>
                <a:r>
                  <a:rPr lang="en-US" dirty="0" smtClean="0"/>
                  <a:t> corresponding to x = 0.02 for water at P = 100 </a:t>
                </a:r>
                <a:r>
                  <a:rPr lang="en-US" dirty="0" err="1" smtClean="0"/>
                  <a:t>kPa</a:t>
                </a:r>
                <a:r>
                  <a:rPr lang="en-US" dirty="0" smtClean="0"/>
                  <a:t>. Compare and comment.</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𝑥</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𝑔</m:t>
                              </m:r>
                            </m:sub>
                          </m:sSub>
                        </m:num>
                        <m:den>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𝑓</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𝑔</m:t>
                              </m:r>
                            </m:sub>
                          </m:sSub>
                        </m:den>
                      </m:f>
                    </m:oMath>
                  </m:oMathPara>
                </a14:m>
                <a:endParaRPr lang="en-US" dirty="0" smtClean="0"/>
              </a:p>
            </p:txBody>
          </p:sp>
        </mc:Choice>
        <mc:Fallback xmlns="">
          <p:sp>
            <p:nvSpPr>
              <p:cNvPr id="6" name="Content Placeholder 5"/>
              <p:cNvSpPr>
                <a:spLocks noGrp="1" noRot="1" noChangeAspect="1" noMove="1" noResize="1" noEditPoints="1" noAdjustHandles="1" noChangeArrowheads="1" noChangeShapeType="1" noTextEdit="1"/>
              </p:cNvSpPr>
              <p:nvPr>
                <p:ph idx="1"/>
              </p:nvPr>
            </p:nvSpPr>
            <p:spPr>
              <a:xfrm>
                <a:off x="457200" y="838200"/>
                <a:ext cx="8229600" cy="5287963"/>
              </a:xfrm>
              <a:blipFill rotWithShape="0">
                <a:blip r:embed="rId2"/>
                <a:stretch>
                  <a:fillRect l="-1852" t="-1499"/>
                </a:stretch>
              </a:blipFill>
            </p:spPr>
            <p:txBody>
              <a:bodyPr/>
              <a:lstStyle/>
              <a:p>
                <a:r>
                  <a:rPr lang="en-US">
                    <a:noFill/>
                  </a:rPr>
                  <a:t> </a:t>
                </a:r>
              </a:p>
            </p:txBody>
          </p:sp>
        </mc:Fallback>
      </mc:AlternateContent>
    </p:spTree>
    <p:extLst>
      <p:ext uri="{BB962C8B-B14F-4D97-AF65-F5344CB8AC3E}">
        <p14:creationId xmlns:p14="http://schemas.microsoft.com/office/powerpoint/2010/main" val="24086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Relationship between </a:t>
            </a:r>
            <a:r>
              <a:rPr lang="en-US" i="1" dirty="0" smtClean="0"/>
              <a:t>x</a:t>
            </a:r>
            <a:r>
              <a:rPr lang="en-US" dirty="0" smtClean="0"/>
              <a:t> and </a:t>
            </a:r>
            <a:r>
              <a:rPr lang="el-GR" i="1" dirty="0" smtClean="0"/>
              <a:t>α</a:t>
            </a:r>
            <a:endParaRPr lang="en-US" i="1" dirty="0"/>
          </a:p>
        </p:txBody>
      </p:sp>
      <p:pic>
        <p:nvPicPr>
          <p:cNvPr id="3" name="Picture 2"/>
          <p:cNvPicPr>
            <a:picLocks noChangeAspect="1"/>
          </p:cNvPicPr>
          <p:nvPr/>
        </p:nvPicPr>
        <p:blipFill>
          <a:blip r:embed="rId2"/>
          <a:stretch>
            <a:fillRect/>
          </a:stretch>
        </p:blipFill>
        <p:spPr>
          <a:xfrm>
            <a:off x="1143000" y="1417638"/>
            <a:ext cx="6404981" cy="4943139"/>
          </a:xfrm>
          <a:prstGeom prst="rect">
            <a:avLst/>
          </a:prstGeom>
        </p:spPr>
      </p:pic>
    </p:spTree>
    <p:extLst>
      <p:ext uri="{BB962C8B-B14F-4D97-AF65-F5344CB8AC3E}">
        <p14:creationId xmlns:p14="http://schemas.microsoft.com/office/powerpoint/2010/main" val="1749360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Relationship between </a:t>
            </a:r>
            <a:r>
              <a:rPr lang="en-US" i="1" dirty="0" smtClean="0"/>
              <a:t>x</a:t>
            </a:r>
            <a:r>
              <a:rPr lang="en-US" dirty="0" smtClean="0"/>
              <a:t> and </a:t>
            </a:r>
            <a:r>
              <a:rPr lang="el-GR" i="1" dirty="0" smtClean="0"/>
              <a:t>α</a:t>
            </a:r>
            <a:endParaRPr lang="en-US" i="1" dirty="0"/>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lstStyle/>
              <a:p>
                <a:r>
                  <a:rPr lang="en-US" dirty="0" smtClean="0"/>
                  <a:t>For constant </a:t>
                </a:r>
                <a:r>
                  <a:rPr lang="en-US" i="1" dirty="0" smtClean="0"/>
                  <a:t>x</a:t>
                </a:r>
                <a:r>
                  <a:rPr lang="en-US" dirty="0" smtClean="0"/>
                  <a:t>, </a:t>
                </a:r>
                <a:r>
                  <a:rPr lang="el-GR" i="1" dirty="0" smtClean="0"/>
                  <a:t>α</a:t>
                </a:r>
                <a:r>
                  <a:rPr lang="en-US" i="1" dirty="0" smtClean="0"/>
                  <a:t> </a:t>
                </a:r>
                <a:r>
                  <a:rPr lang="en-US" dirty="0" smtClean="0"/>
                  <a:t>decreases with increasing pressure. At the critical pressure, the two phases are indistinguishable and </a:t>
                </a:r>
                <a:r>
                  <a:rPr lang="el-GR" i="1" dirty="0" smtClean="0"/>
                  <a:t>α</a:t>
                </a:r>
                <a:r>
                  <a:rPr lang="en-US" i="1" dirty="0" smtClean="0"/>
                  <a:t> = x.</a:t>
                </a:r>
              </a:p>
              <a:p>
                <a:r>
                  <a:rPr lang="en-US" dirty="0" smtClean="0"/>
                  <a:t>For any pressure</a:t>
                </a:r>
                <a:r>
                  <a:rPr lang="en-US" i="1" dirty="0" smtClean="0"/>
                  <a:t>,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𝑑</m:t>
                        </m:r>
                        <m:r>
                          <a:rPr lang="en-US" b="0" i="1" smtClean="0">
                            <a:latin typeface="Cambria Math" panose="02040503050406030204" pitchFamily="18" charset="0"/>
                            <a:ea typeface="Cambria Math" panose="02040503050406030204" pitchFamily="18" charset="0"/>
                          </a:rPr>
                          <m:t>𝛼</m:t>
                        </m:r>
                      </m:num>
                      <m:den>
                        <m:r>
                          <a:rPr lang="en-US" b="0" i="1" smtClean="0">
                            <a:latin typeface="Cambria Math" panose="02040503050406030204" pitchFamily="18" charset="0"/>
                          </a:rPr>
                          <m:t>𝑑𝑥</m:t>
                        </m:r>
                      </m:den>
                    </m:f>
                  </m:oMath>
                </a14:m>
                <a:r>
                  <a:rPr lang="en-US" dirty="0" smtClean="0"/>
                  <a:t> decreases with x.</a:t>
                </a:r>
              </a:p>
              <a:p>
                <a:r>
                  <a:rPr lang="en-US" dirty="0" smtClean="0"/>
                  <a:t>At low values of x (such as in BWR),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ea typeface="Cambria Math" panose="02040503050406030204" pitchFamily="18" charset="0"/>
                          </a:rPr>
                          <m:t>𝛼</m:t>
                        </m:r>
                      </m:num>
                      <m:den>
                        <m:r>
                          <a:rPr lang="en-US" i="1">
                            <a:latin typeface="Cambria Math" panose="02040503050406030204" pitchFamily="18" charset="0"/>
                          </a:rPr>
                          <m:t>𝑑𝑥</m:t>
                        </m:r>
                      </m:den>
                    </m:f>
                  </m:oMath>
                </a14:m>
                <a:r>
                  <a:rPr lang="en-US" dirty="0" smtClean="0"/>
                  <a:t> increases as pressure decreases and becomes very severely large at low pressure. This affects reactor stability.</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0">
                <a:blip r:embed="rId2"/>
                <a:stretch>
                  <a:fillRect l="-1704" t="-1752" r="-667" b="-8356"/>
                </a:stretch>
              </a:blipFill>
            </p:spPr>
            <p:txBody>
              <a:bodyPr/>
              <a:lstStyle/>
              <a:p>
                <a:r>
                  <a:rPr lang="en-US">
                    <a:noFill/>
                  </a:rPr>
                  <a:t> </a:t>
                </a:r>
              </a:p>
            </p:txBody>
          </p:sp>
        </mc:Fallback>
      </mc:AlternateContent>
    </p:spTree>
    <p:extLst>
      <p:ext uri="{BB962C8B-B14F-4D97-AF65-F5344CB8AC3E}">
        <p14:creationId xmlns:p14="http://schemas.microsoft.com/office/powerpoint/2010/main" val="2367280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Void </a:t>
            </a:r>
            <a:r>
              <a:rPr lang="en-US" dirty="0" smtClean="0"/>
              <a:t>Fraction for Flow Systems</a:t>
            </a:r>
            <a:endParaRPr lang="en-US" dirty="0"/>
          </a:p>
        </p:txBody>
      </p:sp>
      <p:sp>
        <p:nvSpPr>
          <p:cNvPr id="6" name="Content Placeholder 5"/>
          <p:cNvSpPr>
            <a:spLocks noGrp="1"/>
          </p:cNvSpPr>
          <p:nvPr>
            <p:ph idx="1"/>
          </p:nvPr>
        </p:nvSpPr>
        <p:spPr/>
        <p:txBody>
          <a:bodyPr/>
          <a:lstStyle/>
          <a:p>
            <a:r>
              <a:rPr lang="en-US" dirty="0" smtClean="0"/>
              <a:t>Ratio </a:t>
            </a:r>
            <a:r>
              <a:rPr lang="en-US" dirty="0"/>
              <a:t>of Vapor flow area to total flow area</a:t>
            </a:r>
          </a:p>
          <a:p>
            <a:r>
              <a:rPr lang="en-US" dirty="0"/>
              <a:t>Depends strongly on pressure, mass flux, and quality</a:t>
            </a:r>
          </a:p>
          <a:p>
            <a:r>
              <a:rPr lang="en-US" dirty="0"/>
              <a:t>Applied to calculate the acceleration pressure drop in steady-state homogeneous code</a:t>
            </a:r>
          </a:p>
          <a:p>
            <a:r>
              <a:rPr lang="en-US" dirty="0"/>
              <a:t>Large number of correlations proposed</a:t>
            </a:r>
          </a:p>
          <a:p>
            <a:r>
              <a:rPr lang="en-US" dirty="0"/>
              <a:t>Solved from conservation equations in two-fluid reactor safety codes </a:t>
            </a:r>
          </a:p>
          <a:p>
            <a:endParaRPr lang="en-US" dirty="0"/>
          </a:p>
        </p:txBody>
      </p:sp>
    </p:spTree>
    <p:extLst>
      <p:ext uri="{BB962C8B-B14F-4D97-AF65-F5344CB8AC3E}">
        <p14:creationId xmlns:p14="http://schemas.microsoft.com/office/powerpoint/2010/main" val="1885810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z="3600" i="1" dirty="0"/>
              <a:t>Steam Rises Faster in Channel Than </a:t>
            </a:r>
            <a:r>
              <a:rPr lang="en-US" sz="3600" i="1" dirty="0" smtClean="0"/>
              <a:t>Liquid</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19200"/>
                <a:ext cx="8229600" cy="4525963"/>
              </a:xfrm>
            </p:spPr>
            <p:txBody>
              <a:bodyPr/>
              <a:lstStyle/>
              <a:p>
                <a:r>
                  <a:rPr lang="en-US" sz="2800" dirty="0" smtClean="0"/>
                  <a:t>Because </a:t>
                </a:r>
                <a:r>
                  <a:rPr lang="en-US" sz="2800" dirty="0"/>
                  <a:t>of lower density (buoyancy) steam will rise up vertical channel faster than surrounding liquid</a:t>
                </a:r>
              </a:p>
              <a:p>
                <a:r>
                  <a:rPr lang="en-US" sz="2800" u="sng" dirty="0"/>
                  <a:t>Slip ratio</a:t>
                </a:r>
                <a:r>
                  <a:rPr lang="en-US" sz="2800" dirty="0"/>
                  <a:t>: </a:t>
                </a:r>
                <a:r>
                  <a:rPr lang="en-US" sz="2800" i="1" dirty="0"/>
                  <a:t>S</a:t>
                </a:r>
                <a:r>
                  <a:rPr lang="en-US" sz="2800" i="1" dirty="0" smtClean="0"/>
                  <a:t>, </a:t>
                </a:r>
                <a:r>
                  <a:rPr lang="en-US" sz="2800" dirty="0" smtClean="0"/>
                  <a:t>is </a:t>
                </a:r>
                <a:r>
                  <a:rPr lang="en-US" sz="2800" dirty="0"/>
                  <a:t>the ratio of steam velocity to liquid velocity</a:t>
                </a:r>
              </a:p>
              <a:p>
                <a:pPr marL="0" indent="0">
                  <a:buNone/>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𝑆</m:t>
                      </m:r>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𝑉</m:t>
                              </m:r>
                            </m:e>
                            <m:sub>
                              <m:r>
                                <a:rPr lang="en-US" sz="2800" b="0" i="1" smtClean="0">
                                  <a:latin typeface="Cambria Math" panose="02040503050406030204" pitchFamily="18" charset="0"/>
                                </a:rPr>
                                <m:t>𝑔</m:t>
                              </m:r>
                            </m:sub>
                          </m:sSub>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𝑉</m:t>
                              </m:r>
                            </m:e>
                            <m:sub>
                              <m:r>
                                <a:rPr lang="en-US" sz="2800" b="0" i="1" smtClean="0">
                                  <a:latin typeface="Cambria Math" panose="02040503050406030204" pitchFamily="18" charset="0"/>
                                </a:rPr>
                                <m:t>𝑓</m:t>
                              </m:r>
                            </m:sub>
                          </m:sSub>
                        </m:den>
                      </m:f>
                    </m:oMath>
                  </m:oMathPara>
                </a14:m>
                <a:endParaRPr lang="en-US" sz="2800" dirty="0"/>
              </a:p>
              <a:p>
                <a:pPr marL="0" indent="0">
                  <a:buNone/>
                </a:pPr>
                <a:r>
                  <a:rPr lang="en-US" sz="2800" dirty="0"/>
                  <a:t>where</a:t>
                </a:r>
                <a:r>
                  <a:rPr lang="en-US" sz="2800" dirty="0" smtClean="0"/>
                  <a:t>: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𝑉</m:t>
                        </m:r>
                      </m:e>
                      <m:sub>
                        <m:r>
                          <a:rPr lang="en-US" sz="2800" i="1">
                            <a:latin typeface="Cambria Math" panose="02040503050406030204" pitchFamily="18" charset="0"/>
                          </a:rPr>
                          <m:t>𝑔</m:t>
                        </m:r>
                      </m:sub>
                    </m:sSub>
                  </m:oMath>
                </a14:m>
                <a:r>
                  <a:rPr lang="en-US" sz="2800" dirty="0" smtClean="0"/>
                  <a:t> is </a:t>
                </a:r>
                <a:r>
                  <a:rPr lang="en-US" sz="2800" dirty="0"/>
                  <a:t>steam </a:t>
                </a:r>
                <a:r>
                  <a:rPr lang="en-US" sz="2800" dirty="0" smtClean="0"/>
                  <a:t>velocity,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𝑉</m:t>
                        </m:r>
                      </m:e>
                      <m:sub>
                        <m:r>
                          <a:rPr lang="en-US" sz="2800" b="0" i="1" smtClean="0">
                            <a:latin typeface="Cambria Math" panose="02040503050406030204" pitchFamily="18" charset="0"/>
                          </a:rPr>
                          <m:t>𝑓</m:t>
                        </m:r>
                      </m:sub>
                    </m:sSub>
                  </m:oMath>
                </a14:m>
                <a:r>
                  <a:rPr lang="en-US" sz="2800" dirty="0" smtClean="0"/>
                  <a:t> is </a:t>
                </a:r>
                <a:r>
                  <a:rPr lang="en-US" sz="2800" dirty="0"/>
                  <a:t>liquid </a:t>
                </a:r>
                <a:r>
                  <a:rPr lang="en-US" sz="2800" dirty="0" smtClean="0"/>
                  <a:t>velocity</a:t>
                </a:r>
                <a:endParaRPr lang="en-US" sz="2800" dirty="0"/>
              </a:p>
              <a:p>
                <a:r>
                  <a:rPr lang="en-US" sz="2800" dirty="0"/>
                  <a:t>Slip ratio modifies static definitions of </a:t>
                </a:r>
                <a:r>
                  <a:rPr lang="en-US" sz="2800" i="1" dirty="0"/>
                  <a:t>α</a:t>
                </a:r>
                <a:r>
                  <a:rPr lang="en-US" sz="2800" dirty="0"/>
                  <a:t>(void fraction) </a:t>
                </a:r>
                <a:r>
                  <a:rPr lang="en-US" sz="2800" dirty="0" smtClean="0"/>
                  <a:t>and </a:t>
                </a:r>
                <a:r>
                  <a:rPr lang="en-US" sz="2800" i="1" dirty="0"/>
                  <a:t>x</a:t>
                </a:r>
                <a:r>
                  <a:rPr lang="en-US" sz="2800" i="1" dirty="0" smtClean="0"/>
                  <a:t> </a:t>
                </a:r>
                <a:r>
                  <a:rPr lang="en-US" sz="2800" dirty="0" smtClean="0"/>
                  <a:t>(steam </a:t>
                </a:r>
                <a:r>
                  <a:rPr lang="en-US" sz="2800" dirty="0"/>
                  <a:t>quality) in flowing two phase system</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19200"/>
                <a:ext cx="8229600" cy="4525963"/>
              </a:xfrm>
              <a:blipFill rotWithShape="0">
                <a:blip r:embed="rId2"/>
                <a:stretch>
                  <a:fillRect l="-1481" t="-1213" b="-8491"/>
                </a:stretch>
              </a:blipFill>
            </p:spPr>
            <p:txBody>
              <a:bodyPr/>
              <a:lstStyle/>
              <a:p>
                <a:r>
                  <a:rPr lang="en-US">
                    <a:noFill/>
                  </a:rPr>
                  <a:t> </a:t>
                </a:r>
              </a:p>
            </p:txBody>
          </p:sp>
        </mc:Fallback>
      </mc:AlternateContent>
    </p:spTree>
    <p:extLst>
      <p:ext uri="{BB962C8B-B14F-4D97-AF65-F5344CB8AC3E}">
        <p14:creationId xmlns:p14="http://schemas.microsoft.com/office/powerpoint/2010/main" val="42338431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Relative Velocities Are Different</a:t>
            </a:r>
            <a:endParaRPr lang="en-US" dirty="0"/>
          </a:p>
        </p:txBody>
      </p:sp>
      <p:pic>
        <p:nvPicPr>
          <p:cNvPr id="6" name="Picture 5"/>
          <p:cNvPicPr>
            <a:picLocks noChangeAspect="1"/>
          </p:cNvPicPr>
          <p:nvPr/>
        </p:nvPicPr>
        <p:blipFill>
          <a:blip r:embed="rId2"/>
          <a:stretch>
            <a:fillRect/>
          </a:stretch>
        </p:blipFill>
        <p:spPr>
          <a:xfrm>
            <a:off x="967946" y="1905000"/>
            <a:ext cx="7208107" cy="4267200"/>
          </a:xfrm>
          <a:prstGeom prst="rect">
            <a:avLst/>
          </a:prstGeom>
        </p:spPr>
      </p:pic>
    </p:spTree>
    <p:extLst>
      <p:ext uri="{BB962C8B-B14F-4D97-AF65-F5344CB8AC3E}">
        <p14:creationId xmlns:p14="http://schemas.microsoft.com/office/powerpoint/2010/main" val="5269965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Relative Velocities Are Different</a:t>
            </a:r>
            <a:endParaRPr lang="en-US" dirty="0"/>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459475" y="1219200"/>
                <a:ext cx="8229600" cy="4525963"/>
              </a:xfrm>
            </p:spPr>
            <p:txBody>
              <a:bodyPr/>
              <a:lstStyle/>
              <a:p>
                <a:pPr marL="0" indent="0">
                  <a:buNone/>
                </a:pPr>
                <a:r>
                  <a:rPr lang="en-US" sz="2800" dirty="0" smtClean="0"/>
                  <a:t>If </a:t>
                </a:r>
                <a:r>
                  <a:rPr lang="en-US" sz="2800" dirty="0"/>
                  <a:t>total mass flow rate is</a:t>
                </a:r>
                <a:r>
                  <a:rPr lang="en-US" sz="2800" dirty="0" smtClean="0"/>
                  <a:t>: </a:t>
                </a:r>
                <a14:m>
                  <m:oMath xmlns:m="http://schemas.openxmlformats.org/officeDocument/2006/math">
                    <m:acc>
                      <m:accPr>
                        <m:chr m:val="̇"/>
                        <m:ctrlPr>
                          <a:rPr lang="en-US" sz="2800" i="1" smtClean="0">
                            <a:latin typeface="Cambria Math" panose="02040503050406030204" pitchFamily="18" charset="0"/>
                          </a:rPr>
                        </m:ctrlPr>
                      </m:accPr>
                      <m:e>
                        <m:r>
                          <a:rPr lang="en-US" sz="2800" b="0" i="1" smtClean="0">
                            <a:latin typeface="Cambria Math" panose="02040503050406030204" pitchFamily="18" charset="0"/>
                          </a:rPr>
                          <m:t>𝑚</m:t>
                        </m:r>
                      </m:e>
                    </m:acc>
                  </m:oMath>
                </a14:m>
                <a:r>
                  <a:rPr lang="en-US" sz="2800" dirty="0" smtClean="0"/>
                  <a:t> </a:t>
                </a:r>
              </a:p>
              <a:p>
                <a:r>
                  <a:rPr lang="en-US" sz="2800" dirty="0" smtClean="0"/>
                  <a:t>Steam </a:t>
                </a:r>
                <a:r>
                  <a:rPr lang="en-US" sz="2800" dirty="0"/>
                  <a:t>flow rate is</a:t>
                </a:r>
                <a:r>
                  <a:rPr lang="en-US" sz="2800" dirty="0" smtClean="0"/>
                  <a:t>:</a:t>
                </a:r>
                <a14:m>
                  <m:oMath xmlns:m="http://schemas.openxmlformats.org/officeDocument/2006/math">
                    <m:r>
                      <a:rPr lang="en-US" sz="2800" b="0" i="0" smtClean="0">
                        <a:latin typeface="Cambria Math" panose="02040503050406030204" pitchFamily="18" charset="0"/>
                      </a:rPr>
                      <m:t> </m:t>
                    </m:r>
                    <m:r>
                      <a:rPr lang="en-US" sz="2800" b="0" i="1" smtClean="0">
                        <a:latin typeface="Cambria Math" panose="02040503050406030204" pitchFamily="18" charset="0"/>
                      </a:rPr>
                      <m:t>𝑥</m:t>
                    </m:r>
                    <m:acc>
                      <m:accPr>
                        <m:chr m:val="̇"/>
                        <m:ctrlPr>
                          <a:rPr lang="en-US" sz="2800" i="1">
                            <a:latin typeface="Cambria Math" panose="02040503050406030204" pitchFamily="18" charset="0"/>
                          </a:rPr>
                        </m:ctrlPr>
                      </m:accPr>
                      <m:e>
                        <m:r>
                          <a:rPr lang="en-US" sz="2800" b="0" i="1" smtClean="0">
                            <a:latin typeface="Cambria Math" panose="02040503050406030204" pitchFamily="18" charset="0"/>
                          </a:rPr>
                          <m:t>𝑚</m:t>
                        </m:r>
                      </m:e>
                    </m:acc>
                  </m:oMath>
                </a14:m>
                <a:endParaRPr lang="en-US" sz="2800" dirty="0"/>
              </a:p>
              <a:p>
                <a:r>
                  <a:rPr lang="en-US" sz="2800" dirty="0" smtClean="0"/>
                  <a:t>Liquid </a:t>
                </a:r>
                <a:r>
                  <a:rPr lang="en-US" sz="2800" dirty="0"/>
                  <a:t>flow rate is</a:t>
                </a:r>
                <a:r>
                  <a:rPr lang="en-US" sz="2800" dirty="0" smtClean="0"/>
                  <a:t>: </a:t>
                </a:r>
                <a14:m>
                  <m:oMath xmlns:m="http://schemas.openxmlformats.org/officeDocument/2006/math">
                    <m:r>
                      <a:rPr lang="en-US" sz="2800" b="0" i="0" smtClean="0">
                        <a:latin typeface="Cambria Math" panose="02040503050406030204" pitchFamily="18" charset="0"/>
                      </a:rPr>
                      <m:t>(1−</m:t>
                    </m:r>
                    <m:r>
                      <a:rPr lang="en-US" sz="2800" i="1">
                        <a:latin typeface="Cambria Math" panose="02040503050406030204" pitchFamily="18" charset="0"/>
                      </a:rPr>
                      <m:t>𝑥</m:t>
                    </m:r>
                    <m:r>
                      <a:rPr lang="en-US" sz="2800" b="0" i="1" smtClean="0">
                        <a:latin typeface="Cambria Math" panose="02040503050406030204" pitchFamily="18" charset="0"/>
                      </a:rPr>
                      <m:t>)</m:t>
                    </m:r>
                    <m:acc>
                      <m:accPr>
                        <m:chr m:val="̇"/>
                        <m:ctrlPr>
                          <a:rPr lang="en-US" sz="2800" i="1">
                            <a:latin typeface="Cambria Math" panose="02040503050406030204" pitchFamily="18" charset="0"/>
                          </a:rPr>
                        </m:ctrlPr>
                      </m:accPr>
                      <m:e>
                        <m:r>
                          <a:rPr lang="en-US" sz="2800" i="1">
                            <a:latin typeface="Cambria Math" panose="02040503050406030204" pitchFamily="18" charset="0"/>
                          </a:rPr>
                          <m:t>𝑚</m:t>
                        </m:r>
                      </m:e>
                    </m:acc>
                  </m:oMath>
                </a14:m>
                <a:endParaRPr lang="en-US" sz="2800" dirty="0"/>
              </a:p>
              <a:p>
                <a:pPr marL="0" indent="0">
                  <a:buNone/>
                </a:pPr>
                <a:r>
                  <a:rPr lang="en-US" sz="2800" dirty="0" smtClean="0"/>
                  <a:t>Phase </a:t>
                </a:r>
                <a:r>
                  <a:rPr lang="en-US" sz="2800" dirty="0"/>
                  <a:t>volumetric velocity of steam is:</a:t>
                </a:r>
              </a:p>
              <a:p>
                <a:pPr marL="0" indent="0">
                  <a:buNone/>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𝑉</m:t>
                          </m:r>
                        </m:e>
                        <m:sub>
                          <m:r>
                            <a:rPr lang="en-US" sz="2800" b="0" i="1" smtClean="0">
                              <a:latin typeface="Cambria Math" panose="02040503050406030204" pitchFamily="18" charset="0"/>
                            </a:rPr>
                            <m:t>𝑔</m:t>
                          </m:r>
                        </m:sub>
                      </m:sSub>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acc>
                            <m:accPr>
                              <m:chr m:val="̇"/>
                              <m:ctrlPr>
                                <a:rPr lang="en-US" sz="2800" i="1">
                                  <a:latin typeface="Cambria Math" panose="02040503050406030204" pitchFamily="18" charset="0"/>
                                </a:rPr>
                              </m:ctrlPr>
                            </m:accPr>
                            <m:e>
                              <m:r>
                                <a:rPr lang="en-US" sz="2800" i="1">
                                  <a:latin typeface="Cambria Math" panose="02040503050406030204" pitchFamily="18" charset="0"/>
                                </a:rPr>
                                <m:t>𝑚</m:t>
                              </m:r>
                            </m:e>
                          </m:acc>
                          <m:r>
                            <a:rPr lang="en-US" sz="2800" b="0" i="1" smtClean="0">
                              <a:latin typeface="Cambria Math" panose="02040503050406030204" pitchFamily="18" charset="0"/>
                            </a:rPr>
                            <m:t>𝑥</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𝑣</m:t>
                              </m:r>
                            </m:e>
                            <m:sub>
                              <m:r>
                                <a:rPr lang="en-US" sz="2800" b="0" i="1" smtClean="0">
                                  <a:latin typeface="Cambria Math" panose="02040503050406030204" pitchFamily="18" charset="0"/>
                                </a:rPr>
                                <m:t>𝑔</m:t>
                              </m:r>
                            </m:sub>
                          </m:sSub>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𝐴</m:t>
                              </m:r>
                            </m:e>
                            <m:sub>
                              <m:r>
                                <a:rPr lang="en-US" sz="2800" b="0" i="1" smtClean="0">
                                  <a:latin typeface="Cambria Math" panose="02040503050406030204" pitchFamily="18" charset="0"/>
                                </a:rPr>
                                <m:t>𝑔</m:t>
                              </m:r>
                            </m:sub>
                          </m:sSub>
                        </m:den>
                      </m:f>
                    </m:oMath>
                  </m:oMathPara>
                </a14:m>
                <a:endParaRPr lang="en-US" sz="2800" dirty="0"/>
              </a:p>
              <a:p>
                <a:pPr marL="0" indent="0">
                  <a:buNone/>
                </a:pPr>
                <a:r>
                  <a:rPr lang="en-US" sz="2800" dirty="0" smtClean="0"/>
                  <a:t>where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𝐴</m:t>
                        </m:r>
                      </m:e>
                      <m:sub>
                        <m:r>
                          <a:rPr lang="en-US" sz="2800" i="1">
                            <a:latin typeface="Cambria Math" panose="02040503050406030204" pitchFamily="18" charset="0"/>
                          </a:rPr>
                          <m:t>𝑔</m:t>
                        </m:r>
                      </m:sub>
                    </m:sSub>
                  </m:oMath>
                </a14:m>
                <a:r>
                  <a:rPr lang="en-US" sz="2800" dirty="0" smtClean="0"/>
                  <a:t> is </a:t>
                </a:r>
                <a:r>
                  <a:rPr lang="en-US" sz="2800" dirty="0"/>
                  <a:t>relative cross sectional area of steam in two phase column</a:t>
                </a:r>
              </a:p>
              <a:p>
                <a:pPr marL="0" indent="0">
                  <a:buNone/>
                </a:pPr>
                <a:r>
                  <a:rPr lang="en-US" sz="2800" dirty="0"/>
                  <a:t>Phase volumetric velocity of liquid is:</a:t>
                </a:r>
              </a:p>
              <a:p>
                <a:pPr marL="0" indent="0">
                  <a:buNone/>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𝑉</m:t>
                          </m:r>
                        </m:e>
                        <m:sub>
                          <m:r>
                            <a:rPr lang="en-US" sz="2800" b="0" i="1" smtClean="0">
                              <a:latin typeface="Cambria Math" panose="02040503050406030204" pitchFamily="18" charset="0"/>
                            </a:rPr>
                            <m:t>𝑓</m:t>
                          </m:r>
                        </m:sub>
                      </m:sSub>
                      <m:r>
                        <a:rPr lang="en-US" sz="2800" i="1">
                          <a:latin typeface="Cambria Math" panose="02040503050406030204" pitchFamily="18" charset="0"/>
                        </a:rPr>
                        <m:t>=</m:t>
                      </m:r>
                      <m:f>
                        <m:fPr>
                          <m:ctrlPr>
                            <a:rPr lang="en-US" sz="2800" i="1">
                              <a:latin typeface="Cambria Math" panose="02040503050406030204" pitchFamily="18" charset="0"/>
                            </a:rPr>
                          </m:ctrlPr>
                        </m:fPr>
                        <m:num>
                          <m:acc>
                            <m:accPr>
                              <m:chr m:val="̇"/>
                              <m:ctrlPr>
                                <a:rPr lang="en-US" sz="2800" i="1">
                                  <a:latin typeface="Cambria Math" panose="02040503050406030204" pitchFamily="18" charset="0"/>
                                </a:rPr>
                              </m:ctrlPr>
                            </m:accPr>
                            <m:e>
                              <m:r>
                                <a:rPr lang="en-US" sz="2800" i="1">
                                  <a:latin typeface="Cambria Math" panose="02040503050406030204" pitchFamily="18" charset="0"/>
                                </a:rPr>
                                <m:t>𝑚</m:t>
                              </m:r>
                            </m:e>
                          </m:acc>
                          <m:r>
                            <a:rPr lang="en-US" sz="2800" b="0" i="1" smtClean="0">
                              <a:latin typeface="Cambria Math" panose="02040503050406030204" pitchFamily="18" charset="0"/>
                            </a:rPr>
                            <m:t>(1−</m:t>
                          </m:r>
                          <m:r>
                            <a:rPr lang="en-US" sz="2800" i="1">
                              <a:latin typeface="Cambria Math" panose="02040503050406030204" pitchFamily="18" charset="0"/>
                            </a:rPr>
                            <m:t>𝑥</m:t>
                          </m:r>
                          <m:r>
                            <a:rPr lang="en-US" sz="2800" b="0" i="1" smtClean="0">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𝑣</m:t>
                              </m:r>
                            </m:e>
                            <m:sub>
                              <m:r>
                                <a:rPr lang="en-US" sz="2800" b="0" i="1" smtClean="0">
                                  <a:latin typeface="Cambria Math" panose="02040503050406030204" pitchFamily="18" charset="0"/>
                                </a:rPr>
                                <m:t>𝑓</m:t>
                              </m:r>
                            </m:sub>
                          </m:sSub>
                        </m:num>
                        <m:den>
                          <m:sSub>
                            <m:sSubPr>
                              <m:ctrlPr>
                                <a:rPr lang="en-US" sz="2800" i="1">
                                  <a:latin typeface="Cambria Math" panose="02040503050406030204" pitchFamily="18" charset="0"/>
                                </a:rPr>
                              </m:ctrlPr>
                            </m:sSubPr>
                            <m:e>
                              <m:r>
                                <a:rPr lang="en-US" sz="2800" i="1">
                                  <a:latin typeface="Cambria Math" panose="02040503050406030204" pitchFamily="18" charset="0"/>
                                </a:rPr>
                                <m:t>𝐴</m:t>
                              </m:r>
                            </m:e>
                            <m:sub>
                              <m:r>
                                <a:rPr lang="en-US" sz="2800" b="0" i="1" smtClean="0">
                                  <a:latin typeface="Cambria Math" panose="02040503050406030204" pitchFamily="18" charset="0"/>
                                </a:rPr>
                                <m:t>𝑓</m:t>
                              </m:r>
                            </m:sub>
                          </m:sSub>
                        </m:den>
                      </m:f>
                    </m:oMath>
                  </m:oMathPara>
                </a14:m>
                <a:endParaRPr lang="en-US" sz="2800"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459475" y="1219200"/>
                <a:ext cx="8229600" cy="4525963"/>
              </a:xfrm>
              <a:blipFill rotWithShape="0">
                <a:blip r:embed="rId2"/>
                <a:stretch>
                  <a:fillRect l="-1481" t="-1213" b="-19003"/>
                </a:stretch>
              </a:blipFill>
            </p:spPr>
            <p:txBody>
              <a:bodyPr/>
              <a:lstStyle/>
              <a:p>
                <a:r>
                  <a:rPr lang="en-US">
                    <a:noFill/>
                  </a:rPr>
                  <a:t> </a:t>
                </a:r>
              </a:p>
            </p:txBody>
          </p:sp>
        </mc:Fallback>
      </mc:AlternateContent>
    </p:spTree>
    <p:extLst>
      <p:ext uri="{BB962C8B-B14F-4D97-AF65-F5344CB8AC3E}">
        <p14:creationId xmlns:p14="http://schemas.microsoft.com/office/powerpoint/2010/main" val="30065326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dirty="0"/>
              <a:t>Definition of Slip in Terms of Steam Quality and Void Fraction</a:t>
            </a:r>
            <a:endParaRPr lang="en-US" sz="32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t>Slip: </a:t>
                </a:r>
                <a14:m>
                  <m:oMath xmlns:m="http://schemas.openxmlformats.org/officeDocument/2006/math">
                    <m:r>
                      <a:rPr lang="en-US" i="1">
                        <a:latin typeface="Cambria Math" panose="02040503050406030204" pitchFamily="18" charset="0"/>
                      </a:rPr>
                      <m:t>𝑆</m:t>
                    </m:r>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𝑔</m:t>
                            </m:r>
                          </m:sub>
                        </m:sSub>
                      </m:num>
                      <m:den>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𝑓</m:t>
                            </m:r>
                          </m:sub>
                        </m:sSub>
                      </m:den>
                    </m:f>
                  </m:oMath>
                </a14:m>
                <a:endParaRPr lang="en-US" dirty="0"/>
              </a:p>
              <a:p>
                <a:r>
                  <a:rPr lang="en-US" dirty="0" smtClean="0"/>
                  <a:t>Slip </a:t>
                </a:r>
                <a:r>
                  <a:rPr lang="en-US" dirty="0"/>
                  <a:t>defined in terms of steam quality by combining:</a:t>
                </a:r>
              </a:p>
              <a:p>
                <a:pPr marL="0" indent="0">
                  <a:buNone/>
                </a:pPr>
                <a:r>
                  <a:rPr lang="en-US" dirty="0" smtClean="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𝑔</m:t>
                        </m:r>
                      </m:sub>
                    </m:sSub>
                    <m:r>
                      <a:rPr lang="en-US" i="1">
                        <a:latin typeface="Cambria Math" panose="02040503050406030204" pitchFamily="18" charset="0"/>
                      </a:rPr>
                      <m:t>=</m:t>
                    </m:r>
                    <m:f>
                      <m:fPr>
                        <m:ctrlPr>
                          <a:rPr lang="en-US" i="1">
                            <a:latin typeface="Cambria Math" panose="02040503050406030204" pitchFamily="18" charset="0"/>
                          </a:rPr>
                        </m:ctrlPr>
                      </m:fPr>
                      <m:num>
                        <m:acc>
                          <m:accPr>
                            <m:chr m:val="̇"/>
                            <m:ctrlPr>
                              <a:rPr lang="en-US" i="1">
                                <a:latin typeface="Cambria Math" panose="02040503050406030204" pitchFamily="18" charset="0"/>
                              </a:rPr>
                            </m:ctrlPr>
                          </m:accPr>
                          <m:e>
                            <m:r>
                              <a:rPr lang="en-US" i="1">
                                <a:latin typeface="Cambria Math" panose="02040503050406030204" pitchFamily="18" charset="0"/>
                              </a:rPr>
                              <m:t>𝑚</m:t>
                            </m:r>
                          </m:e>
                        </m:acc>
                        <m:r>
                          <a:rPr lang="en-US" i="1">
                            <a:latin typeface="Cambria Math" panose="02040503050406030204" pitchFamily="18" charset="0"/>
                          </a:rPr>
                          <m:t>𝑥</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𝑔</m:t>
                            </m:r>
                          </m:sub>
                        </m:sSub>
                      </m:num>
                      <m:den>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𝑔</m:t>
                            </m:r>
                          </m:sub>
                        </m:sSub>
                      </m:den>
                    </m:f>
                  </m:oMath>
                </a14:m>
                <a:r>
                  <a:rPr lang="en-US" i="1" dirty="0" smtClean="0"/>
                  <a:t>   </a:t>
                </a:r>
                <a:r>
                  <a:rPr lang="en-US" dirty="0" smtClean="0"/>
                  <a:t>and</a:t>
                </a:r>
                <a:r>
                  <a:rPr lang="en-US" i="1" dirty="0" smtClean="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𝑓</m:t>
                        </m:r>
                      </m:sub>
                    </m:sSub>
                    <m:r>
                      <a:rPr lang="en-US" i="1">
                        <a:latin typeface="Cambria Math" panose="02040503050406030204" pitchFamily="18" charset="0"/>
                      </a:rPr>
                      <m:t>=</m:t>
                    </m:r>
                    <m:f>
                      <m:fPr>
                        <m:ctrlPr>
                          <a:rPr lang="en-US" i="1">
                            <a:latin typeface="Cambria Math" panose="02040503050406030204" pitchFamily="18" charset="0"/>
                          </a:rPr>
                        </m:ctrlPr>
                      </m:fPr>
                      <m:num>
                        <m:acc>
                          <m:accPr>
                            <m:chr m:val="̇"/>
                            <m:ctrlPr>
                              <a:rPr lang="en-US" i="1">
                                <a:latin typeface="Cambria Math" panose="02040503050406030204" pitchFamily="18" charset="0"/>
                              </a:rPr>
                            </m:ctrlPr>
                          </m:accPr>
                          <m:e>
                            <m:r>
                              <a:rPr lang="en-US" i="1">
                                <a:latin typeface="Cambria Math" panose="02040503050406030204" pitchFamily="18" charset="0"/>
                              </a:rPr>
                              <m:t>𝑚</m:t>
                            </m:r>
                          </m:e>
                        </m:acc>
                        <m:r>
                          <a:rPr lang="en-US" i="1">
                            <a:latin typeface="Cambria Math" panose="02040503050406030204" pitchFamily="18" charset="0"/>
                          </a:rPr>
                          <m:t>(1−</m:t>
                        </m:r>
                        <m:r>
                          <a:rPr lang="en-US" i="1">
                            <a:latin typeface="Cambria Math" panose="02040503050406030204" pitchFamily="18" charset="0"/>
                          </a:rPr>
                          <m:t>𝑥</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m:t>
                            </m:r>
                          </m:sub>
                        </m:sSub>
                      </m:num>
                      <m:den>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𝑓</m:t>
                            </m:r>
                          </m:sub>
                        </m:sSub>
                      </m:den>
                    </m:f>
                  </m:oMath>
                </a14:m>
                <a:r>
                  <a:rPr lang="en-US" i="1" dirty="0" smtClean="0"/>
                  <a:t>  </a:t>
                </a:r>
                <a:r>
                  <a:rPr lang="en-US" dirty="0" smtClean="0"/>
                  <a:t> </a:t>
                </a:r>
                <a:r>
                  <a:rPr lang="en-US" dirty="0"/>
                  <a:t>yields</a:t>
                </a:r>
                <a:r>
                  <a:rPr lang="en-US" dirty="0" smtClean="0"/>
                  <a:t>:</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𝑆</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𝑥</m:t>
                          </m:r>
                        </m:num>
                        <m:den>
                          <m:r>
                            <a:rPr lang="en-US" b="0" i="1" smtClean="0">
                              <a:latin typeface="Cambria Math" panose="02040503050406030204" pitchFamily="18" charset="0"/>
                            </a:rPr>
                            <m:t>1−</m:t>
                          </m:r>
                          <m:r>
                            <a:rPr lang="en-US" b="0" i="1" smtClean="0">
                              <a:latin typeface="Cambria Math" panose="02040503050406030204" pitchFamily="18" charset="0"/>
                            </a:rPr>
                            <m:t>𝑥</m:t>
                          </m:r>
                        </m:den>
                      </m:f>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𝑓</m:t>
                                  </m:r>
                                </m:sub>
                              </m:sSub>
                            </m:num>
                            <m:den>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𝑔</m:t>
                                  </m:r>
                                </m:sub>
                              </m:sSub>
                            </m:den>
                          </m:f>
                        </m:e>
                      </m:d>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𝑔</m:t>
                                  </m:r>
                                </m:sub>
                              </m:sSub>
                            </m:num>
                            <m:den>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m:t>
                                  </m:r>
                                </m:sub>
                              </m:sSub>
                            </m:den>
                          </m:f>
                        </m:e>
                      </m:d>
                    </m:oMath>
                  </m:oMathPara>
                </a14:m>
                <a:endParaRPr lang="da-DK"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704" b="-3504"/>
                </a:stretch>
              </a:blipFill>
            </p:spPr>
            <p:txBody>
              <a:bodyPr/>
              <a:lstStyle/>
              <a:p>
                <a:r>
                  <a:rPr lang="en-US">
                    <a:noFill/>
                  </a:rPr>
                  <a:t> </a:t>
                </a:r>
              </a:p>
            </p:txBody>
          </p:sp>
        </mc:Fallback>
      </mc:AlternateContent>
    </p:spTree>
    <p:extLst>
      <p:ext uri="{BB962C8B-B14F-4D97-AF65-F5344CB8AC3E}">
        <p14:creationId xmlns:p14="http://schemas.microsoft.com/office/powerpoint/2010/main" val="35003212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dirty="0"/>
              <a:t>Definition of Slip in Terms of Steam Quality and Void Fraction</a:t>
            </a:r>
            <a:endParaRPr lang="en-US" sz="32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33400" y="1407402"/>
                <a:ext cx="8229600" cy="4525963"/>
              </a:xfrm>
            </p:spPr>
            <p:txBody>
              <a:bodyPr/>
              <a:lstStyle/>
              <a:p>
                <a:pPr marL="0" indent="0">
                  <a:buNone/>
                </a:pPr>
                <a:endParaRPr lang="en-US" sz="2400" dirty="0"/>
              </a:p>
              <a:p>
                <a:r>
                  <a:rPr lang="en-US" dirty="0" smtClean="0"/>
                  <a:t>Noting </a:t>
                </a:r>
                <a:r>
                  <a:rPr lang="en-US" dirty="0"/>
                  <a:t>that in small slice of column, ratio of steam to total mixture is</a:t>
                </a:r>
                <a:r>
                  <a:rPr lang="en-US" dirty="0" smtClean="0"/>
                  <a:t>: </a:t>
                </a:r>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α</m:t>
                    </m:r>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𝑔</m:t>
                            </m:r>
                          </m:sub>
                        </m:sSub>
                      </m:num>
                      <m:den>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𝑔</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𝑓</m:t>
                            </m:r>
                          </m:sub>
                        </m:sSub>
                      </m:den>
                    </m:f>
                  </m:oMath>
                </a14:m>
                <a:r>
                  <a:rPr lang="en-US" dirty="0" smtClean="0"/>
                  <a:t> , </a:t>
                </a:r>
                <a:r>
                  <a:rPr lang="en-US" dirty="0"/>
                  <a:t>rearranging this:</a:t>
                </a:r>
              </a:p>
              <a:p>
                <a:pPr marL="0" indent="0">
                  <a:buNone/>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b="0" i="1" smtClean="0">
                                  <a:latin typeface="Cambria Math" panose="02040503050406030204" pitchFamily="18" charset="0"/>
                                </a:rPr>
                                <m:t>𝑓</m:t>
                              </m:r>
                            </m:sub>
                          </m:sSub>
                        </m:num>
                        <m:den>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𝑔</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b="0" i="1" smtClean="0">
                              <a:latin typeface="Cambria Math" panose="02040503050406030204" pitchFamily="18" charset="0"/>
                            </a:rPr>
                            <m:t>1−</m:t>
                          </m:r>
                          <m:r>
                            <m:rPr>
                              <m:sty m:val="p"/>
                            </m:rPr>
                            <a:rPr lang="el-GR" i="1">
                              <a:latin typeface="Cambria Math" panose="02040503050406030204" pitchFamily="18" charset="0"/>
                              <a:ea typeface="Cambria Math" panose="02040503050406030204" pitchFamily="18" charset="0"/>
                            </a:rPr>
                            <m:t>α</m:t>
                          </m:r>
                        </m:num>
                        <m:den>
                          <m:r>
                            <m:rPr>
                              <m:sty m:val="p"/>
                            </m:rPr>
                            <a:rPr lang="el-GR" i="1">
                              <a:latin typeface="Cambria Math" panose="02040503050406030204" pitchFamily="18" charset="0"/>
                              <a:ea typeface="Cambria Math" panose="02040503050406030204" pitchFamily="18" charset="0"/>
                            </a:rPr>
                            <m:t>α</m:t>
                          </m:r>
                        </m:den>
                      </m:f>
                    </m:oMath>
                  </m:oMathPara>
                </a14:m>
                <a:endParaRPr lang="da-DK" dirty="0"/>
              </a:p>
              <a:p>
                <a:r>
                  <a:rPr lang="en-US" dirty="0"/>
                  <a:t>Slip can then be expressed: </a:t>
                </a:r>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𝑆</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𝑥</m:t>
                          </m:r>
                        </m:num>
                        <m:den>
                          <m:r>
                            <a:rPr lang="en-US" i="1">
                              <a:latin typeface="Cambria Math" panose="02040503050406030204" pitchFamily="18" charset="0"/>
                            </a:rPr>
                            <m:t>1−</m:t>
                          </m:r>
                          <m:r>
                            <a:rPr lang="en-US" i="1">
                              <a:latin typeface="Cambria Math" panose="02040503050406030204" pitchFamily="18" charset="0"/>
                            </a:rPr>
                            <m:t>𝑥</m:t>
                          </m:r>
                        </m:den>
                      </m:f>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r>
                                <m:rPr>
                                  <m:sty m:val="p"/>
                                </m:rPr>
                                <a:rPr lang="el-GR" i="1">
                                  <a:latin typeface="Cambria Math" panose="02040503050406030204" pitchFamily="18" charset="0"/>
                                  <a:ea typeface="Cambria Math" panose="02040503050406030204" pitchFamily="18" charset="0"/>
                                </a:rPr>
                                <m:t>α</m:t>
                              </m:r>
                            </m:num>
                            <m:den>
                              <m:r>
                                <m:rPr>
                                  <m:sty m:val="p"/>
                                </m:rPr>
                                <a:rPr lang="el-GR" i="1">
                                  <a:latin typeface="Cambria Math" panose="02040503050406030204" pitchFamily="18" charset="0"/>
                                  <a:ea typeface="Cambria Math" panose="02040503050406030204" pitchFamily="18" charset="0"/>
                                </a:rPr>
                                <m:t>α</m:t>
                              </m:r>
                            </m:den>
                          </m:f>
                        </m:e>
                      </m:d>
                      <m:d>
                        <m:dPr>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𝑔</m:t>
                                  </m:r>
                                </m:sub>
                              </m:sSub>
                            </m:num>
                            <m:den>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m:t>
                                  </m:r>
                                </m:sub>
                              </m:sSub>
                            </m:den>
                          </m:f>
                        </m:e>
                      </m:d>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33400" y="1407402"/>
                <a:ext cx="8229600" cy="4525963"/>
              </a:xfrm>
              <a:blipFill rotWithShape="0">
                <a:blip r:embed="rId2"/>
                <a:stretch>
                  <a:fillRect l="-1704" b="-12399"/>
                </a:stretch>
              </a:blipFill>
            </p:spPr>
            <p:txBody>
              <a:bodyPr/>
              <a:lstStyle/>
              <a:p>
                <a:r>
                  <a:rPr lang="en-US">
                    <a:noFill/>
                  </a:rPr>
                  <a:t> </a:t>
                </a:r>
              </a:p>
            </p:txBody>
          </p:sp>
        </mc:Fallback>
      </mc:AlternateContent>
    </p:spTree>
    <p:extLst>
      <p:ext uri="{BB962C8B-B14F-4D97-AF65-F5344CB8AC3E}">
        <p14:creationId xmlns:p14="http://schemas.microsoft.com/office/powerpoint/2010/main" val="35919389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dirty="0"/>
              <a:t>Definition of Slip in Terms of Steam Quality and Void Fraction</a:t>
            </a:r>
            <a:endParaRPr lang="en-US" sz="32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800" dirty="0" smtClean="0"/>
                  <a:t>Slip </a:t>
                </a:r>
                <a:r>
                  <a:rPr lang="en-US" sz="2800" dirty="0"/>
                  <a:t>equation can be rearranged to define void </a:t>
                </a:r>
                <a:r>
                  <a:rPr lang="en-US" sz="2800" dirty="0" smtClean="0"/>
                  <a:t>fraction </a:t>
                </a:r>
                <a:r>
                  <a:rPr lang="en-US" sz="2800" i="1" dirty="0" smtClean="0"/>
                  <a:t>α </a:t>
                </a:r>
                <a:r>
                  <a:rPr lang="en-US" sz="2800" dirty="0" smtClean="0"/>
                  <a:t>in </a:t>
                </a:r>
                <a:r>
                  <a:rPr lang="en-US" sz="2800" dirty="0"/>
                  <a:t>terms of steam quality and Slip</a:t>
                </a:r>
                <a:r>
                  <a:rPr lang="en-US" sz="2800" dirty="0" smtClean="0"/>
                  <a:t>:</a:t>
                </a:r>
              </a:p>
              <a:p>
                <a:pPr marL="0" indent="0">
                  <a:buNone/>
                </a:pPr>
                <a14:m>
                  <m:oMathPara xmlns:m="http://schemas.openxmlformats.org/officeDocument/2006/math">
                    <m:oMathParaPr>
                      <m:jc m:val="centerGroup"/>
                    </m:oMathParaPr>
                    <m:oMath xmlns:m="http://schemas.openxmlformats.org/officeDocument/2006/math">
                      <m:r>
                        <a:rPr lang="en-US" sz="2800" i="1">
                          <a:latin typeface="Cambria Math" panose="02040503050406030204" pitchFamily="18" charset="0"/>
                          <a:ea typeface="Cambria Math" panose="02040503050406030204" pitchFamily="18" charset="0"/>
                        </a:rPr>
                        <m:t>𝛼</m:t>
                      </m:r>
                      <m:r>
                        <a:rPr lang="en-US" sz="2800" i="1">
                          <a:latin typeface="Cambria Math" panose="02040503050406030204" pitchFamily="18" charset="0"/>
                          <a:ea typeface="Cambria Math" panose="02040503050406030204" pitchFamily="18" charset="0"/>
                        </a:rPr>
                        <m:t>=</m:t>
                      </m:r>
                      <m:f>
                        <m:fPr>
                          <m:ctrlPr>
                            <a:rPr lang="en-US" sz="2800" i="1">
                              <a:latin typeface="Cambria Math" panose="02040503050406030204" pitchFamily="18" charset="0"/>
                              <a:ea typeface="Cambria Math" panose="02040503050406030204" pitchFamily="18" charset="0"/>
                            </a:rPr>
                          </m:ctrlPr>
                        </m:fPr>
                        <m:num>
                          <m:r>
                            <a:rPr lang="en-US" sz="2800" i="1">
                              <a:latin typeface="Cambria Math" panose="02040503050406030204" pitchFamily="18" charset="0"/>
                              <a:ea typeface="Cambria Math" panose="02040503050406030204" pitchFamily="18" charset="0"/>
                            </a:rPr>
                            <m:t>1</m:t>
                          </m:r>
                        </m:num>
                        <m:den>
                          <m:r>
                            <a:rPr lang="en-US" sz="2800" i="1">
                              <a:latin typeface="Cambria Math" panose="02040503050406030204" pitchFamily="18" charset="0"/>
                              <a:ea typeface="Cambria Math" panose="02040503050406030204" pitchFamily="18" charset="0"/>
                            </a:rPr>
                            <m:t>1+</m:t>
                          </m:r>
                          <m:d>
                            <m:dPr>
                              <m:ctrlPr>
                                <a:rPr lang="en-US" sz="2800" i="1">
                                  <a:latin typeface="Cambria Math" panose="02040503050406030204" pitchFamily="18" charset="0"/>
                                  <a:ea typeface="Cambria Math" panose="02040503050406030204" pitchFamily="18" charset="0"/>
                                </a:rPr>
                              </m:ctrlPr>
                            </m:dPr>
                            <m:e>
                              <m:f>
                                <m:fPr>
                                  <m:ctrlPr>
                                    <a:rPr lang="en-US" sz="2800" i="1">
                                      <a:latin typeface="Cambria Math" panose="02040503050406030204" pitchFamily="18" charset="0"/>
                                      <a:ea typeface="Cambria Math" panose="02040503050406030204" pitchFamily="18" charset="0"/>
                                    </a:rPr>
                                  </m:ctrlPr>
                                </m:fPr>
                                <m:num>
                                  <m:r>
                                    <a:rPr lang="en-US" sz="2800" i="1">
                                      <a:latin typeface="Cambria Math" panose="02040503050406030204" pitchFamily="18" charset="0"/>
                                      <a:ea typeface="Cambria Math" panose="02040503050406030204" pitchFamily="18" charset="0"/>
                                    </a:rPr>
                                    <m:t>1−</m:t>
                                  </m:r>
                                  <m:r>
                                    <a:rPr lang="en-US" sz="2800" i="1">
                                      <a:latin typeface="Cambria Math" panose="02040503050406030204" pitchFamily="18" charset="0"/>
                                      <a:ea typeface="Cambria Math" panose="02040503050406030204" pitchFamily="18" charset="0"/>
                                    </a:rPr>
                                    <m:t>𝑥</m:t>
                                  </m:r>
                                </m:num>
                                <m:den>
                                  <m:r>
                                    <a:rPr lang="en-US" sz="2800" i="1">
                                      <a:latin typeface="Cambria Math" panose="02040503050406030204" pitchFamily="18" charset="0"/>
                                      <a:ea typeface="Cambria Math" panose="02040503050406030204" pitchFamily="18" charset="0"/>
                                    </a:rPr>
                                    <m:t>𝑥</m:t>
                                  </m:r>
                                </m:den>
                              </m:f>
                            </m:e>
                          </m:d>
                          <m:d>
                            <m:dPr>
                              <m:ctrlPr>
                                <a:rPr lang="en-US" sz="2800" i="1">
                                  <a:latin typeface="Cambria Math" panose="02040503050406030204" pitchFamily="18" charset="0"/>
                                  <a:ea typeface="Cambria Math" panose="02040503050406030204" pitchFamily="18" charset="0"/>
                                </a:rPr>
                              </m:ctrlPr>
                            </m:dPr>
                            <m:e>
                              <m:f>
                                <m:fPr>
                                  <m:ctrlPr>
                                    <a:rPr lang="en-US" sz="2800" i="1">
                                      <a:latin typeface="Cambria Math" panose="02040503050406030204" pitchFamily="18" charset="0"/>
                                      <a:ea typeface="Cambria Math" panose="02040503050406030204" pitchFamily="18" charset="0"/>
                                    </a:rPr>
                                  </m:ctrlPr>
                                </m:fPr>
                                <m:num>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𝑣</m:t>
                                      </m:r>
                                    </m:e>
                                    <m:sub>
                                      <m:r>
                                        <a:rPr lang="en-US" sz="2800" i="1">
                                          <a:latin typeface="Cambria Math" panose="02040503050406030204" pitchFamily="18" charset="0"/>
                                          <a:ea typeface="Cambria Math" panose="02040503050406030204" pitchFamily="18" charset="0"/>
                                        </a:rPr>
                                        <m:t>𝑓</m:t>
                                      </m:r>
                                    </m:sub>
                                  </m:sSub>
                                </m:num>
                                <m:den>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𝑣</m:t>
                                      </m:r>
                                    </m:e>
                                    <m:sub>
                                      <m:r>
                                        <a:rPr lang="en-US" sz="2800" i="1">
                                          <a:latin typeface="Cambria Math" panose="02040503050406030204" pitchFamily="18" charset="0"/>
                                          <a:ea typeface="Cambria Math" panose="02040503050406030204" pitchFamily="18" charset="0"/>
                                        </a:rPr>
                                        <m:t>𝑔</m:t>
                                      </m:r>
                                    </m:sub>
                                  </m:sSub>
                                </m:den>
                              </m:f>
                            </m:e>
                          </m:d>
                          <m:r>
                            <a:rPr lang="en-US" sz="2800" b="0" i="1" smtClean="0">
                              <a:latin typeface="Cambria Math" panose="02040503050406030204" pitchFamily="18" charset="0"/>
                              <a:ea typeface="Cambria Math" panose="02040503050406030204" pitchFamily="18" charset="0"/>
                            </a:rPr>
                            <m:t>𝑆</m:t>
                          </m:r>
                        </m:den>
                      </m:f>
                    </m:oMath>
                  </m:oMathPara>
                </a14:m>
                <a:endParaRPr lang="en-US" sz="2800" dirty="0" smtClean="0"/>
              </a:p>
              <a:p>
                <a:r>
                  <a:rPr lang="en-US" sz="2800" dirty="0" smtClean="0"/>
                  <a:t>When </a:t>
                </a:r>
                <a:r>
                  <a:rPr lang="en-US" sz="2800" i="1" dirty="0"/>
                  <a:t>S = 1</a:t>
                </a:r>
                <a:r>
                  <a:rPr lang="en-US" sz="2800" dirty="0"/>
                  <a:t>: steam and liquid move at exact same speed</a:t>
                </a:r>
              </a:p>
              <a:p>
                <a:pPr marL="0" indent="0">
                  <a:buNone/>
                </a:pPr>
                <a:r>
                  <a:rPr lang="en-US" sz="2800" i="1" dirty="0" smtClean="0"/>
                  <a:t>Effect </a:t>
                </a:r>
                <a:r>
                  <a:rPr lang="en-US" sz="2800" i="1" dirty="0"/>
                  <a:t>of slip:</a:t>
                </a:r>
                <a:endParaRPr lang="en-US" sz="2800" dirty="0"/>
              </a:p>
              <a:p>
                <a:r>
                  <a:rPr lang="en-US" sz="2800" i="1" dirty="0"/>
                  <a:t>Slip decreases void </a:t>
                </a:r>
                <a:r>
                  <a:rPr lang="en-US" sz="2800" i="1" dirty="0" smtClean="0"/>
                  <a:t>fraction α(x) </a:t>
                </a:r>
                <a:r>
                  <a:rPr lang="en-US" sz="2800" dirty="0" smtClean="0"/>
                  <a:t>below </a:t>
                </a:r>
                <a:r>
                  <a:rPr lang="en-US" sz="2800" dirty="0"/>
                  <a:t>that which exists in situation of no slip between steam and liquid</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481" t="-1348" b="-14960"/>
                </a:stretch>
              </a:blipFill>
            </p:spPr>
            <p:txBody>
              <a:bodyPr/>
              <a:lstStyle/>
              <a:p>
                <a:r>
                  <a:rPr lang="en-US">
                    <a:noFill/>
                  </a:rPr>
                  <a:t> </a:t>
                </a:r>
              </a:p>
            </p:txBody>
          </p:sp>
        </mc:Fallback>
      </mc:AlternateContent>
    </p:spTree>
    <p:extLst>
      <p:ext uri="{BB962C8B-B14F-4D97-AF65-F5344CB8AC3E}">
        <p14:creationId xmlns:p14="http://schemas.microsoft.com/office/powerpoint/2010/main" val="2338431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Void Fraction Sensitivities</a:t>
            </a:r>
            <a:r>
              <a:rPr lang="en-US" dirty="0"/>
              <a:t>:</a:t>
            </a:r>
          </a:p>
        </p:txBody>
      </p:sp>
      <p:sp>
        <p:nvSpPr>
          <p:cNvPr id="3" name="Content Placeholder 2"/>
          <p:cNvSpPr>
            <a:spLocks noGrp="1"/>
          </p:cNvSpPr>
          <p:nvPr>
            <p:ph idx="1"/>
          </p:nvPr>
        </p:nvSpPr>
        <p:spPr/>
        <p:txBody>
          <a:bodyPr/>
          <a:lstStyle/>
          <a:p>
            <a:endParaRPr lang="en-US" dirty="0"/>
          </a:p>
          <a:p>
            <a:r>
              <a:rPr lang="en-US" dirty="0"/>
              <a:t>Sensitivity of Void fraction </a:t>
            </a:r>
            <a:r>
              <a:rPr lang="en-US" i="1" dirty="0" smtClean="0"/>
              <a:t>α </a:t>
            </a:r>
            <a:r>
              <a:rPr lang="en-US" dirty="0" smtClean="0"/>
              <a:t>to </a:t>
            </a:r>
            <a:r>
              <a:rPr lang="en-US" dirty="0"/>
              <a:t>Mixture Quality and Slip can be seen by computing </a:t>
            </a:r>
            <a:r>
              <a:rPr lang="en-US" i="1" dirty="0"/>
              <a:t>α(χ</a:t>
            </a:r>
            <a:r>
              <a:rPr lang="en-US" i="1" dirty="0" smtClean="0"/>
              <a:t>) </a:t>
            </a:r>
            <a:r>
              <a:rPr lang="en-US" dirty="0" smtClean="0"/>
              <a:t>for </a:t>
            </a:r>
            <a:r>
              <a:rPr lang="en-US" dirty="0"/>
              <a:t>a spectrum of pressure and assumed Slip values</a:t>
            </a:r>
          </a:p>
          <a:p>
            <a:r>
              <a:rPr lang="en-US" i="1" dirty="0" smtClean="0"/>
              <a:t>S </a:t>
            </a:r>
            <a:r>
              <a:rPr lang="en-US" i="1" dirty="0"/>
              <a:t>= </a:t>
            </a:r>
            <a:r>
              <a:rPr lang="en-US" i="1" dirty="0" smtClean="0"/>
              <a:t>1 </a:t>
            </a:r>
            <a:r>
              <a:rPr lang="en-US" dirty="0" smtClean="0"/>
              <a:t>implies </a:t>
            </a:r>
            <a:r>
              <a:rPr lang="en-US" dirty="0"/>
              <a:t>homogeneous steam/water flow (moving </a:t>
            </a:r>
            <a:r>
              <a:rPr lang="en-US" dirty="0" smtClean="0"/>
              <a:t>together)</a:t>
            </a:r>
            <a:endParaRPr lang="en-US" dirty="0"/>
          </a:p>
          <a:p>
            <a:endParaRPr lang="en-US" dirty="0"/>
          </a:p>
        </p:txBody>
      </p:sp>
    </p:spTree>
    <p:extLst>
      <p:ext uri="{BB962C8B-B14F-4D97-AF65-F5344CB8AC3E}">
        <p14:creationId xmlns:p14="http://schemas.microsoft.com/office/powerpoint/2010/main" val="4057681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i="1" dirty="0"/>
              <a:t>Void Fraction Sensitivities</a:t>
            </a:r>
            <a:r>
              <a:rPr lang="en-US" dirty="0"/>
              <a:t>:</a:t>
            </a:r>
          </a:p>
        </p:txBody>
      </p:sp>
      <p:pic>
        <p:nvPicPr>
          <p:cNvPr id="5" name="Picture 4"/>
          <p:cNvPicPr>
            <a:picLocks noChangeAspect="1"/>
          </p:cNvPicPr>
          <p:nvPr/>
        </p:nvPicPr>
        <p:blipFill>
          <a:blip r:embed="rId2"/>
          <a:stretch>
            <a:fillRect/>
          </a:stretch>
        </p:blipFill>
        <p:spPr>
          <a:xfrm>
            <a:off x="761999" y="990600"/>
            <a:ext cx="3333971" cy="2973180"/>
          </a:xfrm>
          <a:prstGeom prst="rect">
            <a:avLst/>
          </a:prstGeom>
        </p:spPr>
      </p:pic>
      <p:pic>
        <p:nvPicPr>
          <p:cNvPr id="6" name="Picture 5"/>
          <p:cNvPicPr>
            <a:picLocks noChangeAspect="1"/>
          </p:cNvPicPr>
          <p:nvPr/>
        </p:nvPicPr>
        <p:blipFill>
          <a:blip r:embed="rId3"/>
          <a:stretch>
            <a:fillRect/>
          </a:stretch>
        </p:blipFill>
        <p:spPr>
          <a:xfrm>
            <a:off x="5181600" y="990600"/>
            <a:ext cx="3354014" cy="2973180"/>
          </a:xfrm>
          <a:prstGeom prst="rect">
            <a:avLst/>
          </a:prstGeom>
        </p:spPr>
      </p:pic>
      <p:pic>
        <p:nvPicPr>
          <p:cNvPr id="7" name="Picture 6"/>
          <p:cNvPicPr>
            <a:picLocks noChangeAspect="1"/>
          </p:cNvPicPr>
          <p:nvPr/>
        </p:nvPicPr>
        <p:blipFill>
          <a:blip r:embed="rId4"/>
          <a:stretch>
            <a:fillRect/>
          </a:stretch>
        </p:blipFill>
        <p:spPr>
          <a:xfrm>
            <a:off x="3124200" y="3810000"/>
            <a:ext cx="3161248" cy="2812114"/>
          </a:xfrm>
          <a:prstGeom prst="rect">
            <a:avLst/>
          </a:prstGeom>
        </p:spPr>
      </p:pic>
    </p:spTree>
    <p:extLst>
      <p:ext uri="{BB962C8B-B14F-4D97-AF65-F5344CB8AC3E}">
        <p14:creationId xmlns:p14="http://schemas.microsoft.com/office/powerpoint/2010/main" val="40140291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sz="3600" i="1" dirty="0"/>
              <a:t>Example Slip Ratio for BWR Fuel Channel</a:t>
            </a:r>
            <a:endParaRPr lang="en-US" sz="3600" dirty="0"/>
          </a:p>
        </p:txBody>
      </p:sp>
      <p:pic>
        <p:nvPicPr>
          <p:cNvPr id="4" name="Picture 3"/>
          <p:cNvPicPr>
            <a:picLocks noChangeAspect="1"/>
          </p:cNvPicPr>
          <p:nvPr/>
        </p:nvPicPr>
        <p:blipFill>
          <a:blip r:embed="rId2"/>
          <a:stretch>
            <a:fillRect/>
          </a:stretch>
        </p:blipFill>
        <p:spPr>
          <a:xfrm>
            <a:off x="1219200" y="909637"/>
            <a:ext cx="6981879" cy="5717359"/>
          </a:xfrm>
          <a:prstGeom prst="rect">
            <a:avLst/>
          </a:prstGeom>
        </p:spPr>
      </p:pic>
    </p:spTree>
    <p:extLst>
      <p:ext uri="{BB962C8B-B14F-4D97-AF65-F5344CB8AC3E}">
        <p14:creationId xmlns:p14="http://schemas.microsoft.com/office/powerpoint/2010/main" val="4603544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sz="3200" i="1" dirty="0"/>
              <a:t>What Does Slip Mean to the Core Fluid Flow?</a:t>
            </a:r>
            <a:endParaRPr lang="en-US" sz="3200" dirty="0"/>
          </a:p>
        </p:txBody>
      </p:sp>
      <p:sp>
        <p:nvSpPr>
          <p:cNvPr id="3" name="Content Placeholder 2"/>
          <p:cNvSpPr>
            <a:spLocks noGrp="1"/>
          </p:cNvSpPr>
          <p:nvPr>
            <p:ph idx="1"/>
          </p:nvPr>
        </p:nvSpPr>
        <p:spPr>
          <a:xfrm>
            <a:off x="457200" y="990600"/>
            <a:ext cx="8229600" cy="4525963"/>
          </a:xfrm>
        </p:spPr>
        <p:txBody>
          <a:bodyPr/>
          <a:lstStyle/>
          <a:p>
            <a:pPr marL="0" indent="0">
              <a:buNone/>
            </a:pPr>
            <a:r>
              <a:rPr lang="en-US" sz="2800" i="1" dirty="0"/>
              <a:t>Low S value (S = 1) implies:</a:t>
            </a:r>
            <a:endParaRPr lang="en-US" sz="2800" dirty="0"/>
          </a:p>
          <a:p>
            <a:r>
              <a:rPr lang="en-US" sz="2800" dirty="0"/>
              <a:t>Voids and water travel about same speed</a:t>
            </a:r>
          </a:p>
          <a:p>
            <a:endParaRPr lang="en-US" sz="2800" dirty="0"/>
          </a:p>
          <a:p>
            <a:pPr marL="0" indent="0">
              <a:buNone/>
            </a:pPr>
            <a:r>
              <a:rPr lang="en-US" sz="2800" i="1" dirty="0"/>
              <a:t>Higher S value (S = 2,3) implies:</a:t>
            </a:r>
            <a:endParaRPr lang="en-US" sz="2800" dirty="0"/>
          </a:p>
          <a:p>
            <a:r>
              <a:rPr lang="en-US" sz="2800" dirty="0"/>
              <a:t>Steam carries out higher enthalpy thus heat is removed faster</a:t>
            </a:r>
          </a:p>
          <a:p>
            <a:r>
              <a:rPr lang="en-US" sz="2800" dirty="0"/>
              <a:t>Voids swept out of channel faster which is benefit for neutron economy</a:t>
            </a:r>
          </a:p>
          <a:p>
            <a:r>
              <a:rPr lang="en-US" sz="2800" dirty="0"/>
              <a:t>Predicting Slip from first principles is not easy</a:t>
            </a:r>
          </a:p>
          <a:p>
            <a:r>
              <a:rPr lang="en-US" sz="2800" dirty="0"/>
              <a:t>Designers rely upon tests and scaling-up from previous</a:t>
            </a:r>
          </a:p>
          <a:p>
            <a:endParaRPr lang="en-US" sz="2800" dirty="0"/>
          </a:p>
        </p:txBody>
      </p:sp>
    </p:spTree>
    <p:extLst>
      <p:ext uri="{BB962C8B-B14F-4D97-AF65-F5344CB8AC3E}">
        <p14:creationId xmlns:p14="http://schemas.microsoft.com/office/powerpoint/2010/main" val="1083614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Empirical correlation for void fraction</a:t>
            </a:r>
            <a:endParaRPr lang="en-US" sz="40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t>Von </a:t>
                </a:r>
                <a:r>
                  <a:rPr lang="en-US" dirty="0" err="1" smtClean="0"/>
                  <a:t>Glahn</a:t>
                </a:r>
                <a:endParaRPr lang="en-US" dirty="0" smtClean="0"/>
              </a:p>
              <a:p>
                <a:pPr marL="0" indent="0">
                  <a:buNone/>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𝑥</m:t>
                          </m:r>
                        </m:den>
                      </m:f>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𝑔</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sub>
                                  </m:sSub>
                                </m:den>
                              </m:f>
                            </m:e>
                          </m:d>
                        </m:e>
                        <m:sup>
                          <m:r>
                            <a:rPr lang="en-US" b="0" i="1" smtClean="0">
                              <a:latin typeface="Cambria Math" panose="02040503050406030204" pitchFamily="18" charset="0"/>
                            </a:rPr>
                            <m:t>0.67</m:t>
                          </m:r>
                        </m:sup>
                      </m:sSup>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ea typeface="Cambria Math" panose="02040503050406030204" pitchFamily="18" charset="0"/>
                                        </a:rPr>
                                        <m:t>𝛼</m:t>
                                      </m:r>
                                    </m:den>
                                  </m:f>
                                </m:e>
                              </m:d>
                            </m:e>
                            <m:sup>
                              <m:d>
                                <m:dPr>
                                  <m:ctrlPr>
                                    <a:rPr lang="en-US" b="0" i="1" smtClean="0">
                                      <a:latin typeface="Cambria Math" panose="02040503050406030204" pitchFamily="18" charset="0"/>
                                    </a:rPr>
                                  </m:ctrlPr>
                                </m:dPr>
                                <m:e>
                                  <m:f>
                                    <m:fPr>
                                      <m:type m:val="skw"/>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𝑔</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sub>
                                      </m:sSub>
                                    </m:den>
                                  </m:f>
                                </m:e>
                              </m:d>
                              <m:r>
                                <a:rPr lang="en-US" b="0" i="1" smtClean="0">
                                  <a:latin typeface="Cambria Math" panose="02040503050406030204" pitchFamily="18" charset="0"/>
                                </a:rPr>
                                <m:t>0.1</m:t>
                              </m:r>
                            </m:sup>
                          </m:sSup>
                        </m:e>
                      </m:d>
                    </m:oMath>
                  </m:oMathPara>
                </a14:m>
                <a:endParaRPr lang="en-US" dirty="0" smtClean="0"/>
              </a:p>
              <a:p>
                <a:r>
                  <a:rPr lang="en-US" dirty="0" smtClean="0"/>
                  <a:t>Covers a wide range of operating conditions and channel geometries</a:t>
                </a:r>
              </a:p>
              <a:p>
                <a:r>
                  <a:rPr lang="en-US" dirty="0" smtClean="0"/>
                  <a:t>Ex. Void fraction for x=0.02 for 100 </a:t>
                </a:r>
                <a:r>
                  <a:rPr lang="en-US" dirty="0" err="1" smtClean="0"/>
                  <a:t>kPa</a:t>
                </a:r>
                <a:endParaRPr lang="en-US" dirty="0" smtClean="0"/>
              </a:p>
              <a:p>
                <a:pPr marL="0" indent="0">
                  <a:buNone/>
                </a:pPr>
                <a:r>
                  <a:rPr lang="en-US" dirty="0"/>
                  <a:t>	</a:t>
                </a:r>
                <a:r>
                  <a:rPr lang="en-US" dirty="0" err="1" smtClean="0"/>
                  <a:t>vf</a:t>
                </a:r>
                <a:r>
                  <a:rPr lang="en-US" dirty="0" smtClean="0"/>
                  <a:t> = 0.001043, vg = </a:t>
                </a:r>
                <a:r>
                  <a:rPr lang="en-US" dirty="0"/>
                  <a:t>1.6941</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704" t="-1752"/>
                </a:stretch>
              </a:blipFill>
            </p:spPr>
            <p:txBody>
              <a:bodyPr/>
              <a:lstStyle/>
              <a:p>
                <a:r>
                  <a:rPr lang="en-US">
                    <a:noFill/>
                  </a:rPr>
                  <a:t> </a:t>
                </a:r>
              </a:p>
            </p:txBody>
          </p:sp>
        </mc:Fallback>
      </mc:AlternateContent>
    </p:spTree>
    <p:extLst>
      <p:ext uri="{BB962C8B-B14F-4D97-AF65-F5344CB8AC3E}">
        <p14:creationId xmlns:p14="http://schemas.microsoft.com/office/powerpoint/2010/main" val="24221262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β </a:t>
            </a:r>
            <a:r>
              <a:rPr lang="en-US" dirty="0" smtClean="0"/>
              <a:t>, Volumetric Flow Ratio</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t>Volumetric flow ratio is defined as</a:t>
                </a:r>
              </a:p>
              <a:p>
                <a:pPr marL="0" indent="0">
                  <a:buNone/>
                </a:pPr>
                <a14:m>
                  <m:oMathPara xmlns:m="http://schemas.openxmlformats.org/officeDocument/2006/math">
                    <m:oMathParaPr>
                      <m:jc m:val="centerGroup"/>
                    </m:oMathParaPr>
                    <m:oMath xmlns:m="http://schemas.openxmlformats.org/officeDocument/2006/math">
                      <m:r>
                        <m:rPr>
                          <m:sty m:val="p"/>
                        </m:rPr>
                        <a:rPr lang="el-GR" i="1" dirty="0">
                          <a:latin typeface="Cambria Math" panose="02040503050406030204" pitchFamily="18" charset="0"/>
                          <a:ea typeface="Cambria Math" panose="02040503050406030204" pitchFamily="18" charset="0"/>
                        </a:rPr>
                        <m:t>β</m:t>
                      </m:r>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smtClean="0">
                                  <a:latin typeface="Cambria Math" panose="02040503050406030204" pitchFamily="18" charset="0"/>
                                  <a:ea typeface="Cambria Math" panose="02040503050406030204" pitchFamily="18" charset="0"/>
                                </a:rPr>
                              </m:ctrlPr>
                            </m:sSubPr>
                            <m:e>
                              <m:acc>
                                <m:accPr>
                                  <m:chr m:val="̇"/>
                                  <m:ctrlPr>
                                    <a:rPr lang="en-US"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𝑉</m:t>
                                  </m:r>
                                </m:e>
                              </m:acc>
                            </m:e>
                            <m:sub>
                              <m:r>
                                <a:rPr lang="en-US" b="0" i="1" smtClean="0">
                                  <a:latin typeface="Cambria Math" panose="02040503050406030204" pitchFamily="18" charset="0"/>
                                  <a:ea typeface="Cambria Math" panose="02040503050406030204" pitchFamily="18" charset="0"/>
                                </a:rPr>
                                <m:t>𝑔</m:t>
                              </m:r>
                            </m:sub>
                          </m:sSub>
                        </m:num>
                        <m:den>
                          <m:sSub>
                            <m:sSubPr>
                              <m:ctrlPr>
                                <a:rPr lang="en-US" i="1">
                                  <a:latin typeface="Cambria Math" panose="02040503050406030204" pitchFamily="18" charset="0"/>
                                  <a:ea typeface="Cambria Math" panose="02040503050406030204" pitchFamily="18" charset="0"/>
                                </a:rPr>
                              </m:ctrlPr>
                            </m:sSubPr>
                            <m:e>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𝑉</m:t>
                                  </m:r>
                                </m:e>
                              </m:acc>
                            </m:e>
                            <m:sub>
                              <m:r>
                                <a:rPr lang="en-US" i="1">
                                  <a:latin typeface="Cambria Math" panose="02040503050406030204" pitchFamily="18" charset="0"/>
                                  <a:ea typeface="Cambria Math" panose="02040503050406030204" pitchFamily="18" charset="0"/>
                                </a:rPr>
                                <m:t>𝑔</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𝑉</m:t>
                                  </m:r>
                                </m:e>
                              </m:acc>
                            </m:e>
                            <m:sub>
                              <m:r>
                                <a:rPr lang="en-US" b="0" i="1" smtClean="0">
                                  <a:latin typeface="Cambria Math" panose="02040503050406030204" pitchFamily="18" charset="0"/>
                                  <a:ea typeface="Cambria Math" panose="02040503050406030204" pitchFamily="18" charset="0"/>
                                </a:rPr>
                                <m:t>𝑓</m:t>
                              </m:r>
                            </m:sub>
                          </m:sSub>
                        </m:den>
                      </m:f>
                    </m:oMath>
                  </m:oMathPara>
                </a14:m>
                <a:endParaRPr lang="en-US" dirty="0" smtClean="0"/>
              </a:p>
              <a:p>
                <a:pPr marL="0" indent="0">
                  <a:buNone/>
                </a:pPr>
                <a:r>
                  <a:rPr lang="en-US" dirty="0"/>
                  <a:t>	</a:t>
                </a:r>
                <a:r>
                  <a:rPr lang="en-US" dirty="0" smtClean="0"/>
                  <a:t>and can be simplified as</a:t>
                </a:r>
              </a:p>
              <a:p>
                <a:pPr marL="0" indent="0">
                  <a:buNone/>
                </a:pPr>
                <a14:m>
                  <m:oMathPara xmlns:m="http://schemas.openxmlformats.org/officeDocument/2006/math">
                    <m:oMathParaPr>
                      <m:jc m:val="centerGroup"/>
                    </m:oMathParaPr>
                    <m:oMath xmlns:m="http://schemas.openxmlformats.org/officeDocument/2006/math">
                      <m:r>
                        <m:rPr>
                          <m:sty m:val="p"/>
                        </m:rPr>
                        <a:rPr lang="el-GR" i="1" dirty="0">
                          <a:latin typeface="Cambria Math" panose="02040503050406030204" pitchFamily="18" charset="0"/>
                          <a:ea typeface="Cambria Math" panose="02040503050406030204" pitchFamily="18" charset="0"/>
                        </a:rPr>
                        <m:t>β</m:t>
                      </m:r>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1</m:t>
                          </m:r>
                        </m:num>
                        <m:den>
                          <m:r>
                            <a:rPr lang="en-US" i="1">
                              <a:latin typeface="Cambria Math" panose="02040503050406030204" pitchFamily="18" charset="0"/>
                              <a:ea typeface="Cambria Math" panose="02040503050406030204" pitchFamily="18" charset="0"/>
                            </a:rPr>
                            <m:t>1+</m:t>
                          </m:r>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1−</m:t>
                                  </m:r>
                                  <m:r>
                                    <a:rPr lang="en-US" i="1">
                                      <a:latin typeface="Cambria Math" panose="02040503050406030204" pitchFamily="18" charset="0"/>
                                      <a:ea typeface="Cambria Math" panose="02040503050406030204" pitchFamily="18" charset="0"/>
                                    </a:rPr>
                                    <m:t>𝑥</m:t>
                                  </m:r>
                                </m:num>
                                <m:den>
                                  <m:r>
                                    <a:rPr lang="en-US" i="1">
                                      <a:latin typeface="Cambria Math" panose="02040503050406030204" pitchFamily="18" charset="0"/>
                                      <a:ea typeface="Cambria Math" panose="02040503050406030204" pitchFamily="18" charset="0"/>
                                    </a:rPr>
                                    <m:t>𝑥</m:t>
                                  </m:r>
                                </m:den>
                              </m:f>
                            </m:e>
                          </m:d>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𝑓</m:t>
                                      </m:r>
                                    </m:sub>
                                  </m:sSub>
                                </m:num>
                                <m:den>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𝑔</m:t>
                                      </m:r>
                                    </m:sub>
                                  </m:sSub>
                                </m:den>
                              </m:f>
                            </m:e>
                          </m:d>
                        </m:den>
                      </m:f>
                    </m:oMath>
                  </m:oMathPara>
                </a14:m>
                <a:endParaRPr lang="en-US" dirty="0" smtClean="0"/>
              </a:p>
              <a:p>
                <a:r>
                  <a:rPr lang="en-US" dirty="0" smtClean="0"/>
                  <a:t>If slip ratio is unity, then </a:t>
                </a:r>
                <a14:m>
                  <m:oMath xmlns:m="http://schemas.openxmlformats.org/officeDocument/2006/math">
                    <m:r>
                      <m:rPr>
                        <m:sty m:val="p"/>
                      </m:rPr>
                      <a:rPr lang="el-GR" i="1" dirty="0">
                        <a:latin typeface="Cambria Math" panose="02040503050406030204" pitchFamily="18" charset="0"/>
                        <a:ea typeface="Cambria Math" panose="02040503050406030204" pitchFamily="18" charset="0"/>
                      </a:rPr>
                      <m:t>β</m:t>
                    </m:r>
                    <m:r>
                      <a:rPr lang="en-US" b="0" i="1" dirty="0" smtClean="0">
                        <a:latin typeface="Cambria Math" panose="02040503050406030204" pitchFamily="18" charset="0"/>
                        <a:ea typeface="Cambria Math" panose="02040503050406030204" pitchFamily="18" charset="0"/>
                      </a:rPr>
                      <m:t>=</m:t>
                    </m:r>
                    <m:r>
                      <m:rPr>
                        <m:nor/>
                      </m:rPr>
                      <a:rPr lang="en-US" dirty="0"/>
                      <m:t>α</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704" t="-1752" b="-1213"/>
                </a:stretch>
              </a:blipFill>
            </p:spPr>
            <p:txBody>
              <a:bodyPr/>
              <a:lstStyle/>
              <a:p>
                <a:r>
                  <a:rPr lang="en-US">
                    <a:noFill/>
                  </a:rPr>
                  <a:t> </a:t>
                </a:r>
              </a:p>
            </p:txBody>
          </p:sp>
        </mc:Fallback>
      </mc:AlternateContent>
    </p:spTree>
    <p:extLst>
      <p:ext uri="{BB962C8B-B14F-4D97-AF65-F5344CB8AC3E}">
        <p14:creationId xmlns:p14="http://schemas.microsoft.com/office/powerpoint/2010/main" val="33175374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14:m>
                  <m:oMath xmlns:m="http://schemas.openxmlformats.org/officeDocument/2006/math">
                    <m:sSub>
                      <m:sSubPr>
                        <m:ctrlPr>
                          <a:rPr lang="el-GR" sz="3600" i="1" smtClean="0">
                            <a:latin typeface="Cambria Math" panose="02040503050406030204" pitchFamily="18" charset="0"/>
                          </a:rPr>
                        </m:ctrlPr>
                      </m:sSubPr>
                      <m:e>
                        <m:r>
                          <a:rPr lang="el-GR" sz="3600" i="1" smtClean="0">
                            <a:latin typeface="Cambria Math" panose="02040503050406030204" pitchFamily="18" charset="0"/>
                            <a:ea typeface="Cambria Math" panose="02040503050406030204" pitchFamily="18" charset="0"/>
                          </a:rPr>
                          <m:t>𝜌</m:t>
                        </m:r>
                      </m:e>
                      <m:sub>
                        <m:r>
                          <a:rPr lang="en-US" sz="3600" b="0" i="1" smtClean="0">
                            <a:latin typeface="Cambria Math" panose="02040503050406030204" pitchFamily="18" charset="0"/>
                          </a:rPr>
                          <m:t>𝑚</m:t>
                        </m:r>
                      </m:sub>
                    </m:sSub>
                  </m:oMath>
                </a14:m>
                <a:r>
                  <a:rPr lang="el-GR" sz="3600" dirty="0" smtClean="0"/>
                  <a:t> </a:t>
                </a:r>
                <a:r>
                  <a:rPr lang="en-US" sz="3600" dirty="0" smtClean="0"/>
                  <a:t>, Mixture Average Density of an Area</a:t>
                </a:r>
                <a:endParaRPr lang="en-US" sz="3600"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0">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t>Useful in calculating pressure drop, the mixture average density of an area, or also called the average density is defined as</a:t>
                </a:r>
              </a:p>
              <a:p>
                <a:pPr marL="0" indent="0">
                  <a:buNone/>
                </a:pPr>
                <a14:m>
                  <m:oMathPara xmlns:m="http://schemas.openxmlformats.org/officeDocument/2006/math">
                    <m:oMathParaPr>
                      <m:jc m:val="centerGroup"/>
                    </m:oMathParaPr>
                    <m:oMath xmlns:m="http://schemas.openxmlformats.org/officeDocument/2006/math">
                      <m:sSub>
                        <m:sSubPr>
                          <m:ctrlPr>
                            <a:rPr lang="el-GR" i="1">
                              <a:latin typeface="Cambria Math" panose="02040503050406030204" pitchFamily="18" charset="0"/>
                            </a:rPr>
                          </m:ctrlPr>
                        </m:sSubPr>
                        <m:e>
                          <m:r>
                            <a:rPr lang="el-GR" i="1">
                              <a:latin typeface="Cambria Math" panose="02040503050406030204" pitchFamily="18" charset="0"/>
                              <a:ea typeface="Cambria Math" panose="02040503050406030204" pitchFamily="18" charset="0"/>
                            </a:rPr>
                            <m:t>𝜌</m:t>
                          </m:r>
                        </m:e>
                        <m:sub>
                          <m:r>
                            <a:rPr lang="en-US" i="1">
                              <a:latin typeface="Cambria Math" panose="02040503050406030204" pitchFamily="18" charset="0"/>
                            </a:rPr>
                            <m:t>𝑚</m:t>
                          </m:r>
                        </m:sub>
                      </m:sSub>
                      <m:r>
                        <a:rPr lang="en-US" i="1">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𝛼</m:t>
                      </m:r>
                      <m:sSub>
                        <m:sSubPr>
                          <m:ctrlPr>
                            <a:rPr lang="el-GR" i="1">
                              <a:latin typeface="Cambria Math" panose="02040503050406030204" pitchFamily="18" charset="0"/>
                            </a:rPr>
                          </m:ctrlPr>
                        </m:sSubPr>
                        <m:e>
                          <m:r>
                            <a:rPr lang="el-GR" i="1">
                              <a:latin typeface="Cambria Math" panose="02040503050406030204" pitchFamily="18" charset="0"/>
                              <a:ea typeface="Cambria Math" panose="02040503050406030204" pitchFamily="18" charset="0"/>
                            </a:rPr>
                            <m:t>𝜌</m:t>
                          </m:r>
                        </m:e>
                        <m:sub>
                          <m:r>
                            <a:rPr lang="en-US" b="0" i="1" smtClean="0">
                              <a:latin typeface="Cambria Math" panose="02040503050406030204" pitchFamily="18" charset="0"/>
                              <a:ea typeface="Cambria Math" panose="02040503050406030204" pitchFamily="18" charset="0"/>
                            </a:rPr>
                            <m:t>𝑔</m:t>
                          </m:r>
                        </m:sub>
                      </m:sSub>
                      <m:r>
                        <a:rPr lang="en-US" b="0" i="1"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ea typeface="Cambria Math" panose="02040503050406030204" pitchFamily="18" charset="0"/>
                            </a:rPr>
                            <m:t>𝜌</m:t>
                          </m:r>
                        </m:e>
                        <m:sub>
                          <m:r>
                            <a:rPr lang="en-US" b="0" i="1" smtClean="0">
                              <a:latin typeface="Cambria Math" panose="02040503050406030204" pitchFamily="18" charset="0"/>
                              <a:ea typeface="Cambria Math" panose="02040503050406030204" pitchFamily="18" charset="0"/>
                            </a:rPr>
                            <m:t>𝑓</m:t>
                          </m:r>
                        </m:sub>
                      </m:sSub>
                    </m:oMath>
                  </m:oMathPara>
                </a14:m>
                <a:endParaRPr lang="en-US"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3"/>
                <a:stretch>
                  <a:fillRect l="-1704" t="-1752"/>
                </a:stretch>
              </a:blipFill>
            </p:spPr>
            <p:txBody>
              <a:bodyPr/>
              <a:lstStyle/>
              <a:p>
                <a:r>
                  <a:rPr lang="en-US">
                    <a:noFill/>
                  </a:rPr>
                  <a:t> </a:t>
                </a:r>
              </a:p>
            </p:txBody>
          </p:sp>
        </mc:Fallback>
      </mc:AlternateContent>
    </p:spTree>
    <p:extLst>
      <p:ext uri="{BB962C8B-B14F-4D97-AF65-F5344CB8AC3E}">
        <p14:creationId xmlns:p14="http://schemas.microsoft.com/office/powerpoint/2010/main" val="42271225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Flow Regimes</a:t>
            </a:r>
            <a:endParaRPr lang="en-US" dirty="0"/>
          </a:p>
        </p:txBody>
      </p:sp>
      <p:sp>
        <p:nvSpPr>
          <p:cNvPr id="3" name="Content Placeholder 2"/>
          <p:cNvSpPr>
            <a:spLocks noGrp="1"/>
          </p:cNvSpPr>
          <p:nvPr>
            <p:ph idx="1"/>
          </p:nvPr>
        </p:nvSpPr>
        <p:spPr/>
        <p:txBody>
          <a:bodyPr/>
          <a:lstStyle/>
          <a:p>
            <a:r>
              <a:rPr lang="en-US" dirty="0"/>
              <a:t>The two-phase flow in a </a:t>
            </a:r>
            <a:r>
              <a:rPr lang="en-US" dirty="0" smtClean="0"/>
              <a:t>heated tube </a:t>
            </a:r>
            <a:r>
              <a:rPr lang="en-US" dirty="0"/>
              <a:t>exhibits different flow boiling regimes, depending on the relative amounts of the liquid and the vapor phases.</a:t>
            </a:r>
            <a:endParaRPr lang="tr-TR" dirty="0"/>
          </a:p>
          <a:p>
            <a:endParaRPr lang="en-US" dirty="0"/>
          </a:p>
        </p:txBody>
      </p:sp>
    </p:spTree>
    <p:extLst>
      <p:ext uri="{BB962C8B-B14F-4D97-AF65-F5344CB8AC3E}">
        <p14:creationId xmlns:p14="http://schemas.microsoft.com/office/powerpoint/2010/main" val="27348202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8600" y="228600"/>
            <a:ext cx="8686801" cy="6515101"/>
          </a:xfrm>
          <a:prstGeom prst="rect">
            <a:avLst/>
          </a:prstGeom>
        </p:spPr>
      </p:pic>
      <p:sp>
        <p:nvSpPr>
          <p:cNvPr id="5" name="Rectangle 4"/>
          <p:cNvSpPr/>
          <p:nvPr/>
        </p:nvSpPr>
        <p:spPr>
          <a:xfrm>
            <a:off x="5867400" y="228600"/>
            <a:ext cx="3048001"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62000" y="6400800"/>
            <a:ext cx="4267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39543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44874" y="1447800"/>
            <a:ext cx="2362200" cy="792162"/>
          </a:xfrm>
        </p:spPr>
        <p:txBody>
          <a:bodyPr/>
          <a:lstStyle/>
          <a:p>
            <a:r>
              <a:rPr lang="en-US" dirty="0" smtClean="0"/>
              <a:t>Flow Regime</a:t>
            </a:r>
            <a:endParaRPr lang="en-US" dirty="0"/>
          </a:p>
        </p:txBody>
      </p:sp>
      <p:pic>
        <p:nvPicPr>
          <p:cNvPr id="3" name="Picture 2"/>
          <p:cNvPicPr>
            <a:picLocks noChangeAspect="1"/>
          </p:cNvPicPr>
          <p:nvPr/>
        </p:nvPicPr>
        <p:blipFill>
          <a:blip r:embed="rId2"/>
          <a:stretch>
            <a:fillRect/>
          </a:stretch>
        </p:blipFill>
        <p:spPr>
          <a:xfrm>
            <a:off x="655094" y="152399"/>
            <a:ext cx="5789780" cy="6460175"/>
          </a:xfrm>
          <a:prstGeom prst="rect">
            <a:avLst/>
          </a:prstGeom>
        </p:spPr>
      </p:pic>
    </p:spTree>
    <p:extLst>
      <p:ext uri="{BB962C8B-B14F-4D97-AF65-F5344CB8AC3E}">
        <p14:creationId xmlns:p14="http://schemas.microsoft.com/office/powerpoint/2010/main" val="8602226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
          <p:cNvPicPr>
            <a:picLocks noChangeAspect="1" noChangeArrowheads="1"/>
          </p:cNvPicPr>
          <p:nvPr/>
        </p:nvPicPr>
        <p:blipFill>
          <a:blip r:embed="rId2" cstate="print"/>
          <a:srcRect/>
          <a:stretch>
            <a:fillRect/>
          </a:stretch>
        </p:blipFill>
        <p:spPr bwMode="auto">
          <a:xfrm>
            <a:off x="1905000" y="609600"/>
            <a:ext cx="4791075" cy="5410200"/>
          </a:xfrm>
          <a:prstGeom prst="rect">
            <a:avLst/>
          </a:prstGeom>
          <a:noFill/>
          <a:ln w="9525">
            <a:noFill/>
            <a:miter lim="800000"/>
            <a:headEnd/>
            <a:tailEnd/>
          </a:ln>
        </p:spPr>
      </p:pic>
    </p:spTree>
    <p:extLst>
      <p:ext uri="{BB962C8B-B14F-4D97-AF65-F5344CB8AC3E}">
        <p14:creationId xmlns:p14="http://schemas.microsoft.com/office/powerpoint/2010/main" val="18842748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228600" y="2209800"/>
            <a:ext cx="4724400" cy="4343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10000"/>
              </a:spcBef>
              <a:spcAft>
                <a:spcPct val="10000"/>
              </a:spcAft>
              <a:buClrTx/>
              <a:buSzTx/>
              <a:buFont typeface="Arial" pitchFamily="34" charset="0"/>
              <a:buChar char="•"/>
              <a:tabLst/>
              <a:defRPr/>
            </a:pPr>
            <a:r>
              <a:rPr kumimoji="0" lang="en-US" sz="1800" b="0" i="0" u="none" strike="noStrike" kern="1200" cap="none" spc="0" normalizeH="0" baseline="0" noProof="0" dirty="0" smtClean="0">
                <a:ln>
                  <a:noFill/>
                </a:ln>
                <a:effectLst/>
                <a:uLnTx/>
                <a:uFillTx/>
                <a:latin typeface="+mn-lt"/>
                <a:ea typeface="+mn-ea"/>
                <a:cs typeface="+mn-cs"/>
              </a:rPr>
              <a:t>Slug flow</a:t>
            </a:r>
          </a:p>
          <a:p>
            <a:pPr marL="742950" marR="0" lvl="1" indent="-285750" algn="l" defTabSz="914400" rtl="0" eaLnBrk="1" fontAlgn="auto" latinLnBrk="0" hangingPunct="1">
              <a:lnSpc>
                <a:spcPct val="100000"/>
              </a:lnSpc>
              <a:spcBef>
                <a:spcPct val="10000"/>
              </a:spcBef>
              <a:spcAft>
                <a:spcPct val="10000"/>
              </a:spcAft>
              <a:buClrTx/>
              <a:buSzTx/>
              <a:buFont typeface="Arial" pitchFamily="34" charset="0"/>
              <a:buChar char="–"/>
              <a:tabLst/>
              <a:defRPr/>
            </a:pPr>
            <a:r>
              <a:rPr kumimoji="0" lang="en-US" sz="1800" b="0" i="0" u="none" strike="noStrike" kern="1200" cap="none" spc="0" normalizeH="0" baseline="0" noProof="0" dirty="0" smtClean="0">
                <a:ln>
                  <a:noFill/>
                </a:ln>
                <a:effectLst/>
                <a:uLnTx/>
                <a:uFillTx/>
                <a:latin typeface="+mn-lt"/>
                <a:ea typeface="+mn-ea"/>
                <a:cs typeface="+mn-cs"/>
              </a:rPr>
              <a:t>Bubbles coalesce into slugs of vapor.</a:t>
            </a:r>
          </a:p>
          <a:p>
            <a:pPr marL="742950" marR="0" lvl="1" indent="-285750" algn="l" defTabSz="914400" rtl="0" eaLnBrk="1" fontAlgn="auto" latinLnBrk="0" hangingPunct="1">
              <a:lnSpc>
                <a:spcPct val="100000"/>
              </a:lnSpc>
              <a:spcBef>
                <a:spcPct val="10000"/>
              </a:spcBef>
              <a:spcAft>
                <a:spcPct val="10000"/>
              </a:spcAft>
              <a:buClrTx/>
              <a:buSzTx/>
              <a:buFont typeface="Arial" pitchFamily="34" charset="0"/>
              <a:buChar char="–"/>
              <a:tabLst/>
              <a:defRPr/>
            </a:pPr>
            <a:r>
              <a:rPr kumimoji="0" lang="en-US" sz="1800" b="0" i="0" u="none" strike="noStrike" kern="1200" cap="none" spc="0" normalizeH="0" baseline="0" noProof="0" dirty="0" smtClean="0">
                <a:ln>
                  <a:noFill/>
                </a:ln>
                <a:effectLst/>
                <a:uLnTx/>
                <a:uFillTx/>
                <a:latin typeface="+mn-lt"/>
                <a:ea typeface="+mn-ea"/>
                <a:cs typeface="+mn-cs"/>
              </a:rPr>
              <a:t>Moderate mass qualities</a:t>
            </a:r>
          </a:p>
          <a:p>
            <a:pPr marL="342900" marR="0" lvl="0" indent="-342900" algn="l" defTabSz="914400" rtl="0" eaLnBrk="1" fontAlgn="auto" latinLnBrk="0" hangingPunct="1">
              <a:lnSpc>
                <a:spcPct val="100000"/>
              </a:lnSpc>
              <a:spcBef>
                <a:spcPct val="10000"/>
              </a:spcBef>
              <a:spcAft>
                <a:spcPct val="10000"/>
              </a:spcAft>
              <a:buClrTx/>
              <a:buSzTx/>
              <a:buFont typeface="Arial" pitchFamily="34" charset="0"/>
              <a:buChar char="•"/>
              <a:tabLst/>
              <a:defRPr/>
            </a:pPr>
            <a:r>
              <a:rPr kumimoji="0" lang="en-US" sz="1800" b="0" i="0" u="none" strike="noStrike" kern="1200" cap="none" spc="0" normalizeH="0" baseline="0" noProof="0" dirty="0" smtClean="0">
                <a:ln>
                  <a:noFill/>
                </a:ln>
                <a:effectLst/>
                <a:uLnTx/>
                <a:uFillTx/>
                <a:latin typeface="+mn-lt"/>
                <a:ea typeface="+mn-ea"/>
                <a:cs typeface="+mn-cs"/>
              </a:rPr>
              <a:t>Annular flow</a:t>
            </a:r>
          </a:p>
          <a:p>
            <a:pPr marL="742950" marR="0" lvl="1" indent="-285750" algn="l" defTabSz="914400" rtl="0" eaLnBrk="1" fontAlgn="auto" latinLnBrk="0" hangingPunct="1">
              <a:lnSpc>
                <a:spcPct val="100000"/>
              </a:lnSpc>
              <a:spcBef>
                <a:spcPct val="10000"/>
              </a:spcBef>
              <a:spcAft>
                <a:spcPct val="10000"/>
              </a:spcAft>
              <a:buClrTx/>
              <a:buSzTx/>
              <a:buFont typeface="Arial" pitchFamily="34" charset="0"/>
              <a:buChar char="–"/>
              <a:tabLst/>
              <a:defRPr/>
            </a:pPr>
            <a:r>
              <a:rPr kumimoji="0" lang="en-US" sz="1800" b="0" i="0" u="none" strike="noStrike" kern="1200" cap="none" spc="0" normalizeH="0" baseline="0" noProof="0" dirty="0" smtClean="0">
                <a:ln>
                  <a:noFill/>
                </a:ln>
                <a:effectLst/>
                <a:uLnTx/>
                <a:uFillTx/>
                <a:latin typeface="+mn-lt"/>
                <a:ea typeface="+mn-ea"/>
                <a:cs typeface="+mn-cs"/>
              </a:rPr>
              <a:t>Core of the flow consists of vapor only, and liquid adjacent to the walls. </a:t>
            </a:r>
          </a:p>
          <a:p>
            <a:pPr marL="742950" marR="0" lvl="1" indent="-285750" algn="l" defTabSz="914400" rtl="0" eaLnBrk="1" fontAlgn="auto" latinLnBrk="0" hangingPunct="1">
              <a:lnSpc>
                <a:spcPct val="100000"/>
              </a:lnSpc>
              <a:spcBef>
                <a:spcPct val="10000"/>
              </a:spcBef>
              <a:spcAft>
                <a:spcPct val="10000"/>
              </a:spcAft>
              <a:buClrTx/>
              <a:buSzTx/>
              <a:buFont typeface="Arial" pitchFamily="34" charset="0"/>
              <a:buChar char="–"/>
              <a:tabLst/>
              <a:defRPr/>
            </a:pPr>
            <a:r>
              <a:rPr kumimoji="0" lang="en-US" sz="1800" b="0" i="0" u="none" strike="noStrike" kern="1200" cap="none" spc="0" normalizeH="0" baseline="0" noProof="0" dirty="0" smtClean="0">
                <a:ln>
                  <a:noFill/>
                </a:ln>
                <a:effectLst/>
                <a:uLnTx/>
                <a:uFillTx/>
                <a:latin typeface="+mn-lt"/>
                <a:ea typeface="+mn-ea"/>
                <a:cs typeface="+mn-cs"/>
              </a:rPr>
              <a:t>Very high heat transfer coefficients</a:t>
            </a:r>
            <a:endParaRPr kumimoji="0" lang="en-US" sz="1800" b="0" i="1" u="none" strike="noStrike" kern="1200" cap="none" spc="0" normalizeH="0" baseline="0" noProof="0" dirty="0" smtClean="0">
              <a:ln>
                <a:noFill/>
              </a:ln>
              <a:effectLst/>
              <a:uLnTx/>
              <a:uFillTx/>
              <a:latin typeface="+mn-lt"/>
              <a:ea typeface="+mn-ea"/>
              <a:cs typeface="+mn-cs"/>
            </a:endParaRPr>
          </a:p>
          <a:p>
            <a:pPr marL="342900" marR="0" lvl="0" indent="-342900" algn="l" defTabSz="914400" rtl="0" eaLnBrk="1" fontAlgn="auto" latinLnBrk="0" hangingPunct="1">
              <a:lnSpc>
                <a:spcPct val="100000"/>
              </a:lnSpc>
              <a:spcBef>
                <a:spcPct val="10000"/>
              </a:spcBef>
              <a:spcAft>
                <a:spcPct val="10000"/>
              </a:spcAft>
              <a:buClrTx/>
              <a:buSzTx/>
              <a:buFont typeface="Arial" pitchFamily="34" charset="0"/>
              <a:buChar char="•"/>
              <a:tabLst/>
              <a:defRPr/>
            </a:pPr>
            <a:r>
              <a:rPr kumimoji="0" lang="en-US" sz="1800" b="0" i="0" u="none" strike="noStrike" kern="1200" cap="none" spc="0" normalizeH="0" baseline="0" noProof="0" dirty="0" smtClean="0">
                <a:ln>
                  <a:noFill/>
                </a:ln>
                <a:effectLst/>
                <a:uLnTx/>
                <a:uFillTx/>
                <a:latin typeface="+mn-lt"/>
                <a:ea typeface="+mn-ea"/>
                <a:cs typeface="+mn-cs"/>
              </a:rPr>
              <a:t>Mist flow</a:t>
            </a:r>
          </a:p>
          <a:p>
            <a:pPr marL="742950" marR="0" lvl="1" indent="-285750" algn="l" defTabSz="914400" rtl="0" eaLnBrk="1" fontAlgn="auto" latinLnBrk="0" hangingPunct="1">
              <a:lnSpc>
                <a:spcPct val="100000"/>
              </a:lnSpc>
              <a:spcBef>
                <a:spcPct val="10000"/>
              </a:spcBef>
              <a:spcAft>
                <a:spcPct val="10000"/>
              </a:spcAft>
              <a:buClrTx/>
              <a:buSzTx/>
              <a:buFont typeface="Arial" pitchFamily="34" charset="0"/>
              <a:buChar char="–"/>
              <a:tabLst/>
              <a:defRPr/>
            </a:pPr>
            <a:r>
              <a:rPr kumimoji="0" lang="tr-TR" sz="1800" b="0" i="0" u="none" strike="noStrike" kern="1200" cap="none" spc="0" normalizeH="0" baseline="0" noProof="0" dirty="0" smtClean="0">
                <a:ln>
                  <a:noFill/>
                </a:ln>
                <a:effectLst/>
                <a:uLnTx/>
                <a:uFillTx/>
                <a:latin typeface="+mn-lt"/>
                <a:ea typeface="+mn-ea"/>
                <a:cs typeface="+mn-cs"/>
              </a:rPr>
              <a:t>A</a:t>
            </a:r>
            <a:r>
              <a:rPr kumimoji="0" lang="en-US" sz="1800" b="0" i="0" u="none" strike="noStrike" kern="1200" cap="none" spc="0" normalizeH="0" baseline="0" noProof="0" dirty="0" smtClean="0">
                <a:ln>
                  <a:noFill/>
                </a:ln>
                <a:effectLst/>
                <a:uLnTx/>
                <a:uFillTx/>
                <a:latin typeface="+mn-lt"/>
                <a:ea typeface="+mn-ea"/>
                <a:cs typeface="+mn-cs"/>
              </a:rPr>
              <a:t> sharp decrease in the heat transfer coefficient</a:t>
            </a:r>
            <a:endParaRPr kumimoji="0" lang="en-US" sz="1800" b="0" i="1" u="none" strike="noStrike" kern="1200" cap="none" spc="0" normalizeH="0" baseline="0" noProof="0" dirty="0" smtClean="0">
              <a:ln>
                <a:noFill/>
              </a:ln>
              <a:effectLst/>
              <a:uLnTx/>
              <a:uFillTx/>
              <a:latin typeface="+mn-lt"/>
              <a:ea typeface="+mn-ea"/>
              <a:cs typeface="+mn-cs"/>
            </a:endParaRPr>
          </a:p>
          <a:p>
            <a:pPr marL="342900" marR="0" lvl="0" indent="-342900" algn="l" defTabSz="914400" rtl="0" eaLnBrk="1" fontAlgn="auto" latinLnBrk="0" hangingPunct="1">
              <a:lnSpc>
                <a:spcPct val="100000"/>
              </a:lnSpc>
              <a:spcBef>
                <a:spcPct val="10000"/>
              </a:spcBef>
              <a:spcAft>
                <a:spcPct val="10000"/>
              </a:spcAft>
              <a:buClrTx/>
              <a:buSzTx/>
              <a:buFont typeface="Arial" pitchFamily="34" charset="0"/>
              <a:buChar char="•"/>
              <a:tabLst/>
              <a:defRPr/>
            </a:pPr>
            <a:r>
              <a:rPr kumimoji="0" lang="en-US" sz="1800" b="0" i="0" u="none" strike="noStrike" kern="1200" cap="none" spc="0" normalizeH="0" baseline="0" noProof="0" dirty="0" smtClean="0">
                <a:ln>
                  <a:noFill/>
                </a:ln>
                <a:effectLst/>
                <a:uLnTx/>
                <a:uFillTx/>
                <a:latin typeface="+mn-lt"/>
                <a:ea typeface="+mn-ea"/>
                <a:cs typeface="+mn-cs"/>
              </a:rPr>
              <a:t>Vapor single-phase flow</a:t>
            </a:r>
          </a:p>
          <a:p>
            <a:pPr marL="742950" marR="0" lvl="1" indent="-285750" algn="l" defTabSz="914400" rtl="0" eaLnBrk="1" fontAlgn="auto" latinLnBrk="0" hangingPunct="1">
              <a:lnSpc>
                <a:spcPct val="100000"/>
              </a:lnSpc>
              <a:spcBef>
                <a:spcPct val="10000"/>
              </a:spcBef>
              <a:spcAft>
                <a:spcPct val="10000"/>
              </a:spcAft>
              <a:buClrTx/>
              <a:buSzTx/>
              <a:buFont typeface="Arial" pitchFamily="34" charset="0"/>
              <a:buChar char="–"/>
              <a:tabLst/>
              <a:defRPr/>
            </a:pPr>
            <a:r>
              <a:rPr kumimoji="0" lang="en-US" sz="1800" b="0" i="0" u="none" strike="noStrike" kern="1200" cap="none" spc="0" normalizeH="0" baseline="0" noProof="0" dirty="0" smtClean="0">
                <a:ln>
                  <a:noFill/>
                </a:ln>
                <a:effectLst/>
                <a:uLnTx/>
                <a:uFillTx/>
                <a:latin typeface="+mn-lt"/>
                <a:ea typeface="+mn-ea"/>
                <a:cs typeface="+mn-cs"/>
              </a:rPr>
              <a:t>The liquid phase is completely evaporated and vapor is superheated. </a:t>
            </a:r>
          </a:p>
        </p:txBody>
      </p:sp>
      <p:sp>
        <p:nvSpPr>
          <p:cNvPr id="7" name="Rectangle 6"/>
          <p:cNvSpPr>
            <a:spLocks noChangeArrowheads="1"/>
          </p:cNvSpPr>
          <p:nvPr/>
        </p:nvSpPr>
        <p:spPr bwMode="auto">
          <a:xfrm>
            <a:off x="228600" y="152400"/>
            <a:ext cx="8458200" cy="2057400"/>
          </a:xfrm>
          <a:prstGeom prst="rect">
            <a:avLst/>
          </a:prstGeom>
          <a:noFill/>
          <a:ln w="9525">
            <a:noFill/>
            <a:miter lim="800000"/>
            <a:headEnd/>
            <a:tailEnd/>
          </a:ln>
        </p:spPr>
        <p:txBody>
          <a:bodyPr/>
          <a:lstStyle/>
          <a:p>
            <a:pPr marL="342900" indent="-342900">
              <a:spcBef>
                <a:spcPct val="10000"/>
              </a:spcBef>
              <a:spcAft>
                <a:spcPct val="10000"/>
              </a:spcAft>
              <a:buClr>
                <a:schemeClr val="tx1"/>
              </a:buClr>
              <a:buFontTx/>
              <a:buChar char="•"/>
            </a:pPr>
            <a:r>
              <a:rPr lang="en-US" b="0" dirty="0"/>
              <a:t>Liquid single-phase flow </a:t>
            </a:r>
          </a:p>
          <a:p>
            <a:pPr marL="742950" lvl="1" indent="-285750">
              <a:spcBef>
                <a:spcPct val="10000"/>
              </a:spcBef>
              <a:spcAft>
                <a:spcPct val="10000"/>
              </a:spcAft>
              <a:buClr>
                <a:schemeClr val="tx1"/>
              </a:buClr>
              <a:buFont typeface="Wingdings" pitchFamily="2" charset="2"/>
              <a:buChar char="ü"/>
            </a:pPr>
            <a:r>
              <a:rPr lang="en-US" b="0" dirty="0"/>
              <a:t>In the inlet region the liquid is </a:t>
            </a:r>
            <a:r>
              <a:rPr lang="en-US" b="0" dirty="0" err="1"/>
              <a:t>subcooled</a:t>
            </a:r>
            <a:r>
              <a:rPr lang="en-US" b="0" dirty="0"/>
              <a:t> and heat transfer to the liquid is by </a:t>
            </a:r>
            <a:r>
              <a:rPr lang="en-US" b="0" i="1" dirty="0"/>
              <a:t>forced convection </a:t>
            </a:r>
            <a:r>
              <a:rPr lang="en-US" b="0" dirty="0"/>
              <a:t>(assuming no </a:t>
            </a:r>
            <a:r>
              <a:rPr lang="en-US" b="0" dirty="0" err="1"/>
              <a:t>subcooled</a:t>
            </a:r>
            <a:r>
              <a:rPr lang="en-US" b="0" dirty="0"/>
              <a:t> boiling).</a:t>
            </a:r>
          </a:p>
          <a:p>
            <a:pPr marL="342900" indent="-342900">
              <a:spcBef>
                <a:spcPct val="10000"/>
              </a:spcBef>
              <a:spcAft>
                <a:spcPct val="10000"/>
              </a:spcAft>
              <a:buClr>
                <a:schemeClr val="tx1"/>
              </a:buClr>
              <a:buFontTx/>
              <a:buChar char="•"/>
            </a:pPr>
            <a:r>
              <a:rPr lang="en-US" b="0" dirty="0"/>
              <a:t>Bubbly flow</a:t>
            </a:r>
          </a:p>
          <a:p>
            <a:pPr marL="742950" lvl="1" indent="-285750">
              <a:spcBef>
                <a:spcPct val="10000"/>
              </a:spcBef>
              <a:spcAft>
                <a:spcPct val="10000"/>
              </a:spcAft>
              <a:buClr>
                <a:schemeClr val="tx1"/>
              </a:buClr>
              <a:buFont typeface="Wingdings" pitchFamily="2" charset="2"/>
              <a:buChar char="ü"/>
            </a:pPr>
            <a:r>
              <a:rPr lang="en-US" b="0" dirty="0"/>
              <a:t>Individual bubbles</a:t>
            </a:r>
          </a:p>
          <a:p>
            <a:pPr marL="742950" lvl="1" indent="-285750">
              <a:spcBef>
                <a:spcPct val="10000"/>
              </a:spcBef>
              <a:spcAft>
                <a:spcPct val="10000"/>
              </a:spcAft>
              <a:buClr>
                <a:schemeClr val="tx1"/>
              </a:buClr>
              <a:buFont typeface="Wingdings" pitchFamily="2" charset="2"/>
              <a:buChar char="ü"/>
            </a:pPr>
            <a:r>
              <a:rPr lang="en-US" b="0" dirty="0"/>
              <a:t>Low mass qualities</a:t>
            </a:r>
          </a:p>
        </p:txBody>
      </p:sp>
      <p:pic>
        <p:nvPicPr>
          <p:cNvPr id="2" name="Picture 1"/>
          <p:cNvPicPr>
            <a:picLocks noChangeAspect="1"/>
          </p:cNvPicPr>
          <p:nvPr/>
        </p:nvPicPr>
        <p:blipFill>
          <a:blip r:embed="rId2"/>
          <a:stretch>
            <a:fillRect/>
          </a:stretch>
        </p:blipFill>
        <p:spPr>
          <a:xfrm>
            <a:off x="5943600" y="838200"/>
            <a:ext cx="2743200" cy="5728138"/>
          </a:xfrm>
          <a:prstGeom prst="rect">
            <a:avLst/>
          </a:prstGeom>
        </p:spPr>
      </p:pic>
    </p:spTree>
    <p:extLst>
      <p:ext uri="{BB962C8B-B14F-4D97-AF65-F5344CB8AC3E}">
        <p14:creationId xmlns:p14="http://schemas.microsoft.com/office/powerpoint/2010/main" val="17471414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Flow Map</a:t>
            </a:r>
            <a:endParaRPr lang="en-US" dirty="0"/>
          </a:p>
        </p:txBody>
      </p:sp>
      <p:pic>
        <p:nvPicPr>
          <p:cNvPr id="4" name="Picture 3"/>
          <p:cNvPicPr>
            <a:picLocks noChangeAspect="1"/>
          </p:cNvPicPr>
          <p:nvPr/>
        </p:nvPicPr>
        <p:blipFill>
          <a:blip r:embed="rId2"/>
          <a:stretch>
            <a:fillRect/>
          </a:stretch>
        </p:blipFill>
        <p:spPr>
          <a:xfrm>
            <a:off x="1066800" y="1143000"/>
            <a:ext cx="5622831" cy="5107129"/>
          </a:xfrm>
          <a:prstGeom prst="rect">
            <a:avLst/>
          </a:prstGeom>
        </p:spPr>
      </p:pic>
      <p:sp>
        <p:nvSpPr>
          <p:cNvPr id="5" name="TextBox 4"/>
          <p:cNvSpPr txBox="1"/>
          <p:nvPr/>
        </p:nvSpPr>
        <p:spPr>
          <a:xfrm>
            <a:off x="6689631" y="5867400"/>
            <a:ext cx="1998111" cy="646331"/>
          </a:xfrm>
          <a:prstGeom prst="rect">
            <a:avLst/>
          </a:prstGeom>
          <a:noFill/>
        </p:spPr>
        <p:txBody>
          <a:bodyPr wrap="none" rtlCol="0">
            <a:spAutoFit/>
          </a:bodyPr>
          <a:lstStyle/>
          <a:p>
            <a:r>
              <a:rPr lang="en-US" dirty="0" smtClean="0"/>
              <a:t>Hewitt and Roberts</a:t>
            </a:r>
          </a:p>
          <a:p>
            <a:r>
              <a:rPr lang="en-US" dirty="0" smtClean="0"/>
              <a:t>1969</a:t>
            </a:r>
            <a:endParaRPr lang="en-US" dirty="0"/>
          </a:p>
        </p:txBody>
      </p:sp>
    </p:spTree>
    <p:extLst>
      <p:ext uri="{BB962C8B-B14F-4D97-AF65-F5344CB8AC3E}">
        <p14:creationId xmlns:p14="http://schemas.microsoft.com/office/powerpoint/2010/main" val="14866063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Flow Instabilities</a:t>
            </a:r>
            <a:endParaRPr lang="en-US" dirty="0"/>
          </a:p>
        </p:txBody>
      </p:sp>
      <p:sp>
        <p:nvSpPr>
          <p:cNvPr id="3" name="Content Placeholder 2"/>
          <p:cNvSpPr>
            <a:spLocks noGrp="1"/>
          </p:cNvSpPr>
          <p:nvPr>
            <p:ph idx="1"/>
          </p:nvPr>
        </p:nvSpPr>
        <p:spPr/>
        <p:txBody>
          <a:bodyPr/>
          <a:lstStyle/>
          <a:p>
            <a:pPr marL="0" indent="0">
              <a:buNone/>
            </a:pPr>
            <a:r>
              <a:rPr lang="en-US" sz="2800" dirty="0" smtClean="0"/>
              <a:t>Kelvin-Helmholtz instability</a:t>
            </a:r>
          </a:p>
          <a:p>
            <a:pPr marL="0" indent="0">
              <a:buNone/>
            </a:pPr>
            <a:r>
              <a:rPr lang="en-US" sz="2800" dirty="0" smtClean="0">
                <a:hlinkClick r:id="rId2"/>
              </a:rPr>
              <a:t>https</a:t>
            </a:r>
            <a:r>
              <a:rPr lang="en-US" sz="2800" dirty="0">
                <a:hlinkClick r:id="rId2"/>
              </a:rPr>
              <a:t>://</a:t>
            </a:r>
            <a:r>
              <a:rPr lang="en-US" sz="2800" dirty="0" smtClean="0">
                <a:hlinkClick r:id="rId2"/>
              </a:rPr>
              <a:t>www.youtube.com/watch?v=9lowHks4su8</a:t>
            </a:r>
            <a:endParaRPr lang="en-US" sz="2800" dirty="0" smtClean="0"/>
          </a:p>
          <a:p>
            <a:pPr marL="0" indent="0">
              <a:buNone/>
            </a:pPr>
            <a:endParaRPr lang="en-US" sz="2800" dirty="0"/>
          </a:p>
          <a:p>
            <a:pPr marL="0" indent="0">
              <a:buNone/>
            </a:pPr>
            <a:r>
              <a:rPr lang="en-US" sz="2800" dirty="0" smtClean="0"/>
              <a:t>Rayleigh-Taylor Instability</a:t>
            </a:r>
          </a:p>
          <a:p>
            <a:pPr marL="0" indent="0">
              <a:buNone/>
            </a:pPr>
            <a:endParaRPr lang="en-US" sz="2800" dirty="0"/>
          </a:p>
          <a:p>
            <a:pPr marL="0" indent="0">
              <a:buNone/>
            </a:pPr>
            <a:r>
              <a:rPr lang="en-US" sz="2800" dirty="0" err="1" smtClean="0"/>
              <a:t>Ledinegg</a:t>
            </a:r>
            <a:r>
              <a:rPr lang="en-US" sz="2800" dirty="0" smtClean="0"/>
              <a:t> Instability</a:t>
            </a:r>
            <a:endParaRPr lang="en-US" sz="2800" dirty="0"/>
          </a:p>
        </p:txBody>
      </p:sp>
    </p:spTree>
    <p:extLst>
      <p:ext uri="{BB962C8B-B14F-4D97-AF65-F5344CB8AC3E}">
        <p14:creationId xmlns:p14="http://schemas.microsoft.com/office/powerpoint/2010/main" val="41866834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Flow Instabilities</a:t>
            </a:r>
            <a:endParaRPr lang="en-US" dirty="0"/>
          </a:p>
        </p:txBody>
      </p:sp>
      <p:sp>
        <p:nvSpPr>
          <p:cNvPr id="3" name="Content Placeholder 2"/>
          <p:cNvSpPr>
            <a:spLocks noGrp="1"/>
          </p:cNvSpPr>
          <p:nvPr>
            <p:ph idx="1"/>
          </p:nvPr>
        </p:nvSpPr>
        <p:spPr>
          <a:xfrm>
            <a:off x="466531" y="1417638"/>
            <a:ext cx="8229600" cy="4525963"/>
          </a:xfrm>
        </p:spPr>
        <p:txBody>
          <a:bodyPr/>
          <a:lstStyle/>
          <a:p>
            <a:pPr marL="0" indent="0">
              <a:buNone/>
            </a:pPr>
            <a:r>
              <a:rPr lang="en-US" sz="2800" dirty="0" smtClean="0"/>
              <a:t>Types of flow instabilities</a:t>
            </a:r>
          </a:p>
          <a:p>
            <a:r>
              <a:rPr lang="en-US" sz="2800" dirty="0" smtClean="0"/>
              <a:t>Static instability</a:t>
            </a:r>
          </a:p>
          <a:p>
            <a:pPr lvl="1"/>
            <a:r>
              <a:rPr lang="en-US" sz="2400" dirty="0" err="1" smtClean="0"/>
              <a:t>Ledinegg</a:t>
            </a:r>
            <a:r>
              <a:rPr lang="en-US" sz="2400" dirty="0" smtClean="0"/>
              <a:t> instability (flow excursion)</a:t>
            </a:r>
          </a:p>
          <a:p>
            <a:pPr lvl="1"/>
            <a:r>
              <a:rPr lang="en-US" sz="2400" dirty="0" err="1" smtClean="0"/>
              <a:t>Geysering</a:t>
            </a:r>
            <a:endParaRPr lang="en-US" sz="2400" dirty="0" smtClean="0"/>
          </a:p>
          <a:p>
            <a:pPr lvl="1"/>
            <a:r>
              <a:rPr lang="en-US" sz="2400" dirty="0" smtClean="0"/>
              <a:t>Terrain-induced instability (offshore oil well lines)</a:t>
            </a:r>
          </a:p>
          <a:p>
            <a:pPr lvl="1"/>
            <a:r>
              <a:rPr lang="en-US" sz="2400" dirty="0" smtClean="0"/>
              <a:t>Relaxation instability (Flow regime transition)</a:t>
            </a:r>
          </a:p>
          <a:p>
            <a:r>
              <a:rPr lang="en-US" sz="2800" dirty="0" smtClean="0"/>
              <a:t>Dynamic instability</a:t>
            </a:r>
          </a:p>
          <a:p>
            <a:pPr lvl="1"/>
            <a:r>
              <a:rPr lang="en-US" sz="2400" dirty="0" smtClean="0"/>
              <a:t>Density-wave oscillations</a:t>
            </a:r>
          </a:p>
          <a:p>
            <a:pPr lvl="1"/>
            <a:r>
              <a:rPr lang="en-US" sz="2400" dirty="0" smtClean="0"/>
              <a:t>Pressure drop oscillations</a:t>
            </a:r>
          </a:p>
          <a:p>
            <a:pPr lvl="1"/>
            <a:r>
              <a:rPr lang="en-US" sz="2400" dirty="0" smtClean="0"/>
              <a:t>Flow regime-induced instabilities</a:t>
            </a:r>
          </a:p>
          <a:p>
            <a:pPr lvl="1"/>
            <a:r>
              <a:rPr lang="en-US" sz="2400" dirty="0" smtClean="0"/>
              <a:t>Acoustic instabilities</a:t>
            </a:r>
          </a:p>
          <a:p>
            <a:endParaRPr lang="en-US" sz="2800" dirty="0"/>
          </a:p>
        </p:txBody>
      </p:sp>
    </p:spTree>
    <p:extLst>
      <p:ext uri="{BB962C8B-B14F-4D97-AF65-F5344CB8AC3E}">
        <p14:creationId xmlns:p14="http://schemas.microsoft.com/office/powerpoint/2010/main" val="22604214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Ledinegg</a:t>
            </a:r>
            <a:r>
              <a:rPr lang="en-US" dirty="0" smtClean="0"/>
              <a:t> Instability</a:t>
            </a:r>
            <a:endParaRPr lang="en-US" dirty="0"/>
          </a:p>
        </p:txBody>
      </p:sp>
      <p:sp>
        <p:nvSpPr>
          <p:cNvPr id="3" name="Content Placeholder 2"/>
          <p:cNvSpPr>
            <a:spLocks noGrp="1"/>
          </p:cNvSpPr>
          <p:nvPr>
            <p:ph idx="1"/>
          </p:nvPr>
        </p:nvSpPr>
        <p:spPr/>
        <p:txBody>
          <a:bodyPr/>
          <a:lstStyle/>
          <a:p>
            <a:r>
              <a:rPr lang="en-US" dirty="0" smtClean="0"/>
              <a:t>In heated channels (e.g. coffee percolator), when </a:t>
            </a:r>
            <a:r>
              <a:rPr lang="en-US" dirty="0"/>
              <a:t>the slope of the demand pressure drop–mass flux curve becomes algebraically smaller than the loop supply pressure drop–mass flux curve:</a:t>
            </a:r>
          </a:p>
        </p:txBody>
      </p:sp>
      <p:pic>
        <p:nvPicPr>
          <p:cNvPr id="5" name="Picture 4"/>
          <p:cNvPicPr>
            <a:picLocks noChangeAspect="1"/>
          </p:cNvPicPr>
          <p:nvPr/>
        </p:nvPicPr>
        <p:blipFill>
          <a:blip r:embed="rId2"/>
          <a:stretch>
            <a:fillRect/>
          </a:stretch>
        </p:blipFill>
        <p:spPr>
          <a:xfrm>
            <a:off x="1600200" y="4419600"/>
            <a:ext cx="6096000" cy="1571625"/>
          </a:xfrm>
          <a:prstGeom prst="rect">
            <a:avLst/>
          </a:prstGeom>
        </p:spPr>
      </p:pic>
    </p:spTree>
    <p:extLst>
      <p:ext uri="{BB962C8B-B14F-4D97-AF65-F5344CB8AC3E}">
        <p14:creationId xmlns:p14="http://schemas.microsoft.com/office/powerpoint/2010/main" val="38047257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Ledinegg</a:t>
            </a:r>
            <a:r>
              <a:rPr lang="en-US" dirty="0" smtClean="0"/>
              <a:t> Instability</a:t>
            </a:r>
            <a:endParaRPr lang="en-US" dirty="0"/>
          </a:p>
        </p:txBody>
      </p:sp>
      <p:pic>
        <p:nvPicPr>
          <p:cNvPr id="4" name="Content Placeholder 3"/>
          <p:cNvPicPr>
            <a:picLocks noGrp="1" noChangeAspect="1"/>
          </p:cNvPicPr>
          <p:nvPr>
            <p:ph idx="1"/>
          </p:nvPr>
        </p:nvPicPr>
        <p:blipFill>
          <a:blip r:embed="rId2"/>
          <a:stretch>
            <a:fillRect/>
          </a:stretch>
        </p:blipFill>
        <p:spPr>
          <a:xfrm>
            <a:off x="2198090" y="1417638"/>
            <a:ext cx="5117110" cy="5135562"/>
          </a:xfrm>
          <a:prstGeom prst="rect">
            <a:avLst/>
          </a:prstGeom>
        </p:spPr>
      </p:pic>
    </p:spTree>
    <p:extLst>
      <p:ext uri="{BB962C8B-B14F-4D97-AF65-F5344CB8AC3E}">
        <p14:creationId xmlns:p14="http://schemas.microsoft.com/office/powerpoint/2010/main" val="32244200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Ledinegg</a:t>
            </a:r>
            <a:r>
              <a:rPr lang="en-US" dirty="0" smtClean="0"/>
              <a:t> Instability</a:t>
            </a:r>
            <a:endParaRPr lang="en-US" dirty="0"/>
          </a:p>
        </p:txBody>
      </p:sp>
      <p:sp>
        <p:nvSpPr>
          <p:cNvPr id="3" name="Content Placeholder 2"/>
          <p:cNvSpPr>
            <a:spLocks noGrp="1"/>
          </p:cNvSpPr>
          <p:nvPr>
            <p:ph idx="1"/>
          </p:nvPr>
        </p:nvSpPr>
        <p:spPr>
          <a:xfrm>
            <a:off x="457200" y="1219200"/>
            <a:ext cx="8229600" cy="5181600"/>
          </a:xfrm>
        </p:spPr>
        <p:txBody>
          <a:bodyPr/>
          <a:lstStyle/>
          <a:p>
            <a:r>
              <a:rPr lang="en-US" dirty="0"/>
              <a:t>When the flow rate is large, the flow is liquid single-phase (the right region of the curve). </a:t>
            </a:r>
          </a:p>
          <a:p>
            <a:r>
              <a:rPr lang="en-US" dirty="0"/>
              <a:t>As the mass flux is continuously reduced while other conditions are unchanged, boiling will commence at some pressure drop (designated as onset of nucleate boiling (ONB) on the curve). </a:t>
            </a:r>
          </a:p>
          <a:p>
            <a:r>
              <a:rPr lang="en-US" dirty="0"/>
              <a:t>Further reduction in the mass flux will gradually cause vigorous boiling. </a:t>
            </a:r>
          </a:p>
        </p:txBody>
      </p:sp>
    </p:spTree>
    <p:extLst>
      <p:ext uri="{BB962C8B-B14F-4D97-AF65-F5344CB8AC3E}">
        <p14:creationId xmlns:p14="http://schemas.microsoft.com/office/powerpoint/2010/main" val="32499580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Ledinegg</a:t>
            </a:r>
            <a:r>
              <a:rPr lang="en-US" dirty="0" smtClean="0"/>
              <a:t> Instability</a:t>
            </a:r>
            <a:endParaRPr lang="en-US" dirty="0"/>
          </a:p>
        </p:txBody>
      </p:sp>
      <p:sp>
        <p:nvSpPr>
          <p:cNvPr id="3" name="Content Placeholder 2"/>
          <p:cNvSpPr>
            <a:spLocks noGrp="1"/>
          </p:cNvSpPr>
          <p:nvPr>
            <p:ph idx="1"/>
          </p:nvPr>
        </p:nvSpPr>
        <p:spPr>
          <a:xfrm>
            <a:off x="457200" y="1219200"/>
            <a:ext cx="8229600" cy="5181600"/>
          </a:xfrm>
        </p:spPr>
        <p:txBody>
          <a:bodyPr/>
          <a:lstStyle/>
          <a:p>
            <a:r>
              <a:rPr lang="en-US" dirty="0" smtClean="0"/>
              <a:t>Since </a:t>
            </a:r>
            <a:r>
              <a:rPr lang="en-US" dirty="0"/>
              <a:t>frictional and </a:t>
            </a:r>
            <a:r>
              <a:rPr lang="en-US" dirty="0" err="1"/>
              <a:t>accelerational</a:t>
            </a:r>
            <a:r>
              <a:rPr lang="en-US" dirty="0"/>
              <a:t> pressure drops tend to increase as the void fraction (and mass quality) increases, a point can be reached in which the DP - G slope reaches a minimum.</a:t>
            </a:r>
          </a:p>
          <a:p>
            <a:r>
              <a:rPr lang="en-US" dirty="0"/>
              <a:t>This point is frequently termed the onset of flow instability (OFI)</a:t>
            </a:r>
          </a:p>
          <a:p>
            <a:r>
              <a:rPr lang="en-US" dirty="0"/>
              <a:t>To maintain system stability, the pump supply curve needs to be considered. </a:t>
            </a:r>
          </a:p>
        </p:txBody>
      </p:sp>
    </p:spTree>
    <p:extLst>
      <p:ext uri="{BB962C8B-B14F-4D97-AF65-F5344CB8AC3E}">
        <p14:creationId xmlns:p14="http://schemas.microsoft.com/office/powerpoint/2010/main" val="42607761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Ledinegg</a:t>
            </a:r>
            <a:r>
              <a:rPr lang="en-US" dirty="0" smtClean="0"/>
              <a:t> Instability</a:t>
            </a:r>
            <a:endParaRPr lang="en-US" dirty="0"/>
          </a:p>
        </p:txBody>
      </p:sp>
      <p:sp>
        <p:nvSpPr>
          <p:cNvPr id="3" name="Content Placeholder 2"/>
          <p:cNvSpPr>
            <a:spLocks noGrp="1"/>
          </p:cNvSpPr>
          <p:nvPr>
            <p:ph idx="1"/>
          </p:nvPr>
        </p:nvSpPr>
        <p:spPr>
          <a:xfrm>
            <a:off x="457200" y="1219200"/>
            <a:ext cx="8229600" cy="5181600"/>
          </a:xfrm>
        </p:spPr>
        <p:txBody>
          <a:bodyPr/>
          <a:lstStyle/>
          <a:p>
            <a:r>
              <a:rPr lang="en-US" dirty="0" smtClean="0"/>
              <a:t>If the slope of the pump supply curve (Curve A) has a smaller negative value compared to that of the demand curve, the system is unstable. </a:t>
            </a:r>
          </a:p>
          <a:p>
            <a:r>
              <a:rPr lang="en-US" dirty="0" smtClean="0"/>
              <a:t>This situation occurs because the pump cannot counteract even a small perturbation in mass flux from the equilibrium condition (Point a), and a spontaneous shift to a more stable flow condition will occur (e.g., from Point a to Point b or Point c in Fig. 1). </a:t>
            </a:r>
          </a:p>
        </p:txBody>
      </p:sp>
    </p:spTree>
    <p:extLst>
      <p:ext uri="{BB962C8B-B14F-4D97-AF65-F5344CB8AC3E}">
        <p14:creationId xmlns:p14="http://schemas.microsoft.com/office/powerpoint/2010/main" val="24689993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Ledinegg</a:t>
            </a:r>
            <a:r>
              <a:rPr lang="en-US" dirty="0" smtClean="0"/>
              <a:t> Instability</a:t>
            </a:r>
            <a:endParaRPr lang="en-US" dirty="0"/>
          </a:p>
        </p:txBody>
      </p:sp>
      <p:sp>
        <p:nvSpPr>
          <p:cNvPr id="3" name="Content Placeholder 2"/>
          <p:cNvSpPr>
            <a:spLocks noGrp="1"/>
          </p:cNvSpPr>
          <p:nvPr>
            <p:ph idx="1"/>
          </p:nvPr>
        </p:nvSpPr>
        <p:spPr>
          <a:xfrm>
            <a:off x="457200" y="1219200"/>
            <a:ext cx="8229600" cy="5181600"/>
          </a:xfrm>
        </p:spPr>
        <p:txBody>
          <a:bodyPr/>
          <a:lstStyle/>
          <a:p>
            <a:r>
              <a:rPr lang="en-US" dirty="0" smtClean="0"/>
              <a:t>On the other hand, if the pump supply curve (Curve B) has a greater negative slope than that of the demand curve, the system is stable. </a:t>
            </a:r>
          </a:p>
          <a:p>
            <a:r>
              <a:rPr lang="en-US" dirty="0" smtClean="0"/>
              <a:t>This can be achieved, for instance, by installing a constant displacement pump, which has an almost infinite slope (i.e., G is fixed regardless of the pressure drop).</a:t>
            </a:r>
          </a:p>
        </p:txBody>
      </p:sp>
    </p:spTree>
    <p:extLst>
      <p:ext uri="{BB962C8B-B14F-4D97-AF65-F5344CB8AC3E}">
        <p14:creationId xmlns:p14="http://schemas.microsoft.com/office/powerpoint/2010/main" val="39269391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Ledinegg</a:t>
            </a:r>
            <a:r>
              <a:rPr lang="en-US" dirty="0" smtClean="0"/>
              <a:t> Instability</a:t>
            </a:r>
            <a:endParaRPr lang="en-US" dirty="0"/>
          </a:p>
        </p:txBody>
      </p:sp>
      <p:sp>
        <p:nvSpPr>
          <p:cNvPr id="3" name="Content Placeholder 2"/>
          <p:cNvSpPr>
            <a:spLocks noGrp="1"/>
          </p:cNvSpPr>
          <p:nvPr>
            <p:ph idx="1"/>
          </p:nvPr>
        </p:nvSpPr>
        <p:spPr>
          <a:xfrm>
            <a:off x="457200" y="1219200"/>
            <a:ext cx="8229600" cy="5181600"/>
          </a:xfrm>
        </p:spPr>
        <p:txBody>
          <a:bodyPr/>
          <a:lstStyle/>
          <a:p>
            <a:r>
              <a:rPr lang="en-US" dirty="0" smtClean="0"/>
              <a:t>Maintaining the stability of the flow can also be achieved by installing a throttling valve at the inlet of the channel, which can moderate the negative slope of the demand curve if the added pressure drop across the inlet restrictor is high enough</a:t>
            </a:r>
          </a:p>
          <a:p>
            <a:r>
              <a:rPr lang="en-US" dirty="0" smtClean="0"/>
              <a:t>One obvious consequence of utilizing a throttling valve is the increased pressure drop required to deliver the flow through the system.</a:t>
            </a:r>
            <a:endParaRPr lang="en-US" dirty="0"/>
          </a:p>
        </p:txBody>
      </p:sp>
    </p:spTree>
    <p:extLst>
      <p:ext uri="{BB962C8B-B14F-4D97-AF65-F5344CB8AC3E}">
        <p14:creationId xmlns:p14="http://schemas.microsoft.com/office/powerpoint/2010/main" val="37632754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BWR Flow Instabilities</a:t>
            </a:r>
            <a:endParaRPr lang="en-US" dirty="0"/>
          </a:p>
        </p:txBody>
      </p:sp>
      <p:pic>
        <p:nvPicPr>
          <p:cNvPr id="1026" name="Picture 2" descr="See the source imag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7800" y="1387777"/>
            <a:ext cx="6747366" cy="4936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35396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Phase Flow Models</a:t>
            </a:r>
            <a:endParaRPr lang="en-US" dirty="0"/>
          </a:p>
        </p:txBody>
      </p:sp>
      <p:sp>
        <p:nvSpPr>
          <p:cNvPr id="3" name="Content Placeholder 2"/>
          <p:cNvSpPr>
            <a:spLocks noGrp="1"/>
          </p:cNvSpPr>
          <p:nvPr>
            <p:ph idx="1"/>
          </p:nvPr>
        </p:nvSpPr>
        <p:spPr/>
        <p:txBody>
          <a:bodyPr/>
          <a:lstStyle/>
          <a:p>
            <a:pPr marL="0" indent="0">
              <a:buNone/>
            </a:pPr>
            <a:r>
              <a:rPr lang="en-US" dirty="0" smtClean="0"/>
              <a:t>Main models</a:t>
            </a:r>
          </a:p>
          <a:p>
            <a:r>
              <a:rPr lang="en-US" dirty="0" smtClean="0"/>
              <a:t>Homogeneous </a:t>
            </a:r>
            <a:r>
              <a:rPr lang="en-US" dirty="0"/>
              <a:t>equilibrium mixture model (HEM</a:t>
            </a:r>
            <a:r>
              <a:rPr lang="en-US" dirty="0" smtClean="0"/>
              <a:t>)</a:t>
            </a:r>
          </a:p>
          <a:p>
            <a:r>
              <a:rPr lang="en-US" dirty="0" smtClean="0"/>
              <a:t>Thermal </a:t>
            </a:r>
            <a:r>
              <a:rPr lang="en-US" dirty="0"/>
              <a:t>equilibrium mixture </a:t>
            </a:r>
            <a:r>
              <a:rPr lang="en-US" dirty="0" smtClean="0"/>
              <a:t>model</a:t>
            </a:r>
          </a:p>
          <a:p>
            <a:pPr lvl="1"/>
            <a:r>
              <a:rPr lang="en-US" dirty="0" smtClean="0"/>
              <a:t>Drift Flux Model</a:t>
            </a:r>
          </a:p>
          <a:p>
            <a:r>
              <a:rPr lang="en-US" dirty="0" smtClean="0"/>
              <a:t>Two-fluid </a:t>
            </a:r>
            <a:r>
              <a:rPr lang="en-US" dirty="0"/>
              <a:t>(separate flow) model</a:t>
            </a:r>
            <a:endParaRPr lang="en-US" dirty="0"/>
          </a:p>
        </p:txBody>
      </p:sp>
    </p:spTree>
    <p:extLst>
      <p:ext uri="{BB962C8B-B14F-4D97-AF65-F5344CB8AC3E}">
        <p14:creationId xmlns:p14="http://schemas.microsoft.com/office/powerpoint/2010/main" val="409830196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22" y="685800"/>
            <a:ext cx="8986606" cy="5410200"/>
          </a:xfrm>
          <a:prstGeom prst="rect">
            <a:avLst/>
          </a:prstGeom>
        </p:spPr>
      </p:pic>
    </p:spTree>
    <p:extLst>
      <p:ext uri="{BB962C8B-B14F-4D97-AF65-F5344CB8AC3E}">
        <p14:creationId xmlns:p14="http://schemas.microsoft.com/office/powerpoint/2010/main" val="24591139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685800"/>
            <a:ext cx="7924800" cy="5262979"/>
          </a:xfrm>
          <a:prstGeom prst="rect">
            <a:avLst/>
          </a:prstGeom>
        </p:spPr>
        <p:txBody>
          <a:bodyPr wrap="square">
            <a:spAutoFit/>
          </a:bodyPr>
          <a:lstStyle/>
          <a:p>
            <a:r>
              <a:rPr lang="en-MY" sz="2800" dirty="0"/>
              <a:t>Table 5.1 summarizes the possible models and the implied need for additional constitutive relations for each case. The main models can be summarized as follows</a:t>
            </a:r>
            <a:r>
              <a:rPr lang="en-MY" sz="2800" dirty="0" smtClean="0"/>
              <a:t>:</a:t>
            </a:r>
          </a:p>
          <a:p>
            <a:endParaRPr lang="en-MY" sz="2800" dirty="0"/>
          </a:p>
          <a:p>
            <a:r>
              <a:rPr lang="en-MY" sz="2800" dirty="0"/>
              <a:t>1. The homogeneous equilibrium mixture model (HEM). Here, the two phases move with the same velocity and also exist at the same temperature (i.e., they are at the saturation temperature for the prevailing pressure). The mixture can then be treated as a single fluid. This model is particularly useful for high pressure and high-flow-rate conditions.</a:t>
            </a:r>
          </a:p>
        </p:txBody>
      </p:sp>
    </p:spTree>
    <p:extLst>
      <p:ext uri="{BB962C8B-B14F-4D97-AF65-F5344CB8AC3E}">
        <p14:creationId xmlns:p14="http://schemas.microsoft.com/office/powerpoint/2010/main" val="41316724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1295400"/>
            <a:ext cx="8305800" cy="3539430"/>
          </a:xfrm>
          <a:prstGeom prst="rect">
            <a:avLst/>
          </a:prstGeom>
        </p:spPr>
        <p:txBody>
          <a:bodyPr wrap="square">
            <a:spAutoFit/>
          </a:bodyPr>
          <a:lstStyle/>
          <a:p>
            <a:r>
              <a:rPr lang="en-MY" sz="2800" dirty="0"/>
              <a:t>2. A thermal equilibrium mixture model with an algebraic relation between the velocities (or a slip ratio) of the two phases. A widely used such model is the drift flux model. This model is different from the HEM only in allowing the two phases to have different velocities that are related via a predetermined relation. This model is useful for low pressure and/or low-flow rate flows under steady-state or near-steady-state conditions.</a:t>
            </a:r>
          </a:p>
        </p:txBody>
      </p:sp>
    </p:spTree>
    <p:extLst>
      <p:ext uri="{BB962C8B-B14F-4D97-AF65-F5344CB8AC3E}">
        <p14:creationId xmlns:p14="http://schemas.microsoft.com/office/powerpoint/2010/main" val="28117564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685800"/>
            <a:ext cx="8763000" cy="5262979"/>
          </a:xfrm>
          <a:prstGeom prst="rect">
            <a:avLst/>
          </a:prstGeom>
        </p:spPr>
        <p:txBody>
          <a:bodyPr wrap="square">
            <a:spAutoFit/>
          </a:bodyPr>
          <a:lstStyle/>
          <a:p>
            <a:r>
              <a:rPr lang="en-MY" sz="2800" dirty="0"/>
              <a:t>3. The two-fluid (separate flow) model allows the phases to be in thermal </a:t>
            </a:r>
            <a:r>
              <a:rPr lang="en-MY" sz="2800" dirty="0" err="1"/>
              <a:t>nonequilibrium</a:t>
            </a:r>
            <a:r>
              <a:rPr lang="en-MY" sz="2800" dirty="0"/>
              <a:t> as well as to have unequal velocities. In this case, each phase has three independent conservation equations. The two-fluid model is needed for fast transients when </a:t>
            </a:r>
            <a:r>
              <a:rPr lang="en-MY" sz="2800" dirty="0" err="1"/>
              <a:t>nonequilibrium</a:t>
            </a:r>
            <a:r>
              <a:rPr lang="en-MY" sz="2800" dirty="0"/>
              <a:t> conditions can be expected to be significant. Examples of such situations are steam bubble collapse, opening of a pressurizer relief valve with a water slug in the trap downstream of the valve and dissolved gas coming out of solution and then causing cavitation in a pump, or filling of a container that generates a pressure surge at the time when the last void collapses (only the build up to the surge is 2 phase).</a:t>
            </a:r>
          </a:p>
        </p:txBody>
      </p:sp>
    </p:spTree>
    <p:extLst>
      <p:ext uri="{BB962C8B-B14F-4D97-AF65-F5344CB8AC3E}">
        <p14:creationId xmlns:p14="http://schemas.microsoft.com/office/powerpoint/2010/main" val="26172544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Pressure Drop in Two Phase Flow</a:t>
            </a:r>
            <a:endParaRPr lang="en-US" dirty="0"/>
          </a:p>
        </p:txBody>
      </p:sp>
      <p:sp>
        <p:nvSpPr>
          <p:cNvPr id="3" name="Content Placeholder 2"/>
          <p:cNvSpPr>
            <a:spLocks noGrp="1"/>
          </p:cNvSpPr>
          <p:nvPr>
            <p:ph idx="1"/>
          </p:nvPr>
        </p:nvSpPr>
        <p:spPr/>
        <p:txBody>
          <a:bodyPr/>
          <a:lstStyle/>
          <a:p>
            <a:pPr marL="0" indent="0">
              <a:buNone/>
            </a:pPr>
            <a:r>
              <a:rPr lang="en-US" sz="2800" dirty="0" smtClean="0"/>
              <a:t>Types of pressure drop:</a:t>
            </a:r>
          </a:p>
          <a:p>
            <a:r>
              <a:rPr lang="en-US" sz="2800" dirty="0" smtClean="0"/>
              <a:t>Friction pressure drop</a:t>
            </a:r>
          </a:p>
          <a:p>
            <a:r>
              <a:rPr lang="en-US" sz="2800" dirty="0" smtClean="0"/>
              <a:t>Acceleration pressure drop</a:t>
            </a:r>
          </a:p>
          <a:p>
            <a:r>
              <a:rPr lang="en-US" sz="2800" dirty="0" smtClean="0"/>
              <a:t>Pressure drop at restrictions:</a:t>
            </a:r>
          </a:p>
          <a:p>
            <a:pPr lvl="1"/>
            <a:r>
              <a:rPr lang="en-US" sz="2400" dirty="0" smtClean="0"/>
              <a:t>Sudden expansion (pressure rise)</a:t>
            </a:r>
          </a:p>
          <a:p>
            <a:pPr lvl="1"/>
            <a:r>
              <a:rPr lang="en-US" sz="2400" dirty="0" smtClean="0"/>
              <a:t>Sudden contraction (pressure drop)</a:t>
            </a:r>
          </a:p>
          <a:p>
            <a:pPr lvl="1"/>
            <a:r>
              <a:rPr lang="en-US" sz="2400" dirty="0" smtClean="0"/>
              <a:t>Orifices</a:t>
            </a:r>
          </a:p>
          <a:p>
            <a:endParaRPr lang="en-US" sz="2800" dirty="0"/>
          </a:p>
        </p:txBody>
      </p:sp>
    </p:spTree>
    <p:extLst>
      <p:ext uri="{BB962C8B-B14F-4D97-AF65-F5344CB8AC3E}">
        <p14:creationId xmlns:p14="http://schemas.microsoft.com/office/powerpoint/2010/main" val="2219619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Friction Pressure Drop</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r>
                  <a:rPr lang="en-US" sz="2800" dirty="0" smtClean="0"/>
                  <a:t>In a boiling channel, pressure drop consists of</a:t>
                </a:r>
              </a:p>
              <a:p>
                <a:r>
                  <a:rPr lang="en-US" sz="2800" dirty="0" smtClean="0"/>
                  <a:t>Single phase pressure drop (non boiling height)</a:t>
                </a:r>
              </a:p>
              <a:p>
                <a:r>
                  <a:rPr lang="en-US" sz="2800" dirty="0" smtClean="0"/>
                  <a:t>Two phase pressure drop (boiling height)</a:t>
                </a:r>
              </a:p>
              <a:p>
                <a:pPr marL="0" indent="0">
                  <a:buNone/>
                </a:pPr>
                <a:endParaRPr lang="en-US" sz="2800"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d>
                            <m:dPr>
                              <m:ctrlPr>
                                <a:rPr lang="en-US" sz="2800" i="1" smtClean="0">
                                  <a:latin typeface="Cambria Math" panose="02040503050406030204" pitchFamily="18" charset="0"/>
                                </a:rPr>
                              </m:ctrlPr>
                            </m:dPr>
                            <m:e>
                              <m:r>
                                <a:rPr lang="en-US" sz="2800" i="1" smtClean="0">
                                  <a:latin typeface="Cambria Math" panose="02040503050406030204" pitchFamily="18" charset="0"/>
                                  <a:ea typeface="Cambria Math" panose="02040503050406030204" pitchFamily="18" charset="0"/>
                                </a:rPr>
                                <m:t>∆</m:t>
                              </m:r>
                              <m:sSub>
                                <m:sSubPr>
                                  <m:ctrlPr>
                                    <a:rPr lang="en-US" sz="280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𝑝</m:t>
                                  </m:r>
                                </m:e>
                                <m:sub>
                                  <m:r>
                                    <a:rPr lang="en-US" sz="2800" b="0" i="1" smtClean="0">
                                      <a:latin typeface="Cambria Math" panose="02040503050406030204" pitchFamily="18" charset="0"/>
                                      <a:ea typeface="Cambria Math" panose="02040503050406030204" pitchFamily="18" charset="0"/>
                                    </a:rPr>
                                    <m:t>𝑓</m:t>
                                  </m:r>
                                </m:sub>
                              </m:sSub>
                            </m:e>
                          </m:d>
                        </m:e>
                        <m:sub>
                          <m:r>
                            <a:rPr lang="en-US" sz="2800" b="0" i="1" smtClean="0">
                              <a:latin typeface="Cambria Math" panose="02040503050406030204" pitchFamily="18" charset="0"/>
                            </a:rPr>
                            <m:t>𝐻</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d>
                            <m:dPr>
                              <m:ctrlPr>
                                <a:rPr lang="en-US" sz="2800" i="1">
                                  <a:latin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𝑝</m:t>
                                  </m:r>
                                </m:e>
                                <m:sub>
                                  <m:r>
                                    <a:rPr lang="en-US" sz="2800" b="0" i="1" smtClean="0">
                                      <a:latin typeface="Cambria Math" panose="02040503050406030204" pitchFamily="18" charset="0"/>
                                      <a:ea typeface="Cambria Math" panose="02040503050406030204" pitchFamily="18" charset="0"/>
                                    </a:rPr>
                                    <m:t>𝑆𝑃</m:t>
                                  </m:r>
                                </m:sub>
                              </m:sSub>
                            </m:e>
                          </m:d>
                        </m:e>
                        <m:sub>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𝐻</m:t>
                              </m:r>
                            </m:e>
                            <m:sub>
                              <m:r>
                                <a:rPr lang="en-US" sz="2800" b="0" i="1" smtClean="0">
                                  <a:latin typeface="Cambria Math" panose="02040503050406030204" pitchFamily="18" charset="0"/>
                                </a:rPr>
                                <m:t>0</m:t>
                              </m:r>
                            </m:sub>
                          </m:sSub>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d>
                            <m:dPr>
                              <m:ctrlPr>
                                <a:rPr lang="en-US" sz="2800" i="1">
                                  <a:latin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𝑝</m:t>
                                  </m:r>
                                </m:e>
                                <m:sub>
                                  <m:r>
                                    <a:rPr lang="en-US" sz="2800" b="0" i="1" smtClean="0">
                                      <a:latin typeface="Cambria Math" panose="02040503050406030204" pitchFamily="18" charset="0"/>
                                      <a:ea typeface="Cambria Math" panose="02040503050406030204" pitchFamily="18" charset="0"/>
                                    </a:rPr>
                                    <m:t>𝑇𝑃</m:t>
                                  </m:r>
                                </m:sub>
                              </m:sSub>
                            </m:e>
                          </m:d>
                        </m:e>
                        <m:sub>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𝐻</m:t>
                              </m:r>
                            </m:e>
                            <m:sub>
                              <m:r>
                                <a:rPr lang="en-US" sz="2800" b="0" i="1" smtClean="0">
                                  <a:latin typeface="Cambria Math" panose="02040503050406030204" pitchFamily="18" charset="0"/>
                                </a:rPr>
                                <m:t>𝐵</m:t>
                              </m:r>
                            </m:sub>
                          </m:sSub>
                        </m:sub>
                      </m:sSub>
                    </m:oMath>
                  </m:oMathPara>
                </a14:m>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481" t="-1348"/>
                </a:stretch>
              </a:blipFill>
            </p:spPr>
            <p:txBody>
              <a:bodyPr/>
              <a:lstStyle/>
              <a:p>
                <a:r>
                  <a:rPr lang="en-US">
                    <a:noFill/>
                  </a:rPr>
                  <a:t> </a:t>
                </a:r>
              </a:p>
            </p:txBody>
          </p:sp>
        </mc:Fallback>
      </mc:AlternateContent>
    </p:spTree>
    <p:extLst>
      <p:ext uri="{BB962C8B-B14F-4D97-AF65-F5344CB8AC3E}">
        <p14:creationId xmlns:p14="http://schemas.microsoft.com/office/powerpoint/2010/main" val="25539463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Single Phase Friction Pressure Drop</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r>
                  <a:rPr lang="en-US" sz="2800" dirty="0" smtClean="0"/>
                  <a:t>Can use standard methods, e.g. Darcy formula</a:t>
                </a:r>
              </a:p>
              <a:p>
                <a:pPr marL="0" indent="0">
                  <a:buNone/>
                </a:pPr>
                <a:endParaRPr lang="en-US" sz="2800"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d>
                            <m:dPr>
                              <m:ctrlPr>
                                <a:rPr lang="en-US" sz="2800" i="1">
                                  <a:latin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𝑆𝑃</m:t>
                                  </m:r>
                                </m:sub>
                              </m:sSub>
                            </m:e>
                          </m:d>
                        </m:e>
                        <m:sub>
                          <m:sSub>
                            <m:sSubPr>
                              <m:ctrlPr>
                                <a:rPr lang="en-US" sz="2800" i="1">
                                  <a:latin typeface="Cambria Math" panose="02040503050406030204" pitchFamily="18" charset="0"/>
                                </a:rPr>
                              </m:ctrlPr>
                            </m:sSubPr>
                            <m:e>
                              <m:r>
                                <a:rPr lang="en-US" sz="2800" i="1">
                                  <a:latin typeface="Cambria Math" panose="02040503050406030204" pitchFamily="18" charset="0"/>
                                </a:rPr>
                                <m:t>𝐻</m:t>
                              </m:r>
                            </m:e>
                            <m:sub>
                              <m:r>
                                <a:rPr lang="en-US" sz="2800" i="1">
                                  <a:latin typeface="Cambria Math" panose="02040503050406030204" pitchFamily="18" charset="0"/>
                                </a:rPr>
                                <m:t>0</m:t>
                              </m:r>
                            </m:sub>
                          </m:sSub>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𝑓</m:t>
                          </m:r>
                        </m:e>
                        <m:sub>
                          <m:r>
                            <a:rPr lang="en-US" sz="2800" b="0" i="1" smtClean="0">
                              <a:latin typeface="Cambria Math" panose="02040503050406030204" pitchFamily="18" charset="0"/>
                            </a:rPr>
                            <m:t>0</m:t>
                          </m:r>
                        </m:sub>
                      </m:sSub>
                      <m:f>
                        <m:fPr>
                          <m:ctrlPr>
                            <a:rPr lang="en-US" sz="2800" b="0" i="1" smtClean="0">
                              <a:latin typeface="Cambria Math" panose="02040503050406030204" pitchFamily="18" charset="0"/>
                            </a:rPr>
                          </m:ctrlPr>
                        </m:fPr>
                        <m:num>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𝐻</m:t>
                              </m:r>
                            </m:e>
                            <m:sub>
                              <m:r>
                                <a:rPr lang="en-US" sz="2800" b="0" i="1" smtClean="0">
                                  <a:latin typeface="Cambria Math" panose="02040503050406030204" pitchFamily="18" charset="0"/>
                                </a:rPr>
                                <m:t>0</m:t>
                              </m:r>
                            </m:sub>
                          </m:sSub>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𝐷</m:t>
                              </m:r>
                            </m:e>
                            <m:sub>
                              <m:r>
                                <a:rPr lang="en-US" sz="2800" b="0" i="1" smtClean="0">
                                  <a:latin typeface="Cambria Math" panose="02040503050406030204" pitchFamily="18" charset="0"/>
                                </a:rPr>
                                <m:t>𝑒</m:t>
                              </m:r>
                            </m:sub>
                          </m:sSub>
                        </m:den>
                      </m:f>
                      <m:f>
                        <m:fPr>
                          <m:ctrlPr>
                            <a:rPr lang="en-US" sz="2800" b="0" i="1" smtClean="0">
                              <a:latin typeface="Cambria Math" panose="02040503050406030204" pitchFamily="18" charset="0"/>
                            </a:rPr>
                          </m:ctrlPr>
                        </m:fPr>
                        <m:num>
                          <m:sSub>
                            <m:sSubPr>
                              <m:ctrlPr>
                                <a:rPr lang="en-US" sz="2800" b="0" i="1" smtClean="0">
                                  <a:latin typeface="Cambria Math" panose="02040503050406030204" pitchFamily="18" charset="0"/>
                                </a:rPr>
                              </m:ctrlPr>
                            </m:sSubPr>
                            <m:e>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ea typeface="Cambria Math" panose="02040503050406030204" pitchFamily="18" charset="0"/>
                                    </a:rPr>
                                    <m:t>𝜌</m:t>
                                  </m:r>
                                </m:e>
                              </m:acc>
                            </m:e>
                            <m:sub>
                              <m:r>
                                <a:rPr lang="en-US" sz="2800" b="0" i="1" smtClean="0">
                                  <a:latin typeface="Cambria Math" panose="02040503050406030204" pitchFamily="18" charset="0"/>
                                </a:rPr>
                                <m:t>0</m:t>
                              </m:r>
                            </m:sub>
                          </m:sSub>
                          <m:sSubSup>
                            <m:sSubSupPr>
                              <m:ctrlPr>
                                <a:rPr lang="en-US" sz="2800" b="0" i="1" smtClean="0">
                                  <a:latin typeface="Cambria Math" panose="02040503050406030204" pitchFamily="18" charset="0"/>
                                </a:rPr>
                              </m:ctrlPr>
                            </m:sSubSupPr>
                            <m:e>
                              <m:acc>
                                <m:accPr>
                                  <m:chr m:val="̅"/>
                                  <m:ctrlPr>
                                    <a:rPr lang="en-US" sz="2800" i="1">
                                      <a:latin typeface="Cambria Math" panose="02040503050406030204" pitchFamily="18" charset="0"/>
                                    </a:rPr>
                                  </m:ctrlPr>
                                </m:accPr>
                                <m:e>
                                  <m:r>
                                    <a:rPr lang="en-US" sz="2800" i="1">
                                      <a:latin typeface="Cambria Math" panose="02040503050406030204" pitchFamily="18" charset="0"/>
                                    </a:rPr>
                                    <m:t>𝑉</m:t>
                                  </m:r>
                                </m:e>
                              </m:acc>
                            </m:e>
                            <m:sub>
                              <m:r>
                                <a:rPr lang="en-US" sz="2800" b="0" i="1" smtClean="0">
                                  <a:latin typeface="Cambria Math" panose="02040503050406030204" pitchFamily="18" charset="0"/>
                                </a:rPr>
                                <m:t>0</m:t>
                              </m:r>
                            </m:sub>
                            <m:sup>
                              <m:r>
                                <a:rPr lang="en-US" sz="2800" b="0" i="1" smtClean="0">
                                  <a:latin typeface="Cambria Math" panose="02040503050406030204" pitchFamily="18" charset="0"/>
                                </a:rPr>
                                <m:t>2</m:t>
                              </m:r>
                            </m:sup>
                          </m:sSubSup>
                        </m:num>
                        <m:den>
                          <m:r>
                            <a:rPr lang="en-US" sz="2800" b="0" i="1" smtClean="0">
                              <a:latin typeface="Cambria Math" panose="02040503050406030204" pitchFamily="18" charset="0"/>
                            </a:rPr>
                            <m:t>2</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𝑔</m:t>
                              </m:r>
                            </m:e>
                            <m:sub>
                              <m:r>
                                <a:rPr lang="en-US" sz="2800" b="0" i="1" smtClean="0">
                                  <a:latin typeface="Cambria Math" panose="02040503050406030204" pitchFamily="18" charset="0"/>
                                </a:rPr>
                                <m:t>𝑐</m:t>
                              </m:r>
                            </m:sub>
                          </m:sSub>
                        </m:den>
                      </m:f>
                    </m:oMath>
                  </m:oMathPara>
                </a14:m>
                <a:endParaRPr lang="en-US" sz="2800" dirty="0" smtClean="0"/>
              </a:p>
              <a:p>
                <a:pPr marL="0" indent="0">
                  <a:buNone/>
                </a:pPr>
                <a:r>
                  <a:rPr lang="en-US" sz="2800" dirty="0" smtClean="0"/>
                  <a:t>Where average properties can be approximated by the average between inlet and exit properties.</a:t>
                </a:r>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481" t="-1348" r="-296"/>
                </a:stretch>
              </a:blipFill>
            </p:spPr>
            <p:txBody>
              <a:bodyPr/>
              <a:lstStyle/>
              <a:p>
                <a:r>
                  <a:rPr lang="en-US">
                    <a:noFill/>
                  </a:rPr>
                  <a:t> </a:t>
                </a:r>
              </a:p>
            </p:txBody>
          </p:sp>
        </mc:Fallback>
      </mc:AlternateContent>
    </p:spTree>
    <p:extLst>
      <p:ext uri="{BB962C8B-B14F-4D97-AF65-F5344CB8AC3E}">
        <p14:creationId xmlns:p14="http://schemas.microsoft.com/office/powerpoint/2010/main" val="417520328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Phase Friction Pressure Drop</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r>
                  <a:rPr lang="en-US" sz="2800" dirty="0" smtClean="0"/>
                  <a:t>Two phase flow friction is greater than single phase friction for the same height and mass flow rate. First, we base it on the single phase pressure drop</a:t>
                </a:r>
                <a:endParaRPr lang="en-US" sz="2800"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d>
                            <m:dPr>
                              <m:ctrlPr>
                                <a:rPr lang="en-US" sz="2800" i="1">
                                  <a:latin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𝑆𝑃</m:t>
                                  </m:r>
                                </m:sub>
                              </m:sSub>
                            </m:e>
                          </m:d>
                        </m:e>
                        <m:sub>
                          <m:sSub>
                            <m:sSubPr>
                              <m:ctrlPr>
                                <a:rPr lang="en-US" sz="2800" i="1">
                                  <a:latin typeface="Cambria Math" panose="02040503050406030204" pitchFamily="18" charset="0"/>
                                </a:rPr>
                              </m:ctrlPr>
                            </m:sSubPr>
                            <m:e>
                              <m:r>
                                <a:rPr lang="en-US" sz="2800" i="1">
                                  <a:latin typeface="Cambria Math" panose="02040503050406030204" pitchFamily="18" charset="0"/>
                                </a:rPr>
                                <m:t>𝐻</m:t>
                              </m:r>
                            </m:e>
                            <m:sub>
                              <m:r>
                                <a:rPr lang="en-US" sz="2800" b="0" i="1" smtClean="0">
                                  <a:latin typeface="Cambria Math" panose="02040503050406030204" pitchFamily="18" charset="0"/>
                                </a:rPr>
                                <m:t>𝐵</m:t>
                              </m:r>
                            </m:sub>
                          </m:sSub>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𝑓</m:t>
                          </m:r>
                        </m:e>
                        <m:sub>
                          <m:r>
                            <a:rPr lang="en-US" sz="2800" b="0" i="1" smtClean="0">
                              <a:latin typeface="Cambria Math" panose="02040503050406030204" pitchFamily="18" charset="0"/>
                            </a:rPr>
                            <m:t>𝐵</m:t>
                          </m:r>
                        </m:sub>
                      </m:sSub>
                      <m:f>
                        <m:fPr>
                          <m:ctrlPr>
                            <a:rPr lang="en-US" sz="2800" b="0" i="1" smtClean="0">
                              <a:latin typeface="Cambria Math" panose="02040503050406030204" pitchFamily="18" charset="0"/>
                            </a:rPr>
                          </m:ctrlPr>
                        </m:fPr>
                        <m:num>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𝐻</m:t>
                              </m:r>
                            </m:e>
                            <m:sub>
                              <m:r>
                                <a:rPr lang="en-US" sz="2800" b="0" i="1" smtClean="0">
                                  <a:latin typeface="Cambria Math" panose="02040503050406030204" pitchFamily="18" charset="0"/>
                                </a:rPr>
                                <m:t>𝐵</m:t>
                              </m:r>
                            </m:sub>
                          </m:sSub>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𝐷</m:t>
                              </m:r>
                            </m:e>
                            <m:sub>
                              <m:r>
                                <a:rPr lang="en-US" sz="2800" b="0" i="1" smtClean="0">
                                  <a:latin typeface="Cambria Math" panose="02040503050406030204" pitchFamily="18" charset="0"/>
                                </a:rPr>
                                <m:t>𝑒</m:t>
                              </m:r>
                            </m:sub>
                          </m:sSub>
                        </m:den>
                      </m:f>
                      <m:f>
                        <m:fPr>
                          <m:ctrlPr>
                            <a:rPr lang="en-US" sz="2800" b="0" i="1" smtClean="0">
                              <a:latin typeface="Cambria Math" panose="02040503050406030204" pitchFamily="18" charset="0"/>
                            </a:rPr>
                          </m:ctrlPr>
                        </m:fPr>
                        <m:num>
                          <m:sSub>
                            <m:sSubPr>
                              <m:ctrlPr>
                                <a:rPr lang="en-US" sz="2800" b="0" i="1" smtClean="0">
                                  <a:latin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𝜌</m:t>
                              </m:r>
                            </m:e>
                            <m:sub>
                              <m:r>
                                <a:rPr lang="en-US" sz="2800" b="0" i="1" smtClean="0">
                                  <a:latin typeface="Cambria Math" panose="02040503050406030204" pitchFamily="18" charset="0"/>
                                </a:rPr>
                                <m:t>𝑓</m:t>
                              </m:r>
                            </m:sub>
                          </m:sSub>
                          <m:sSubSup>
                            <m:sSubSupPr>
                              <m:ctrlPr>
                                <a:rPr lang="en-US" sz="2800" b="0" i="1" smtClean="0">
                                  <a:latin typeface="Cambria Math" panose="02040503050406030204" pitchFamily="18" charset="0"/>
                                </a:rPr>
                              </m:ctrlPr>
                            </m:sSubSupPr>
                            <m:e>
                              <m:r>
                                <a:rPr lang="en-US" sz="2800" i="1">
                                  <a:latin typeface="Cambria Math" panose="02040503050406030204" pitchFamily="18" charset="0"/>
                                </a:rPr>
                                <m:t>𝑉</m:t>
                              </m:r>
                            </m:e>
                            <m:sub>
                              <m:r>
                                <a:rPr lang="en-US" sz="2800" b="0" i="1" smtClean="0">
                                  <a:latin typeface="Cambria Math" panose="02040503050406030204" pitchFamily="18" charset="0"/>
                                </a:rPr>
                                <m:t>𝑓</m:t>
                              </m:r>
                            </m:sub>
                            <m:sup>
                              <m:r>
                                <a:rPr lang="en-US" sz="2800" b="0" i="1" smtClean="0">
                                  <a:latin typeface="Cambria Math" panose="02040503050406030204" pitchFamily="18" charset="0"/>
                                </a:rPr>
                                <m:t>2</m:t>
                              </m:r>
                            </m:sup>
                          </m:sSubSup>
                        </m:num>
                        <m:den>
                          <m:r>
                            <a:rPr lang="en-US" sz="2800" b="0" i="1" smtClean="0">
                              <a:latin typeface="Cambria Math" panose="02040503050406030204" pitchFamily="18" charset="0"/>
                            </a:rPr>
                            <m:t>2</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𝑔</m:t>
                              </m:r>
                            </m:e>
                            <m:sub>
                              <m:r>
                                <a:rPr lang="en-US" sz="2800" b="0" i="1" smtClean="0">
                                  <a:latin typeface="Cambria Math" panose="02040503050406030204" pitchFamily="18" charset="0"/>
                                </a:rPr>
                                <m:t>𝑐</m:t>
                              </m:r>
                            </m:sub>
                          </m:sSub>
                        </m:den>
                      </m:f>
                    </m:oMath>
                  </m:oMathPara>
                </a14:m>
                <a:endParaRPr lang="en-US" sz="2800" dirty="0" smtClean="0"/>
              </a:p>
              <a:p>
                <a:pPr marL="0" indent="0">
                  <a:buNone/>
                </a:pPr>
                <a:endParaRPr lang="en-US" sz="2800" dirty="0" smtClean="0"/>
              </a:p>
              <a:p>
                <a:pPr marL="0" indent="0">
                  <a:buNone/>
                </a:pPr>
                <a:r>
                  <a:rPr lang="en-US" sz="2800" dirty="0" smtClean="0"/>
                  <a:t>A two phase friction multiplier, R (greater than 1) is then applied to give </a:t>
                </a:r>
                <a14:m>
                  <m:oMath xmlns:m="http://schemas.openxmlformats.org/officeDocument/2006/math">
                    <m:sSub>
                      <m:sSubPr>
                        <m:ctrlPr>
                          <a:rPr lang="en-US" sz="2800" i="1">
                            <a:latin typeface="Cambria Math" panose="02040503050406030204" pitchFamily="18" charset="0"/>
                          </a:rPr>
                        </m:ctrlPr>
                      </m:sSubPr>
                      <m:e>
                        <m:d>
                          <m:dPr>
                            <m:ctrlPr>
                              <a:rPr lang="en-US" sz="2800" i="1">
                                <a:latin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𝑇𝑃</m:t>
                                </m:r>
                              </m:sub>
                            </m:sSub>
                          </m:e>
                        </m:d>
                      </m:e>
                      <m:sub>
                        <m:sSub>
                          <m:sSubPr>
                            <m:ctrlPr>
                              <a:rPr lang="en-US" sz="2800" i="1">
                                <a:latin typeface="Cambria Math" panose="02040503050406030204" pitchFamily="18" charset="0"/>
                              </a:rPr>
                            </m:ctrlPr>
                          </m:sSubPr>
                          <m:e>
                            <m:r>
                              <a:rPr lang="en-US" sz="2800" i="1">
                                <a:latin typeface="Cambria Math" panose="02040503050406030204" pitchFamily="18" charset="0"/>
                              </a:rPr>
                              <m:t>𝐻</m:t>
                            </m:r>
                          </m:e>
                          <m:sub>
                            <m:r>
                              <a:rPr lang="en-US" sz="2800" i="1">
                                <a:latin typeface="Cambria Math" panose="02040503050406030204" pitchFamily="18" charset="0"/>
                              </a:rPr>
                              <m:t>𝐵</m:t>
                            </m:r>
                          </m:sub>
                        </m:sSub>
                      </m:sub>
                    </m:sSub>
                  </m:oMath>
                </a14:m>
                <a:endParaRPr lang="en-US" sz="2800" dirty="0" smtClean="0"/>
              </a:p>
              <a:p>
                <a:pPr marL="0" indent="0">
                  <a:buNone/>
                </a:pPr>
                <a14:m>
                  <m:oMathPara xmlns:m="http://schemas.openxmlformats.org/officeDocument/2006/math">
                    <m:oMathParaPr>
                      <m:jc m:val="centerGroup"/>
                    </m:oMathParaPr>
                    <m:oMath xmlns:m="http://schemas.openxmlformats.org/officeDocument/2006/math">
                      <m:acc>
                        <m:accPr>
                          <m:chr m:val="̅"/>
                          <m:ctrlPr>
                            <a:rPr lang="en-US" sz="2800" i="1" smtClean="0">
                              <a:latin typeface="Cambria Math" panose="02040503050406030204" pitchFamily="18" charset="0"/>
                            </a:rPr>
                          </m:ctrlPr>
                        </m:accPr>
                        <m:e>
                          <m:r>
                            <a:rPr lang="en-US" sz="2800" b="0" i="1" smtClean="0">
                              <a:latin typeface="Cambria Math" panose="02040503050406030204" pitchFamily="18" charset="0"/>
                            </a:rPr>
                            <m:t>𝑅</m:t>
                          </m:r>
                        </m:e>
                      </m:acc>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sSub>
                            <m:sSubPr>
                              <m:ctrlPr>
                                <a:rPr lang="en-US" sz="2800" i="1">
                                  <a:latin typeface="Cambria Math" panose="02040503050406030204" pitchFamily="18" charset="0"/>
                                </a:rPr>
                              </m:ctrlPr>
                            </m:sSubPr>
                            <m:e>
                              <m:d>
                                <m:dPr>
                                  <m:ctrlPr>
                                    <a:rPr lang="en-US" sz="2800" i="1">
                                      <a:latin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𝑇𝑃</m:t>
                                      </m:r>
                                    </m:sub>
                                  </m:sSub>
                                </m:e>
                              </m:d>
                            </m:e>
                            <m:sub>
                              <m:sSub>
                                <m:sSubPr>
                                  <m:ctrlPr>
                                    <a:rPr lang="en-US" sz="2800" i="1">
                                      <a:latin typeface="Cambria Math" panose="02040503050406030204" pitchFamily="18" charset="0"/>
                                    </a:rPr>
                                  </m:ctrlPr>
                                </m:sSubPr>
                                <m:e>
                                  <m:r>
                                    <a:rPr lang="en-US" sz="2800" i="1">
                                      <a:latin typeface="Cambria Math" panose="02040503050406030204" pitchFamily="18" charset="0"/>
                                    </a:rPr>
                                    <m:t>𝐻</m:t>
                                  </m:r>
                                </m:e>
                                <m:sub>
                                  <m:r>
                                    <a:rPr lang="en-US" sz="2800" i="1">
                                      <a:latin typeface="Cambria Math" panose="02040503050406030204" pitchFamily="18" charset="0"/>
                                    </a:rPr>
                                    <m:t>𝐵</m:t>
                                  </m:r>
                                </m:sub>
                              </m:sSub>
                            </m:sub>
                          </m:sSub>
                        </m:num>
                        <m:den>
                          <m:sSub>
                            <m:sSubPr>
                              <m:ctrlPr>
                                <a:rPr lang="en-US" sz="2800" i="1">
                                  <a:latin typeface="Cambria Math" panose="02040503050406030204" pitchFamily="18" charset="0"/>
                                </a:rPr>
                              </m:ctrlPr>
                            </m:sSubPr>
                            <m:e>
                              <m:d>
                                <m:dPr>
                                  <m:ctrlPr>
                                    <a:rPr lang="en-US" sz="2800" i="1">
                                      <a:latin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𝑆𝑃</m:t>
                                      </m:r>
                                    </m:sub>
                                  </m:sSub>
                                </m:e>
                              </m:d>
                            </m:e>
                            <m:sub>
                              <m:sSub>
                                <m:sSubPr>
                                  <m:ctrlPr>
                                    <a:rPr lang="en-US" sz="2800" i="1">
                                      <a:latin typeface="Cambria Math" panose="02040503050406030204" pitchFamily="18" charset="0"/>
                                    </a:rPr>
                                  </m:ctrlPr>
                                </m:sSubPr>
                                <m:e>
                                  <m:r>
                                    <a:rPr lang="en-US" sz="2800" i="1">
                                      <a:latin typeface="Cambria Math" panose="02040503050406030204" pitchFamily="18" charset="0"/>
                                    </a:rPr>
                                    <m:t>𝐻</m:t>
                                  </m:r>
                                </m:e>
                                <m:sub>
                                  <m:r>
                                    <a:rPr lang="en-US" sz="2800" i="1">
                                      <a:latin typeface="Cambria Math" panose="02040503050406030204" pitchFamily="18" charset="0"/>
                                    </a:rPr>
                                    <m:t>𝐵</m:t>
                                  </m:r>
                                </m:sub>
                              </m:sSub>
                            </m:sub>
                          </m:sSub>
                        </m:den>
                      </m:f>
                    </m:oMath>
                  </m:oMathPara>
                </a14:m>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481" t="-1348" b="-4987"/>
                </a:stretch>
              </a:blipFill>
            </p:spPr>
            <p:txBody>
              <a:bodyPr/>
              <a:lstStyle/>
              <a:p>
                <a:r>
                  <a:rPr lang="en-US">
                    <a:noFill/>
                  </a:rPr>
                  <a:t> </a:t>
                </a:r>
              </a:p>
            </p:txBody>
          </p:sp>
        </mc:Fallback>
      </mc:AlternateContent>
    </p:spTree>
    <p:extLst>
      <p:ext uri="{BB962C8B-B14F-4D97-AF65-F5344CB8AC3E}">
        <p14:creationId xmlns:p14="http://schemas.microsoft.com/office/powerpoint/2010/main" val="343615266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Total Friction Pressure Drop</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d>
                            <m:dPr>
                              <m:ctrlPr>
                                <a:rPr lang="en-US" sz="2800" i="1">
                                  <a:latin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𝑓</m:t>
                                  </m:r>
                                </m:sub>
                              </m:sSub>
                            </m:e>
                          </m:d>
                        </m:e>
                        <m:sub>
                          <m:r>
                            <a:rPr lang="en-US" sz="2800" i="1">
                              <a:latin typeface="Cambria Math" panose="02040503050406030204" pitchFamily="18" charset="0"/>
                            </a:rPr>
                            <m:t>𝐻</m:t>
                          </m:r>
                        </m:sub>
                      </m:sSub>
                      <m:r>
                        <a:rPr lang="en-US" sz="2800" i="1">
                          <a:latin typeface="Cambria Math" panose="02040503050406030204" pitchFamily="18" charset="0"/>
                        </a:rPr>
                        <m:t>=</m:t>
                      </m:r>
                      <m:d>
                        <m:dPr>
                          <m:ctrlPr>
                            <a:rPr lang="en-US" sz="2800" i="1" smtClean="0">
                              <a:latin typeface="Cambria Math" panose="02040503050406030204" pitchFamily="18" charset="0"/>
                            </a:rPr>
                          </m:ctrlPr>
                        </m:dPr>
                        <m:e>
                          <m:sSub>
                            <m:sSubPr>
                              <m:ctrlPr>
                                <a:rPr lang="en-US" sz="2800" i="1">
                                  <a:latin typeface="Cambria Math" panose="02040503050406030204" pitchFamily="18" charset="0"/>
                                </a:rPr>
                              </m:ctrlPr>
                            </m:sSubPr>
                            <m:e>
                              <m:r>
                                <a:rPr lang="en-US" sz="2800" i="1">
                                  <a:latin typeface="Cambria Math" panose="02040503050406030204" pitchFamily="18" charset="0"/>
                                </a:rPr>
                                <m:t>𝑓</m:t>
                              </m:r>
                            </m:e>
                            <m:sub>
                              <m:r>
                                <a:rPr lang="en-US" sz="2800" i="1">
                                  <a:latin typeface="Cambria Math" panose="02040503050406030204" pitchFamily="18" charset="0"/>
                                </a:rPr>
                                <m:t>0</m:t>
                              </m:r>
                            </m:sub>
                          </m:sSub>
                          <m:f>
                            <m:fPr>
                              <m:ctrlPr>
                                <a:rPr lang="en-US" sz="2800" i="1">
                                  <a:latin typeface="Cambria Math" panose="02040503050406030204" pitchFamily="18" charset="0"/>
                                </a:rPr>
                              </m:ctrlPr>
                            </m:fPr>
                            <m:num>
                              <m:sSub>
                                <m:sSubPr>
                                  <m:ctrlPr>
                                    <a:rPr lang="en-US" sz="2800" i="1">
                                      <a:latin typeface="Cambria Math" panose="02040503050406030204" pitchFamily="18" charset="0"/>
                                    </a:rPr>
                                  </m:ctrlPr>
                                </m:sSubPr>
                                <m:e>
                                  <m:r>
                                    <a:rPr lang="en-US" sz="2800" i="1">
                                      <a:latin typeface="Cambria Math" panose="02040503050406030204" pitchFamily="18" charset="0"/>
                                    </a:rPr>
                                    <m:t>𝐻</m:t>
                                  </m:r>
                                </m:e>
                                <m:sub>
                                  <m:r>
                                    <a:rPr lang="en-US" sz="2800" i="1">
                                      <a:latin typeface="Cambria Math" panose="02040503050406030204" pitchFamily="18" charset="0"/>
                                    </a:rPr>
                                    <m:t>0</m:t>
                                  </m:r>
                                </m:sub>
                              </m:sSub>
                            </m:num>
                            <m:den>
                              <m:sSub>
                                <m:sSubPr>
                                  <m:ctrlPr>
                                    <a:rPr lang="en-US" sz="2800" i="1">
                                      <a:latin typeface="Cambria Math" panose="02040503050406030204" pitchFamily="18" charset="0"/>
                                    </a:rPr>
                                  </m:ctrlPr>
                                </m:sSubPr>
                                <m:e>
                                  <m:r>
                                    <a:rPr lang="en-US" sz="2800" i="1">
                                      <a:latin typeface="Cambria Math" panose="02040503050406030204" pitchFamily="18" charset="0"/>
                                    </a:rPr>
                                    <m:t>𝐷</m:t>
                                  </m:r>
                                </m:e>
                                <m:sub>
                                  <m:r>
                                    <a:rPr lang="en-US" sz="2800" i="1">
                                      <a:latin typeface="Cambria Math" panose="02040503050406030204" pitchFamily="18" charset="0"/>
                                    </a:rPr>
                                    <m:t>𝑒</m:t>
                                  </m:r>
                                </m:sub>
                              </m:sSub>
                            </m:den>
                          </m:f>
                          <m:f>
                            <m:fPr>
                              <m:ctrlPr>
                                <a:rPr lang="en-US" sz="2800" i="1">
                                  <a:latin typeface="Cambria Math" panose="02040503050406030204" pitchFamily="18" charset="0"/>
                                </a:rPr>
                              </m:ctrlPr>
                            </m:fPr>
                            <m:num>
                              <m:sSub>
                                <m:sSubPr>
                                  <m:ctrlPr>
                                    <a:rPr lang="en-US" sz="2800" i="1">
                                      <a:latin typeface="Cambria Math" panose="02040503050406030204" pitchFamily="18" charset="0"/>
                                    </a:rPr>
                                  </m:ctrlPr>
                                </m:sSubPr>
                                <m:e>
                                  <m:acc>
                                    <m:accPr>
                                      <m:chr m:val="̅"/>
                                      <m:ctrlPr>
                                        <a:rPr lang="en-US" sz="2800" i="1">
                                          <a:latin typeface="Cambria Math" panose="02040503050406030204" pitchFamily="18" charset="0"/>
                                        </a:rPr>
                                      </m:ctrlPr>
                                    </m:accPr>
                                    <m:e>
                                      <m:r>
                                        <a:rPr lang="en-US" sz="2800" i="1">
                                          <a:latin typeface="Cambria Math" panose="02040503050406030204" pitchFamily="18" charset="0"/>
                                          <a:ea typeface="Cambria Math" panose="02040503050406030204" pitchFamily="18" charset="0"/>
                                        </a:rPr>
                                        <m:t>𝜌</m:t>
                                      </m:r>
                                    </m:e>
                                  </m:acc>
                                </m:e>
                                <m:sub>
                                  <m:r>
                                    <a:rPr lang="en-US" sz="2800" i="1">
                                      <a:latin typeface="Cambria Math" panose="02040503050406030204" pitchFamily="18" charset="0"/>
                                    </a:rPr>
                                    <m:t>0</m:t>
                                  </m:r>
                                </m:sub>
                              </m:sSub>
                              <m:sSubSup>
                                <m:sSubSupPr>
                                  <m:ctrlPr>
                                    <a:rPr lang="en-US" sz="2800" i="1">
                                      <a:latin typeface="Cambria Math" panose="02040503050406030204" pitchFamily="18" charset="0"/>
                                    </a:rPr>
                                  </m:ctrlPr>
                                </m:sSubSupPr>
                                <m:e>
                                  <m:acc>
                                    <m:accPr>
                                      <m:chr m:val="̅"/>
                                      <m:ctrlPr>
                                        <a:rPr lang="en-US" sz="2800" i="1">
                                          <a:latin typeface="Cambria Math" panose="02040503050406030204" pitchFamily="18" charset="0"/>
                                        </a:rPr>
                                      </m:ctrlPr>
                                    </m:accPr>
                                    <m:e>
                                      <m:r>
                                        <a:rPr lang="en-US" sz="2800" i="1">
                                          <a:latin typeface="Cambria Math" panose="02040503050406030204" pitchFamily="18" charset="0"/>
                                        </a:rPr>
                                        <m:t>𝑉</m:t>
                                      </m:r>
                                    </m:e>
                                  </m:acc>
                                </m:e>
                                <m:sub>
                                  <m:r>
                                    <a:rPr lang="en-US" sz="2800" i="1">
                                      <a:latin typeface="Cambria Math" panose="02040503050406030204" pitchFamily="18" charset="0"/>
                                    </a:rPr>
                                    <m:t>0</m:t>
                                  </m:r>
                                </m:sub>
                                <m:sup>
                                  <m:r>
                                    <a:rPr lang="en-US" sz="2800" i="1">
                                      <a:latin typeface="Cambria Math" panose="02040503050406030204" pitchFamily="18" charset="0"/>
                                    </a:rPr>
                                    <m:t>2</m:t>
                                  </m:r>
                                </m:sup>
                              </m:sSubSup>
                            </m:num>
                            <m:den>
                              <m:r>
                                <a:rPr lang="en-US" sz="2800" i="1">
                                  <a:latin typeface="Cambria Math" panose="02040503050406030204" pitchFamily="18" charset="0"/>
                                </a:rPr>
                                <m:t>2</m:t>
                              </m:r>
                              <m:sSub>
                                <m:sSubPr>
                                  <m:ctrlPr>
                                    <a:rPr lang="en-US" sz="2800" i="1">
                                      <a:latin typeface="Cambria Math" panose="02040503050406030204" pitchFamily="18" charset="0"/>
                                    </a:rPr>
                                  </m:ctrlPr>
                                </m:sSubPr>
                                <m:e>
                                  <m:r>
                                    <a:rPr lang="en-US" sz="2800" i="1">
                                      <a:latin typeface="Cambria Math" panose="02040503050406030204" pitchFamily="18" charset="0"/>
                                    </a:rPr>
                                    <m:t>𝑔</m:t>
                                  </m:r>
                                </m:e>
                                <m:sub>
                                  <m:r>
                                    <a:rPr lang="en-US" sz="2800" i="1">
                                      <a:latin typeface="Cambria Math" panose="02040503050406030204" pitchFamily="18" charset="0"/>
                                    </a:rPr>
                                    <m:t>𝑐</m:t>
                                  </m:r>
                                </m:sub>
                              </m:sSub>
                            </m:den>
                          </m:f>
                        </m:e>
                      </m:d>
                      <m:r>
                        <a:rPr lang="en-US" sz="2800" b="0" i="1" smtClean="0">
                          <a:latin typeface="Cambria Math" panose="02040503050406030204" pitchFamily="18" charset="0"/>
                        </a:rPr>
                        <m:t>+</m:t>
                      </m:r>
                      <m:acc>
                        <m:accPr>
                          <m:chr m:val="̅"/>
                          <m:ctrlPr>
                            <a:rPr lang="en-US" sz="2800" i="1">
                              <a:latin typeface="Cambria Math" panose="02040503050406030204" pitchFamily="18" charset="0"/>
                            </a:rPr>
                          </m:ctrlPr>
                        </m:accPr>
                        <m:e>
                          <m:r>
                            <a:rPr lang="en-US" sz="2800" i="1">
                              <a:latin typeface="Cambria Math" panose="02040503050406030204" pitchFamily="18" charset="0"/>
                            </a:rPr>
                            <m:t>𝑅</m:t>
                          </m:r>
                        </m:e>
                      </m:acc>
                      <m:d>
                        <m:dPr>
                          <m:ctrlPr>
                            <a:rPr lang="en-US" sz="2800" i="1">
                              <a:latin typeface="Cambria Math" panose="02040503050406030204" pitchFamily="18" charset="0"/>
                            </a:rPr>
                          </m:ctrlPr>
                        </m:dPr>
                        <m:e>
                          <m:sSub>
                            <m:sSubPr>
                              <m:ctrlPr>
                                <a:rPr lang="en-US" sz="2800" i="1">
                                  <a:latin typeface="Cambria Math" panose="02040503050406030204" pitchFamily="18" charset="0"/>
                                </a:rPr>
                              </m:ctrlPr>
                            </m:sSubPr>
                            <m:e>
                              <m:r>
                                <a:rPr lang="en-US" sz="2800" i="1">
                                  <a:latin typeface="Cambria Math" panose="02040503050406030204" pitchFamily="18" charset="0"/>
                                </a:rPr>
                                <m:t>𝑓</m:t>
                              </m:r>
                            </m:e>
                            <m:sub>
                              <m:r>
                                <a:rPr lang="en-US" sz="2800" i="1">
                                  <a:latin typeface="Cambria Math" panose="02040503050406030204" pitchFamily="18" charset="0"/>
                                </a:rPr>
                                <m:t>𝐵</m:t>
                              </m:r>
                            </m:sub>
                          </m:sSub>
                          <m:f>
                            <m:fPr>
                              <m:ctrlPr>
                                <a:rPr lang="en-US" sz="2800" i="1">
                                  <a:latin typeface="Cambria Math" panose="02040503050406030204" pitchFamily="18" charset="0"/>
                                </a:rPr>
                              </m:ctrlPr>
                            </m:fPr>
                            <m:num>
                              <m:sSub>
                                <m:sSubPr>
                                  <m:ctrlPr>
                                    <a:rPr lang="en-US" sz="2800" i="1">
                                      <a:latin typeface="Cambria Math" panose="02040503050406030204" pitchFamily="18" charset="0"/>
                                    </a:rPr>
                                  </m:ctrlPr>
                                </m:sSubPr>
                                <m:e>
                                  <m:r>
                                    <a:rPr lang="en-US" sz="2800" i="1">
                                      <a:latin typeface="Cambria Math" panose="02040503050406030204" pitchFamily="18" charset="0"/>
                                    </a:rPr>
                                    <m:t>𝐻</m:t>
                                  </m:r>
                                </m:e>
                                <m:sub>
                                  <m:r>
                                    <a:rPr lang="en-US" sz="2800" i="1">
                                      <a:latin typeface="Cambria Math" panose="02040503050406030204" pitchFamily="18" charset="0"/>
                                    </a:rPr>
                                    <m:t>𝐵</m:t>
                                  </m:r>
                                </m:sub>
                              </m:sSub>
                            </m:num>
                            <m:den>
                              <m:sSub>
                                <m:sSubPr>
                                  <m:ctrlPr>
                                    <a:rPr lang="en-US" sz="2800" i="1">
                                      <a:latin typeface="Cambria Math" panose="02040503050406030204" pitchFamily="18" charset="0"/>
                                    </a:rPr>
                                  </m:ctrlPr>
                                </m:sSubPr>
                                <m:e>
                                  <m:r>
                                    <a:rPr lang="en-US" sz="2800" i="1">
                                      <a:latin typeface="Cambria Math" panose="02040503050406030204" pitchFamily="18" charset="0"/>
                                    </a:rPr>
                                    <m:t>𝐷</m:t>
                                  </m:r>
                                </m:e>
                                <m:sub>
                                  <m:r>
                                    <a:rPr lang="en-US" sz="2800" i="1">
                                      <a:latin typeface="Cambria Math" panose="02040503050406030204" pitchFamily="18" charset="0"/>
                                    </a:rPr>
                                    <m:t>𝑒</m:t>
                                  </m:r>
                                </m:sub>
                              </m:sSub>
                            </m:den>
                          </m:f>
                          <m:f>
                            <m:fPr>
                              <m:ctrlPr>
                                <a:rPr lang="en-US" sz="2800" i="1">
                                  <a:latin typeface="Cambria Math" panose="02040503050406030204" pitchFamily="18" charset="0"/>
                                </a:rPr>
                              </m:ctrlPr>
                            </m:fPr>
                            <m:num>
                              <m:sSub>
                                <m:sSubPr>
                                  <m:ctrlPr>
                                    <a:rPr lang="en-US" sz="2800" i="1">
                                      <a:latin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𝜌</m:t>
                                  </m:r>
                                </m:e>
                                <m:sub>
                                  <m:r>
                                    <a:rPr lang="en-US" sz="2800" i="1">
                                      <a:latin typeface="Cambria Math" panose="02040503050406030204" pitchFamily="18" charset="0"/>
                                    </a:rPr>
                                    <m:t>𝑓</m:t>
                                  </m:r>
                                </m:sub>
                              </m:sSub>
                              <m:sSubSup>
                                <m:sSubSupPr>
                                  <m:ctrlPr>
                                    <a:rPr lang="en-US" sz="2800" i="1">
                                      <a:latin typeface="Cambria Math" panose="02040503050406030204" pitchFamily="18" charset="0"/>
                                    </a:rPr>
                                  </m:ctrlPr>
                                </m:sSubSupPr>
                                <m:e>
                                  <m:r>
                                    <a:rPr lang="en-US" sz="2800" i="1">
                                      <a:latin typeface="Cambria Math" panose="02040503050406030204" pitchFamily="18" charset="0"/>
                                    </a:rPr>
                                    <m:t>𝑉</m:t>
                                  </m:r>
                                </m:e>
                                <m:sub>
                                  <m:r>
                                    <a:rPr lang="en-US" sz="2800" i="1">
                                      <a:latin typeface="Cambria Math" panose="02040503050406030204" pitchFamily="18" charset="0"/>
                                    </a:rPr>
                                    <m:t>𝑓</m:t>
                                  </m:r>
                                </m:sub>
                                <m:sup>
                                  <m:r>
                                    <a:rPr lang="en-US" sz="2800" i="1">
                                      <a:latin typeface="Cambria Math" panose="02040503050406030204" pitchFamily="18" charset="0"/>
                                    </a:rPr>
                                    <m:t>2</m:t>
                                  </m:r>
                                </m:sup>
                              </m:sSubSup>
                            </m:num>
                            <m:den>
                              <m:r>
                                <a:rPr lang="en-US" sz="2800" i="1">
                                  <a:latin typeface="Cambria Math" panose="02040503050406030204" pitchFamily="18" charset="0"/>
                                </a:rPr>
                                <m:t>2</m:t>
                              </m:r>
                              <m:sSub>
                                <m:sSubPr>
                                  <m:ctrlPr>
                                    <a:rPr lang="en-US" sz="2800" i="1">
                                      <a:latin typeface="Cambria Math" panose="02040503050406030204" pitchFamily="18" charset="0"/>
                                    </a:rPr>
                                  </m:ctrlPr>
                                </m:sSubPr>
                                <m:e>
                                  <m:r>
                                    <a:rPr lang="en-US" sz="2800" i="1">
                                      <a:latin typeface="Cambria Math" panose="02040503050406030204" pitchFamily="18" charset="0"/>
                                    </a:rPr>
                                    <m:t>𝑔</m:t>
                                  </m:r>
                                </m:e>
                                <m:sub>
                                  <m:r>
                                    <a:rPr lang="en-US" sz="2800" i="1">
                                      <a:latin typeface="Cambria Math" panose="02040503050406030204" pitchFamily="18" charset="0"/>
                                    </a:rPr>
                                    <m:t>𝑐</m:t>
                                  </m:r>
                                </m:sub>
                              </m:sSub>
                            </m:den>
                          </m:f>
                        </m:e>
                      </m:d>
                    </m:oMath>
                  </m:oMathPara>
                </a14:m>
                <a:endParaRPr lang="en-US" sz="2800"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d>
                            <m:dPr>
                              <m:ctrlPr>
                                <a:rPr lang="en-US" sz="2800" i="1">
                                  <a:latin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𝑓</m:t>
                                  </m:r>
                                </m:sub>
                              </m:sSub>
                            </m:e>
                          </m:d>
                        </m:e>
                        <m:sub>
                          <m:r>
                            <a:rPr lang="en-US" sz="2800" i="1">
                              <a:latin typeface="Cambria Math" panose="02040503050406030204" pitchFamily="18" charset="0"/>
                            </a:rPr>
                            <m:t>𝐻</m:t>
                          </m:r>
                        </m:sub>
                      </m:sSub>
                      <m:r>
                        <a:rPr lang="en-US" sz="2800" i="1">
                          <a:latin typeface="Cambria Math" panose="02040503050406030204" pitchFamily="18" charset="0"/>
                        </a:rPr>
                        <m:t>=</m:t>
                      </m:r>
                      <m:d>
                        <m:dPr>
                          <m:ctrlPr>
                            <a:rPr lang="en-US" sz="2800" i="1">
                              <a:latin typeface="Cambria Math" panose="02040503050406030204" pitchFamily="18" charset="0"/>
                            </a:rPr>
                          </m:ctrlPr>
                        </m:dPr>
                        <m:e>
                          <m:sSub>
                            <m:sSubPr>
                              <m:ctrlPr>
                                <a:rPr lang="en-US" sz="2800" i="1">
                                  <a:latin typeface="Cambria Math" panose="02040503050406030204" pitchFamily="18" charset="0"/>
                                </a:rPr>
                              </m:ctrlPr>
                            </m:sSubPr>
                            <m:e>
                              <m:r>
                                <a:rPr lang="en-US" sz="2800" i="1">
                                  <a:latin typeface="Cambria Math" panose="02040503050406030204" pitchFamily="18" charset="0"/>
                                </a:rPr>
                                <m:t>𝑓</m:t>
                              </m:r>
                            </m:e>
                            <m:sub>
                              <m:r>
                                <a:rPr lang="en-US" sz="2800" i="1">
                                  <a:latin typeface="Cambria Math" panose="02040503050406030204" pitchFamily="18" charset="0"/>
                                </a:rPr>
                                <m:t>𝐵</m:t>
                              </m:r>
                            </m:sub>
                          </m:sSub>
                          <m:f>
                            <m:fPr>
                              <m:ctrlPr>
                                <a:rPr lang="en-US" sz="2800" i="1">
                                  <a:latin typeface="Cambria Math" panose="02040503050406030204" pitchFamily="18" charset="0"/>
                                </a:rPr>
                              </m:ctrlPr>
                            </m:fPr>
                            <m:num>
                              <m:sSub>
                                <m:sSubPr>
                                  <m:ctrlPr>
                                    <a:rPr lang="en-US" sz="2800" i="1">
                                      <a:latin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𝜌</m:t>
                                  </m:r>
                                </m:e>
                                <m:sub>
                                  <m:r>
                                    <a:rPr lang="en-US" sz="2800" i="1">
                                      <a:latin typeface="Cambria Math" panose="02040503050406030204" pitchFamily="18" charset="0"/>
                                    </a:rPr>
                                    <m:t>𝑓</m:t>
                                  </m:r>
                                </m:sub>
                              </m:sSub>
                              <m:sSubSup>
                                <m:sSubSupPr>
                                  <m:ctrlPr>
                                    <a:rPr lang="en-US" sz="2800" i="1">
                                      <a:latin typeface="Cambria Math" panose="02040503050406030204" pitchFamily="18" charset="0"/>
                                    </a:rPr>
                                  </m:ctrlPr>
                                </m:sSubSupPr>
                                <m:e>
                                  <m:r>
                                    <a:rPr lang="en-US" sz="2800" i="1">
                                      <a:latin typeface="Cambria Math" panose="02040503050406030204" pitchFamily="18" charset="0"/>
                                    </a:rPr>
                                    <m:t>𝑉</m:t>
                                  </m:r>
                                </m:e>
                                <m:sub>
                                  <m:r>
                                    <a:rPr lang="en-US" sz="2800" i="1">
                                      <a:latin typeface="Cambria Math" panose="02040503050406030204" pitchFamily="18" charset="0"/>
                                    </a:rPr>
                                    <m:t>𝑓</m:t>
                                  </m:r>
                                </m:sub>
                                <m:sup>
                                  <m:r>
                                    <a:rPr lang="en-US" sz="2800" i="1">
                                      <a:latin typeface="Cambria Math" panose="02040503050406030204" pitchFamily="18" charset="0"/>
                                    </a:rPr>
                                    <m:t>2</m:t>
                                  </m:r>
                                </m:sup>
                              </m:sSubSup>
                            </m:num>
                            <m:den>
                              <m:r>
                                <a:rPr lang="en-US" sz="2800" i="1">
                                  <a:latin typeface="Cambria Math" panose="02040503050406030204" pitchFamily="18" charset="0"/>
                                </a:rPr>
                                <m:t>2</m:t>
                              </m:r>
                              <m:sSub>
                                <m:sSubPr>
                                  <m:ctrlPr>
                                    <a:rPr lang="en-US" sz="2800" i="1">
                                      <a:latin typeface="Cambria Math" panose="02040503050406030204" pitchFamily="18" charset="0"/>
                                    </a:rPr>
                                  </m:ctrlPr>
                                </m:sSubPr>
                                <m:e>
                                  <m:r>
                                    <a:rPr lang="en-US" sz="2800" i="1">
                                      <a:latin typeface="Cambria Math" panose="02040503050406030204" pitchFamily="18" charset="0"/>
                                    </a:rPr>
                                    <m:t>𝑔</m:t>
                                  </m:r>
                                </m:e>
                                <m:sub>
                                  <m:r>
                                    <a:rPr lang="en-US" sz="2800" i="1">
                                      <a:latin typeface="Cambria Math" panose="02040503050406030204" pitchFamily="18" charset="0"/>
                                    </a:rPr>
                                    <m:t>𝑐</m:t>
                                  </m:r>
                                </m:sub>
                              </m:sSub>
                              <m:sSub>
                                <m:sSubPr>
                                  <m:ctrlPr>
                                    <a:rPr lang="en-US" sz="2800" i="1">
                                      <a:latin typeface="Cambria Math" panose="02040503050406030204" pitchFamily="18" charset="0"/>
                                    </a:rPr>
                                  </m:ctrlPr>
                                </m:sSubPr>
                                <m:e>
                                  <m:r>
                                    <a:rPr lang="en-US" sz="2800" i="1">
                                      <a:latin typeface="Cambria Math" panose="02040503050406030204" pitchFamily="18" charset="0"/>
                                    </a:rPr>
                                    <m:t>𝐷</m:t>
                                  </m:r>
                                </m:e>
                                <m:sub>
                                  <m:r>
                                    <a:rPr lang="en-US" sz="2800" i="1">
                                      <a:latin typeface="Cambria Math" panose="02040503050406030204" pitchFamily="18" charset="0"/>
                                    </a:rPr>
                                    <m:t>𝑒</m:t>
                                  </m:r>
                                </m:sub>
                              </m:sSub>
                            </m:den>
                          </m:f>
                        </m:e>
                      </m:d>
                      <m:d>
                        <m:dPr>
                          <m:ctrlPr>
                            <a:rPr lang="en-US" sz="2800" i="1">
                              <a:latin typeface="Cambria Math" panose="02040503050406030204" pitchFamily="18" charset="0"/>
                            </a:rPr>
                          </m:ctrlPr>
                        </m:dPr>
                        <m:e>
                          <m:sSub>
                            <m:sSubPr>
                              <m:ctrlPr>
                                <a:rPr lang="en-US" sz="2800" i="1">
                                  <a:latin typeface="Cambria Math" panose="02040503050406030204" pitchFamily="18" charset="0"/>
                                </a:rPr>
                              </m:ctrlPr>
                            </m:sSubPr>
                            <m:e>
                              <m:r>
                                <a:rPr lang="en-US" sz="2800" i="1">
                                  <a:latin typeface="Cambria Math" panose="02040503050406030204" pitchFamily="18" charset="0"/>
                                </a:rPr>
                                <m:t>𝐻</m:t>
                              </m:r>
                            </m:e>
                            <m:sub>
                              <m:r>
                                <a:rPr lang="en-US" sz="2800" i="1">
                                  <a:latin typeface="Cambria Math" panose="02040503050406030204" pitchFamily="18" charset="0"/>
                                </a:rPr>
                                <m:t>0</m:t>
                              </m:r>
                            </m:sub>
                          </m:sSub>
                          <m:r>
                            <a:rPr lang="en-US" sz="2800" i="1">
                              <a:latin typeface="Cambria Math" panose="02040503050406030204" pitchFamily="18" charset="0"/>
                            </a:rPr>
                            <m:t>+</m:t>
                          </m:r>
                          <m:acc>
                            <m:accPr>
                              <m:chr m:val="̅"/>
                              <m:ctrlPr>
                                <a:rPr lang="en-US" sz="2800" i="1">
                                  <a:latin typeface="Cambria Math" panose="02040503050406030204" pitchFamily="18" charset="0"/>
                                </a:rPr>
                              </m:ctrlPr>
                            </m:accPr>
                            <m:e>
                              <m:r>
                                <a:rPr lang="en-US" sz="2800" i="1">
                                  <a:latin typeface="Cambria Math" panose="02040503050406030204" pitchFamily="18" charset="0"/>
                                </a:rPr>
                                <m:t>𝑅</m:t>
                              </m:r>
                            </m:e>
                          </m:acc>
                          <m:sSub>
                            <m:sSubPr>
                              <m:ctrlPr>
                                <a:rPr lang="en-US" sz="2800" i="1">
                                  <a:latin typeface="Cambria Math" panose="02040503050406030204" pitchFamily="18" charset="0"/>
                                </a:rPr>
                              </m:ctrlPr>
                            </m:sSubPr>
                            <m:e>
                              <m:r>
                                <a:rPr lang="en-US" sz="2800" i="1">
                                  <a:latin typeface="Cambria Math" panose="02040503050406030204" pitchFamily="18" charset="0"/>
                                </a:rPr>
                                <m:t>𝐻</m:t>
                              </m:r>
                            </m:e>
                            <m:sub>
                              <m:r>
                                <a:rPr lang="en-US" sz="2800" b="0" i="1" smtClean="0">
                                  <a:latin typeface="Cambria Math" panose="02040503050406030204" pitchFamily="18" charset="0"/>
                                </a:rPr>
                                <m:t>𝐵</m:t>
                              </m:r>
                            </m:sub>
                          </m:sSub>
                        </m:e>
                      </m:d>
                    </m:oMath>
                  </m:oMathPara>
                </a14:m>
                <a:endParaRPr lang="en-US" sz="280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8738667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8600" y="272955"/>
            <a:ext cx="8737600" cy="6553200"/>
          </a:xfrm>
          <a:prstGeom prst="rect">
            <a:avLst/>
          </a:prstGeom>
        </p:spPr>
      </p:pic>
      <p:sp>
        <p:nvSpPr>
          <p:cNvPr id="5" name="Rectangle 4"/>
          <p:cNvSpPr/>
          <p:nvPr/>
        </p:nvSpPr>
        <p:spPr>
          <a:xfrm>
            <a:off x="5943600" y="293427"/>
            <a:ext cx="3022600" cy="336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62000" y="6477000"/>
            <a:ext cx="4267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181941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pPr algn="l"/>
            <a:r>
              <a:rPr lang="en-US" sz="3200" dirty="0" smtClean="0"/>
              <a:t>Example 12.2</a:t>
            </a:r>
            <a:endParaRPr lang="en-US" sz="3200" dirty="0"/>
          </a:p>
        </p:txBody>
      </p:sp>
      <p:sp>
        <p:nvSpPr>
          <p:cNvPr id="3" name="Content Placeholder 2"/>
          <p:cNvSpPr>
            <a:spLocks noGrp="1"/>
          </p:cNvSpPr>
          <p:nvPr>
            <p:ph idx="1"/>
          </p:nvPr>
        </p:nvSpPr>
        <p:spPr>
          <a:xfrm>
            <a:off x="457200" y="1143000"/>
            <a:ext cx="8229600" cy="4983163"/>
          </a:xfrm>
        </p:spPr>
        <p:txBody>
          <a:bodyPr/>
          <a:lstStyle/>
          <a:p>
            <a:pPr marL="0" indent="0">
              <a:buNone/>
            </a:pPr>
            <a:r>
              <a:rPr lang="en-US" sz="2400" dirty="0" smtClean="0"/>
              <a:t>A 6 </a:t>
            </a:r>
            <a:r>
              <a:rPr lang="en-US" sz="2400" dirty="0" err="1" smtClean="0"/>
              <a:t>ft</a:t>
            </a:r>
            <a:r>
              <a:rPr lang="en-US" sz="2400" dirty="0" smtClean="0"/>
              <a:t> high BWR channel has an equivalent diameter of 0.145 </a:t>
            </a:r>
            <a:r>
              <a:rPr lang="en-US" sz="2400" dirty="0" err="1" smtClean="0"/>
              <a:t>ft</a:t>
            </a:r>
            <a:r>
              <a:rPr lang="en-US" sz="2400" dirty="0" smtClean="0"/>
              <a:t>, and fuel cladding corresponding to smooth-drawn tubing. It receives heat </a:t>
            </a:r>
            <a:r>
              <a:rPr lang="en-US" sz="2400" dirty="0" err="1" smtClean="0"/>
              <a:t>sinusoidally</a:t>
            </a:r>
            <a:r>
              <a:rPr lang="en-US" sz="2400" dirty="0" smtClean="0"/>
              <a:t> and operates at a pressure of 1000 </a:t>
            </a:r>
            <a:r>
              <a:rPr lang="en-US" sz="2400" dirty="0" err="1" smtClean="0"/>
              <a:t>psia</a:t>
            </a:r>
            <a:r>
              <a:rPr lang="en-US" sz="2400" dirty="0" smtClean="0"/>
              <a:t>, an exit quality of 8 percent, an inlet velocity of 3 fps, and inlet water temperature of 522 F. Compute the friction drop in the channel. Assume that the friction multipliers apply to sinusoidal heating.</a:t>
            </a:r>
            <a:endParaRPr lang="en-US" sz="2400" dirty="0"/>
          </a:p>
        </p:txBody>
      </p:sp>
    </p:spTree>
    <p:extLst>
      <p:ext uri="{BB962C8B-B14F-4D97-AF65-F5344CB8AC3E}">
        <p14:creationId xmlns:p14="http://schemas.microsoft.com/office/powerpoint/2010/main" val="407555092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sz="3200" dirty="0" smtClean="0"/>
              <a:t>Lockhart-</a:t>
            </a:r>
            <a:r>
              <a:rPr lang="en-US" sz="3200" dirty="0" err="1" smtClean="0"/>
              <a:t>Martinelli</a:t>
            </a:r>
            <a:r>
              <a:rPr lang="en-US" sz="3200" dirty="0" smtClean="0"/>
              <a:t> Variation Curve</a:t>
            </a:r>
            <a:endParaRPr lang="en-US" sz="3200" dirty="0"/>
          </a:p>
        </p:txBody>
      </p:sp>
      <p:pic>
        <p:nvPicPr>
          <p:cNvPr id="6" name="Picture 5"/>
          <p:cNvPicPr>
            <a:picLocks noChangeAspect="1"/>
          </p:cNvPicPr>
          <p:nvPr/>
        </p:nvPicPr>
        <p:blipFill>
          <a:blip r:embed="rId2"/>
          <a:stretch>
            <a:fillRect/>
          </a:stretch>
        </p:blipFill>
        <p:spPr>
          <a:xfrm>
            <a:off x="1905000" y="990600"/>
            <a:ext cx="5334000" cy="5334000"/>
          </a:xfrm>
          <a:prstGeom prst="rect">
            <a:avLst/>
          </a:prstGeom>
        </p:spPr>
      </p:pic>
    </p:spTree>
    <p:extLst>
      <p:ext uri="{BB962C8B-B14F-4D97-AF65-F5344CB8AC3E}">
        <p14:creationId xmlns:p14="http://schemas.microsoft.com/office/powerpoint/2010/main" val="9505661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Acceleration Pressure Drop</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800" dirty="0" smtClean="0"/>
                  <a:t>In a heated channel, the heating expands the coolant resulting in an acceleration. </a:t>
                </a:r>
              </a:p>
              <a:p>
                <a:r>
                  <a:rPr lang="en-US" sz="2800" dirty="0" smtClean="0"/>
                  <a:t>Thus a force will be involved as in</a:t>
                </a:r>
              </a:p>
              <a:p>
                <a:pPr marL="0" indent="0">
                  <a:buNone/>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ea typeface="Cambria Math" panose="02040503050406030204" pitchFamily="18" charset="0"/>
                        </a:rPr>
                        <m:t>𝐹</m:t>
                      </m:r>
                      <m:r>
                        <a:rPr lang="en-US" sz="2800" b="0" i="1" smtClean="0">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𝑝</m:t>
                          </m:r>
                        </m:e>
                        <m:sub>
                          <m:r>
                            <a:rPr lang="en-US" sz="2800" b="0" i="1" smtClean="0">
                              <a:latin typeface="Cambria Math" panose="02040503050406030204" pitchFamily="18" charset="0"/>
                              <a:ea typeface="Cambria Math" panose="02040503050406030204" pitchFamily="18" charset="0"/>
                            </a:rPr>
                            <m:t>𝑎</m:t>
                          </m:r>
                        </m:sub>
                      </m:sSub>
                      <m:sSub>
                        <m:sSubPr>
                          <m:ctrlPr>
                            <a:rPr lang="en-US" sz="2800" i="1">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𝐴</m:t>
                          </m:r>
                        </m:e>
                        <m:sub>
                          <m:r>
                            <a:rPr lang="en-US" sz="2800" b="0" i="1" smtClean="0">
                              <a:latin typeface="Cambria Math" panose="02040503050406030204" pitchFamily="18" charset="0"/>
                              <a:ea typeface="Cambria Math" panose="02040503050406030204" pitchFamily="18" charset="0"/>
                            </a:rPr>
                            <m:t>𝑐</m:t>
                          </m:r>
                        </m:sub>
                      </m:sSub>
                    </m:oMath>
                  </m:oMathPara>
                </a14:m>
                <a:endParaRPr lang="en-US" sz="2800" dirty="0" smtClean="0"/>
              </a:p>
              <a:p>
                <a:pPr marL="400050" lvl="1" indent="0">
                  <a:buNone/>
                </a:pPr>
                <a14:m>
                  <m:oMath xmlns:m="http://schemas.openxmlformats.org/officeDocument/2006/math">
                    <m:r>
                      <a:rPr lang="en-US"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𝑝</m:t>
                        </m:r>
                      </m:e>
                      <m:sub>
                        <m:r>
                          <a:rPr lang="en-US" sz="2400" i="1">
                            <a:latin typeface="Cambria Math" panose="02040503050406030204" pitchFamily="18" charset="0"/>
                            <a:ea typeface="Cambria Math" panose="02040503050406030204" pitchFamily="18" charset="0"/>
                          </a:rPr>
                          <m:t>𝑎</m:t>
                        </m:r>
                      </m:sub>
                    </m:sSub>
                  </m:oMath>
                </a14:m>
                <a:r>
                  <a:rPr lang="en-US" sz="2400" dirty="0" smtClean="0"/>
                  <a:t> = acceleration pressure drop</a:t>
                </a:r>
              </a:p>
              <a:p>
                <a:pPr marL="400050" lvl="1" indent="0">
                  <a:buNone/>
                </a:pP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𝐴</m:t>
                        </m:r>
                      </m:e>
                      <m:sub>
                        <m:r>
                          <a:rPr lang="en-US" sz="2400" i="1">
                            <a:latin typeface="Cambria Math" panose="02040503050406030204" pitchFamily="18" charset="0"/>
                            <a:ea typeface="Cambria Math" panose="02040503050406030204" pitchFamily="18" charset="0"/>
                          </a:rPr>
                          <m:t>𝑐</m:t>
                        </m:r>
                      </m:sub>
                    </m:sSub>
                  </m:oMath>
                </a14:m>
                <a:r>
                  <a:rPr lang="en-US" sz="2400" dirty="0" smtClean="0"/>
                  <a:t> = cross sectional area of channel</a:t>
                </a:r>
              </a:p>
              <a:p>
                <a:r>
                  <a:rPr lang="en-US" sz="2800" dirty="0" smtClean="0"/>
                  <a:t>The pressure drop is usually small in single phase flow, but significant in two phase flow.</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333" t="-1348" r="-1852"/>
                </a:stretch>
              </a:blipFill>
            </p:spPr>
            <p:txBody>
              <a:bodyPr/>
              <a:lstStyle/>
              <a:p>
                <a:r>
                  <a:rPr lang="en-MY">
                    <a:noFill/>
                  </a:rPr>
                  <a:t> </a:t>
                </a:r>
              </a:p>
            </p:txBody>
          </p:sp>
        </mc:Fallback>
      </mc:AlternateContent>
    </p:spTree>
    <p:extLst>
      <p:ext uri="{BB962C8B-B14F-4D97-AF65-F5344CB8AC3E}">
        <p14:creationId xmlns:p14="http://schemas.microsoft.com/office/powerpoint/2010/main" val="359481541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Acceleration Pressure Drop</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800" dirty="0" smtClean="0"/>
                  <a:t>The pressure drop is usually small in single phase flow, but significant in two phase flow.</a:t>
                </a:r>
              </a:p>
              <a:p>
                <a:pPr marL="0" indent="0">
                  <a:buNone/>
                </a:pPr>
                <a14:m>
                  <m:oMathPara xmlns:m="http://schemas.openxmlformats.org/officeDocument/2006/math">
                    <m:oMathParaPr>
                      <m:jc m:val="centerGroup"/>
                    </m:oMathParaPr>
                    <m:oMath xmlns:m="http://schemas.openxmlformats.org/officeDocument/2006/math">
                      <m:r>
                        <a:rPr lang="en-US" sz="2800" i="1">
                          <a:latin typeface="Cambria Math" panose="02040503050406030204" pitchFamily="18" charset="0"/>
                          <a:ea typeface="Cambria Math" panose="02040503050406030204" pitchFamily="18" charset="0"/>
                        </a:rPr>
                        <m:t>𝐹</m:t>
                      </m:r>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𝑎</m:t>
                          </m:r>
                        </m:sub>
                      </m:sSub>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𝐴</m:t>
                          </m:r>
                        </m:e>
                        <m:sub>
                          <m:r>
                            <a:rPr lang="en-US" sz="2800" i="1">
                              <a:latin typeface="Cambria Math" panose="02040503050406030204" pitchFamily="18" charset="0"/>
                              <a:ea typeface="Cambria Math" panose="02040503050406030204" pitchFamily="18" charset="0"/>
                            </a:rPr>
                            <m:t>𝑐</m:t>
                          </m:r>
                        </m:sub>
                      </m:sSub>
                      <m:r>
                        <a:rPr lang="en-US" sz="2800" b="0" i="1" smtClean="0">
                          <a:latin typeface="Cambria Math" panose="02040503050406030204" pitchFamily="18" charset="0"/>
                          <a:ea typeface="Cambria Math" panose="02040503050406030204" pitchFamily="18" charset="0"/>
                        </a:rPr>
                        <m:t>=</m:t>
                      </m:r>
                      <m:f>
                        <m:fPr>
                          <m:ctrlPr>
                            <a:rPr lang="en-US" sz="2800" b="0" i="1" smtClean="0">
                              <a:latin typeface="Cambria Math" panose="02040503050406030204" pitchFamily="18" charset="0"/>
                              <a:ea typeface="Cambria Math" panose="02040503050406030204" pitchFamily="18" charset="0"/>
                            </a:rPr>
                          </m:ctrlPr>
                        </m:fPr>
                        <m:num>
                          <m:sSub>
                            <m:sSubPr>
                              <m:ctrlPr>
                                <a:rPr lang="en-US" sz="2800" b="0" i="1" smtClean="0">
                                  <a:latin typeface="Cambria Math" panose="02040503050406030204" pitchFamily="18" charset="0"/>
                                  <a:ea typeface="Cambria Math" panose="02040503050406030204" pitchFamily="18" charset="0"/>
                                </a:rPr>
                              </m:ctrlPr>
                            </m:sSubPr>
                            <m:e>
                              <m:acc>
                                <m:accPr>
                                  <m:chr m:val="̇"/>
                                  <m:ctrlPr>
                                    <a:rPr lang="en-US" sz="2800" b="0" i="1" smtClean="0">
                                      <a:latin typeface="Cambria Math" panose="02040503050406030204" pitchFamily="18" charset="0"/>
                                      <a:ea typeface="Cambria Math" panose="02040503050406030204" pitchFamily="18" charset="0"/>
                                    </a:rPr>
                                  </m:ctrlPr>
                                </m:accPr>
                                <m:e>
                                  <m:r>
                                    <a:rPr lang="en-US" sz="2800" b="0" i="1" smtClean="0">
                                      <a:latin typeface="Cambria Math" panose="02040503050406030204" pitchFamily="18" charset="0"/>
                                      <a:ea typeface="Cambria Math" panose="02040503050406030204" pitchFamily="18" charset="0"/>
                                    </a:rPr>
                                    <m:t>𝑚</m:t>
                                  </m:r>
                                </m:e>
                              </m:acc>
                            </m:e>
                            <m:sub>
                              <m:r>
                                <a:rPr lang="en-US" sz="2800" b="0" i="1" smtClean="0">
                                  <a:latin typeface="Cambria Math" panose="02040503050406030204" pitchFamily="18" charset="0"/>
                                  <a:ea typeface="Cambria Math" panose="02040503050406030204" pitchFamily="18" charset="0"/>
                                </a:rPr>
                                <m:t>𝑓</m:t>
                              </m:r>
                            </m:sub>
                          </m:sSub>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𝑉</m:t>
                              </m:r>
                            </m:e>
                            <m:sub>
                              <m:r>
                                <a:rPr lang="en-US" sz="2800" b="0" i="1" smtClean="0">
                                  <a:latin typeface="Cambria Math" panose="02040503050406030204" pitchFamily="18" charset="0"/>
                                  <a:ea typeface="Cambria Math" panose="02040503050406030204" pitchFamily="18" charset="0"/>
                                </a:rPr>
                                <m:t>𝑓𝑒</m:t>
                              </m:r>
                            </m:sub>
                          </m:sSub>
                        </m:num>
                        <m:den>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𝑔</m:t>
                              </m:r>
                            </m:e>
                            <m:sub>
                              <m:r>
                                <a:rPr lang="en-US" sz="2800" b="0" i="1" smtClean="0">
                                  <a:latin typeface="Cambria Math" panose="02040503050406030204" pitchFamily="18" charset="0"/>
                                  <a:ea typeface="Cambria Math" panose="02040503050406030204" pitchFamily="18" charset="0"/>
                                </a:rPr>
                                <m:t>𝑐</m:t>
                              </m:r>
                            </m:sub>
                          </m:sSub>
                        </m:den>
                      </m:f>
                      <m:r>
                        <a:rPr lang="en-US" sz="2800" b="0" i="1" smtClean="0">
                          <a:latin typeface="Cambria Math" panose="02040503050406030204" pitchFamily="18" charset="0"/>
                          <a:ea typeface="Cambria Math" panose="02040503050406030204" pitchFamily="18" charset="0"/>
                        </a:rPr>
                        <m:t>+</m:t>
                      </m:r>
                      <m:f>
                        <m:fPr>
                          <m:ctrlPr>
                            <a:rPr lang="en-US" sz="2800" i="1">
                              <a:latin typeface="Cambria Math" panose="02040503050406030204" pitchFamily="18" charset="0"/>
                              <a:ea typeface="Cambria Math" panose="02040503050406030204" pitchFamily="18" charset="0"/>
                            </a:rPr>
                          </m:ctrlPr>
                        </m:fPr>
                        <m:num>
                          <m:sSub>
                            <m:sSubPr>
                              <m:ctrlPr>
                                <a:rPr lang="en-US" sz="2800" i="1">
                                  <a:latin typeface="Cambria Math" panose="02040503050406030204" pitchFamily="18" charset="0"/>
                                  <a:ea typeface="Cambria Math" panose="02040503050406030204" pitchFamily="18" charset="0"/>
                                </a:rPr>
                              </m:ctrlPr>
                            </m:sSubPr>
                            <m:e>
                              <m:acc>
                                <m:accPr>
                                  <m:chr m:val="̇"/>
                                  <m:ctrlPr>
                                    <a:rPr lang="en-US" sz="2800" i="1">
                                      <a:latin typeface="Cambria Math" panose="02040503050406030204" pitchFamily="18" charset="0"/>
                                      <a:ea typeface="Cambria Math" panose="02040503050406030204" pitchFamily="18" charset="0"/>
                                    </a:rPr>
                                  </m:ctrlPr>
                                </m:accPr>
                                <m:e>
                                  <m:r>
                                    <a:rPr lang="en-US" sz="2800" i="1">
                                      <a:latin typeface="Cambria Math" panose="02040503050406030204" pitchFamily="18" charset="0"/>
                                      <a:ea typeface="Cambria Math" panose="02040503050406030204" pitchFamily="18" charset="0"/>
                                    </a:rPr>
                                    <m:t>𝑚</m:t>
                                  </m:r>
                                </m:e>
                              </m:acc>
                            </m:e>
                            <m:sub>
                              <m:r>
                                <a:rPr lang="en-US" sz="2800" b="0" i="1" smtClean="0">
                                  <a:latin typeface="Cambria Math" panose="02040503050406030204" pitchFamily="18" charset="0"/>
                                  <a:ea typeface="Cambria Math" panose="02040503050406030204" pitchFamily="18" charset="0"/>
                                </a:rPr>
                                <m:t>𝑔</m:t>
                              </m:r>
                            </m:sub>
                          </m:sSub>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𝑉</m:t>
                              </m:r>
                            </m:e>
                            <m:sub>
                              <m:r>
                                <a:rPr lang="en-US" sz="2800" b="0" i="1" smtClean="0">
                                  <a:latin typeface="Cambria Math" panose="02040503050406030204" pitchFamily="18" charset="0"/>
                                  <a:ea typeface="Cambria Math" panose="02040503050406030204" pitchFamily="18" charset="0"/>
                                </a:rPr>
                                <m:t>𝑔</m:t>
                              </m:r>
                              <m:r>
                                <a:rPr lang="en-US" sz="2800" i="1">
                                  <a:latin typeface="Cambria Math" panose="02040503050406030204" pitchFamily="18" charset="0"/>
                                  <a:ea typeface="Cambria Math" panose="02040503050406030204" pitchFamily="18" charset="0"/>
                                </a:rPr>
                                <m:t>𝑒</m:t>
                              </m:r>
                            </m:sub>
                          </m:sSub>
                        </m:num>
                        <m:den>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𝑔</m:t>
                              </m:r>
                            </m:e>
                            <m:sub>
                              <m:r>
                                <a:rPr lang="en-US" sz="2800" i="1">
                                  <a:latin typeface="Cambria Math" panose="02040503050406030204" pitchFamily="18" charset="0"/>
                                  <a:ea typeface="Cambria Math" panose="02040503050406030204" pitchFamily="18" charset="0"/>
                                </a:rPr>
                                <m:t>𝑐</m:t>
                              </m:r>
                            </m:sub>
                          </m:sSub>
                        </m:den>
                      </m:f>
                      <m:r>
                        <a:rPr lang="en-US" sz="2800" b="0" i="1" smtClean="0">
                          <a:latin typeface="Cambria Math" panose="02040503050406030204" pitchFamily="18" charset="0"/>
                          <a:ea typeface="Cambria Math" panose="02040503050406030204" pitchFamily="18" charset="0"/>
                        </a:rPr>
                        <m:t>−</m:t>
                      </m:r>
                      <m:f>
                        <m:fPr>
                          <m:ctrlPr>
                            <a:rPr lang="en-US" sz="2800" i="1">
                              <a:latin typeface="Cambria Math" panose="02040503050406030204" pitchFamily="18" charset="0"/>
                              <a:ea typeface="Cambria Math" panose="02040503050406030204" pitchFamily="18" charset="0"/>
                            </a:rPr>
                          </m:ctrlPr>
                        </m:fPr>
                        <m:num>
                          <m:sSub>
                            <m:sSubPr>
                              <m:ctrlPr>
                                <a:rPr lang="en-US" sz="2800" i="1">
                                  <a:latin typeface="Cambria Math" panose="02040503050406030204" pitchFamily="18" charset="0"/>
                                  <a:ea typeface="Cambria Math" panose="02040503050406030204" pitchFamily="18" charset="0"/>
                                </a:rPr>
                              </m:ctrlPr>
                            </m:sSubPr>
                            <m:e>
                              <m:acc>
                                <m:accPr>
                                  <m:chr m:val="̇"/>
                                  <m:ctrlPr>
                                    <a:rPr lang="en-US" sz="2800" i="1">
                                      <a:latin typeface="Cambria Math" panose="02040503050406030204" pitchFamily="18" charset="0"/>
                                      <a:ea typeface="Cambria Math" panose="02040503050406030204" pitchFamily="18" charset="0"/>
                                    </a:rPr>
                                  </m:ctrlPr>
                                </m:accPr>
                                <m:e>
                                  <m:r>
                                    <a:rPr lang="en-US" sz="2800" i="1">
                                      <a:latin typeface="Cambria Math" panose="02040503050406030204" pitchFamily="18" charset="0"/>
                                      <a:ea typeface="Cambria Math" panose="02040503050406030204" pitchFamily="18" charset="0"/>
                                    </a:rPr>
                                    <m:t>𝑚</m:t>
                                  </m:r>
                                </m:e>
                              </m:acc>
                            </m:e>
                            <m:sub>
                              <m:r>
                                <a:rPr lang="en-US" sz="2800" b="0" i="1" smtClean="0">
                                  <a:latin typeface="Cambria Math" panose="02040503050406030204" pitchFamily="18" charset="0"/>
                                  <a:ea typeface="Cambria Math" panose="02040503050406030204" pitchFamily="18" charset="0"/>
                                </a:rPr>
                                <m:t>𝑡</m:t>
                              </m:r>
                            </m:sub>
                          </m:sSub>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𝑉</m:t>
                              </m:r>
                            </m:e>
                            <m:sub>
                              <m:r>
                                <a:rPr lang="en-US" sz="2800" b="0" i="1" smtClean="0">
                                  <a:latin typeface="Cambria Math" panose="02040503050406030204" pitchFamily="18" charset="0"/>
                                  <a:ea typeface="Cambria Math" panose="02040503050406030204" pitchFamily="18" charset="0"/>
                                </a:rPr>
                                <m:t>𝑖</m:t>
                              </m:r>
                            </m:sub>
                          </m:sSub>
                        </m:num>
                        <m:den>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𝑔</m:t>
                              </m:r>
                            </m:e>
                            <m:sub>
                              <m:r>
                                <a:rPr lang="en-US" sz="2800" i="1">
                                  <a:latin typeface="Cambria Math" panose="02040503050406030204" pitchFamily="18" charset="0"/>
                                  <a:ea typeface="Cambria Math" panose="02040503050406030204" pitchFamily="18" charset="0"/>
                                </a:rPr>
                                <m:t>𝑐</m:t>
                              </m:r>
                            </m:sub>
                          </m:sSub>
                        </m:den>
                      </m:f>
                    </m:oMath>
                  </m:oMathPara>
                </a14:m>
                <a:endParaRPr lang="en-US" sz="2800" dirty="0"/>
              </a:p>
              <a:p>
                <a:pPr marL="400050" lvl="1" indent="0">
                  <a:buNone/>
                </a:pPr>
                <a14:m>
                  <m:oMath xmlns:m="http://schemas.openxmlformats.org/officeDocument/2006/math">
                    <m:r>
                      <a:rPr lang="en-US"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𝑝</m:t>
                        </m:r>
                      </m:e>
                      <m:sub>
                        <m:r>
                          <a:rPr lang="en-US" sz="2400" i="1">
                            <a:latin typeface="Cambria Math" panose="02040503050406030204" pitchFamily="18" charset="0"/>
                            <a:ea typeface="Cambria Math" panose="02040503050406030204" pitchFamily="18" charset="0"/>
                          </a:rPr>
                          <m:t>𝑎</m:t>
                        </m:r>
                      </m:sub>
                    </m:sSub>
                  </m:oMath>
                </a14:m>
                <a:r>
                  <a:rPr lang="en-US" sz="2400" dirty="0"/>
                  <a:t> = acceleration pressure drop</a:t>
                </a:r>
              </a:p>
              <a:p>
                <a:pPr marL="400050" lvl="1" indent="0">
                  <a:buNone/>
                </a:pP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𝐴</m:t>
                        </m:r>
                      </m:e>
                      <m:sub>
                        <m:r>
                          <a:rPr lang="en-US" sz="2400" i="1">
                            <a:latin typeface="Cambria Math" panose="02040503050406030204" pitchFamily="18" charset="0"/>
                            <a:ea typeface="Cambria Math" panose="02040503050406030204" pitchFamily="18" charset="0"/>
                          </a:rPr>
                          <m:t>𝑐</m:t>
                        </m:r>
                      </m:sub>
                    </m:sSub>
                  </m:oMath>
                </a14:m>
                <a:r>
                  <a:rPr lang="en-US" sz="2400" dirty="0"/>
                  <a:t> = cross sectional area of </a:t>
                </a:r>
                <a:r>
                  <a:rPr lang="en-US" sz="2400" dirty="0" smtClean="0"/>
                  <a:t>channel </a:t>
                </a:r>
              </a:p>
              <a:p>
                <a:pPr marL="400050" lvl="1" indent="0">
                  <a:buNone/>
                </a:pP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𝑔</m:t>
                        </m:r>
                      </m:e>
                      <m:sub>
                        <m:r>
                          <a:rPr lang="en-US" sz="2400" i="1">
                            <a:latin typeface="Cambria Math" panose="02040503050406030204" pitchFamily="18" charset="0"/>
                            <a:ea typeface="Cambria Math" panose="02040503050406030204" pitchFamily="18" charset="0"/>
                          </a:rPr>
                          <m:t>𝑐</m:t>
                        </m:r>
                      </m:sub>
                    </m:sSub>
                  </m:oMath>
                </a14:m>
                <a:r>
                  <a:rPr lang="en-US" sz="2400" dirty="0" smtClean="0"/>
                  <a:t> = conversion factor, </a:t>
                </a:r>
                <a14:m>
                  <m:oMath xmlns:m="http://schemas.openxmlformats.org/officeDocument/2006/math">
                    <m:r>
                      <a:rPr lang="en-US" sz="2400" b="0" i="1" smtClean="0">
                        <a:latin typeface="Cambria Math" panose="02040503050406030204" pitchFamily="18" charset="0"/>
                      </a:rPr>
                      <m:t>4.17</m:t>
                    </m:r>
                    <m:r>
                      <a:rPr lang="en-US" sz="2400" b="0" i="1" smtClean="0">
                        <a:latin typeface="Cambria Math" panose="02040503050406030204" pitchFamily="18" charset="0"/>
                        <a:ea typeface="Cambria Math" panose="02040503050406030204" pitchFamily="18" charset="0"/>
                      </a:rPr>
                      <m:t>×</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10</m:t>
                        </m:r>
                      </m:e>
                      <m:sup>
                        <m:r>
                          <a:rPr lang="en-US" sz="2400" b="0" i="1" smtClean="0">
                            <a:latin typeface="Cambria Math" panose="02040503050406030204" pitchFamily="18" charset="0"/>
                            <a:ea typeface="Cambria Math" panose="02040503050406030204" pitchFamily="18" charset="0"/>
                          </a:rPr>
                          <m:t>8</m:t>
                        </m:r>
                      </m:sup>
                    </m:sSup>
                    <m:f>
                      <m:fPr>
                        <m:ctrlPr>
                          <a:rPr lang="en-US" sz="2400" b="0" i="1" smtClean="0">
                            <a:latin typeface="Cambria Math" panose="02040503050406030204" pitchFamily="18" charset="0"/>
                            <a:ea typeface="Cambria Math" panose="02040503050406030204" pitchFamily="18" charset="0"/>
                          </a:rPr>
                        </m:ctrlPr>
                      </m:fPr>
                      <m:num>
                        <m:sSub>
                          <m:sSubPr>
                            <m:ctrlPr>
                              <a:rPr lang="en-US" sz="2400" b="0" i="1" smtClean="0">
                                <a:latin typeface="Cambria Math" panose="02040503050406030204" pitchFamily="18" charset="0"/>
                                <a:ea typeface="Cambria Math" panose="02040503050406030204" pitchFamily="18" charset="0"/>
                              </a:rPr>
                            </m:ctrlPr>
                          </m:sSubPr>
                          <m:e>
                            <m:r>
                              <m:rPr>
                                <m:nor/>
                              </m:rPr>
                              <a:rPr lang="en-US" sz="2400" b="0" i="0" smtClean="0">
                                <a:latin typeface="Cambria Math" panose="02040503050406030204" pitchFamily="18" charset="0"/>
                                <a:ea typeface="Cambria Math" panose="02040503050406030204" pitchFamily="18" charset="0"/>
                              </a:rPr>
                              <m:t>lb</m:t>
                            </m:r>
                          </m:e>
                          <m:sub>
                            <m:r>
                              <m:rPr>
                                <m:nor/>
                              </m:rPr>
                              <a:rPr lang="en-US" sz="2400" b="0" i="0" smtClean="0">
                                <a:latin typeface="Cambria Math" panose="02040503050406030204" pitchFamily="18" charset="0"/>
                                <a:ea typeface="Cambria Math" panose="02040503050406030204" pitchFamily="18" charset="0"/>
                              </a:rPr>
                              <m:t>m</m:t>
                            </m:r>
                          </m:sub>
                        </m:sSub>
                        <m:r>
                          <m:rPr>
                            <m:nor/>
                          </m:rPr>
                          <a:rPr lang="en-US" sz="2400" b="0" i="0" smtClean="0">
                            <a:latin typeface="Cambria Math" panose="02040503050406030204" pitchFamily="18" charset="0"/>
                            <a:ea typeface="Cambria Math" panose="02040503050406030204" pitchFamily="18" charset="0"/>
                          </a:rPr>
                          <m:t>∙</m:t>
                        </m:r>
                        <m:r>
                          <m:rPr>
                            <m:nor/>
                          </m:rPr>
                          <a:rPr lang="en-US" sz="2400" b="0" i="0" smtClean="0">
                            <a:latin typeface="Cambria Math" panose="02040503050406030204" pitchFamily="18" charset="0"/>
                            <a:ea typeface="Cambria Math" panose="02040503050406030204" pitchFamily="18" charset="0"/>
                          </a:rPr>
                          <m:t>ft</m:t>
                        </m:r>
                      </m:num>
                      <m:den>
                        <m:sSub>
                          <m:sSubPr>
                            <m:ctrlPr>
                              <a:rPr lang="en-US" sz="2400" b="0" i="1" smtClean="0">
                                <a:latin typeface="Cambria Math" panose="02040503050406030204" pitchFamily="18" charset="0"/>
                                <a:ea typeface="Cambria Math" panose="02040503050406030204" pitchFamily="18" charset="0"/>
                              </a:rPr>
                            </m:ctrlPr>
                          </m:sSubPr>
                          <m:e>
                            <m:r>
                              <m:rPr>
                                <m:nor/>
                              </m:rPr>
                              <a:rPr lang="en-US" sz="2400" b="0" i="0" smtClean="0">
                                <a:latin typeface="Cambria Math" panose="02040503050406030204" pitchFamily="18" charset="0"/>
                                <a:ea typeface="Cambria Math" panose="02040503050406030204" pitchFamily="18" charset="0"/>
                              </a:rPr>
                              <m:t>lb</m:t>
                            </m:r>
                          </m:e>
                          <m:sub>
                            <m:r>
                              <m:rPr>
                                <m:nor/>
                              </m:rPr>
                              <a:rPr lang="en-US" sz="2400" b="0" i="0" smtClean="0">
                                <a:latin typeface="Cambria Math" panose="02040503050406030204" pitchFamily="18" charset="0"/>
                                <a:ea typeface="Cambria Math" panose="02040503050406030204" pitchFamily="18" charset="0"/>
                              </a:rPr>
                              <m:t>f</m:t>
                            </m:r>
                          </m:sub>
                        </m:sSub>
                        <m:r>
                          <m:rPr>
                            <m:nor/>
                          </m:rPr>
                          <a:rPr lang="en-US" sz="2400" b="0" i="0" smtClean="0">
                            <a:latin typeface="Cambria Math" panose="02040503050406030204" pitchFamily="18" charset="0"/>
                            <a:ea typeface="Cambria Math" panose="02040503050406030204" pitchFamily="18" charset="0"/>
                          </a:rPr>
                          <m:t>∙</m:t>
                        </m:r>
                        <m:sSup>
                          <m:sSupPr>
                            <m:ctrlPr>
                              <a:rPr lang="en-US" sz="2400" b="0" i="1" smtClean="0">
                                <a:latin typeface="Cambria Math" panose="02040503050406030204" pitchFamily="18" charset="0"/>
                                <a:ea typeface="Cambria Math" panose="02040503050406030204" pitchFamily="18" charset="0"/>
                              </a:rPr>
                            </m:ctrlPr>
                          </m:sSupPr>
                          <m:e>
                            <m:r>
                              <m:rPr>
                                <m:nor/>
                              </m:rPr>
                              <a:rPr lang="en-US" sz="2400" b="0" i="0" smtClean="0">
                                <a:latin typeface="Cambria Math" panose="02040503050406030204" pitchFamily="18" charset="0"/>
                                <a:ea typeface="Cambria Math" panose="02040503050406030204" pitchFamily="18" charset="0"/>
                              </a:rPr>
                              <m:t>hr</m:t>
                            </m:r>
                          </m:e>
                          <m:sup>
                            <m:r>
                              <m:rPr>
                                <m:nor/>
                              </m:rPr>
                              <a:rPr lang="en-US" sz="2400" b="0" i="0" smtClean="0">
                                <a:latin typeface="Cambria Math" panose="02040503050406030204" pitchFamily="18" charset="0"/>
                                <a:ea typeface="Cambria Math" panose="02040503050406030204" pitchFamily="18" charset="0"/>
                              </a:rPr>
                              <m:t>2</m:t>
                            </m:r>
                          </m:sup>
                        </m:sSup>
                      </m:den>
                    </m:f>
                  </m:oMath>
                </a14:m>
                <a:endParaRPr lang="en-US" sz="2400" dirty="0" smtClean="0"/>
              </a:p>
              <a:p>
                <a:pPr marL="400050" lvl="1" indent="0">
                  <a:buNone/>
                </a:pPr>
                <a:endParaRPr lang="en-US" sz="2400" dirty="0"/>
              </a:p>
              <a:p>
                <a:pPr marL="0" indent="0">
                  <a:buNone/>
                </a:pPr>
                <a:endParaRPr lang="en-US" sz="280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333" t="-1348"/>
                </a:stretch>
              </a:blipFill>
            </p:spPr>
            <p:txBody>
              <a:bodyPr/>
              <a:lstStyle/>
              <a:p>
                <a:r>
                  <a:rPr lang="en-MY">
                    <a:noFill/>
                  </a:rPr>
                  <a:t> </a:t>
                </a:r>
              </a:p>
            </p:txBody>
          </p:sp>
        </mc:Fallback>
      </mc:AlternateContent>
    </p:spTree>
    <p:extLst>
      <p:ext uri="{BB962C8B-B14F-4D97-AF65-F5344CB8AC3E}">
        <p14:creationId xmlns:p14="http://schemas.microsoft.com/office/powerpoint/2010/main" val="127580041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Acceleration Pressure Drop</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800" dirty="0" smtClean="0"/>
                  <a:t>In terms of exit quality, it can be written as</a:t>
                </a:r>
              </a:p>
              <a:p>
                <a:pPr marL="0" indent="0">
                  <a:buNone/>
                </a:pPr>
                <a:endParaRPr lang="en-US" sz="2800" dirty="0" smtClean="0"/>
              </a:p>
              <a:p>
                <a:pPr marL="0" indent="0">
                  <a:buNone/>
                </a:pPr>
                <a14:m>
                  <m:oMathPara xmlns:m="http://schemas.openxmlformats.org/officeDocument/2006/math">
                    <m:oMathParaPr>
                      <m:jc m:val="centerGroup"/>
                    </m:oMathParaPr>
                    <m:oMath xmlns:m="http://schemas.openxmlformats.org/officeDocument/2006/math">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𝑎</m:t>
                          </m:r>
                        </m:sub>
                      </m:sSub>
                      <m:r>
                        <a:rPr lang="en-US" sz="2800" b="0" i="1" smtClean="0">
                          <a:latin typeface="Cambria Math" panose="02040503050406030204" pitchFamily="18" charset="0"/>
                          <a:ea typeface="Cambria Math" panose="02040503050406030204" pitchFamily="18" charset="0"/>
                        </a:rPr>
                        <m:t>=</m:t>
                      </m:r>
                      <m:f>
                        <m:fPr>
                          <m:ctrlPr>
                            <a:rPr lang="en-US" sz="2800" b="0" i="1" smtClean="0">
                              <a:latin typeface="Cambria Math" panose="02040503050406030204" pitchFamily="18" charset="0"/>
                              <a:ea typeface="Cambria Math" panose="02040503050406030204" pitchFamily="18" charset="0"/>
                            </a:rPr>
                          </m:ctrlPr>
                        </m:fPr>
                        <m:num>
                          <m:d>
                            <m:dPr>
                              <m:ctrlPr>
                                <a:rPr lang="en-US" sz="2800" b="0" i="1" smtClean="0">
                                  <a:latin typeface="Cambria Math" panose="02040503050406030204" pitchFamily="18" charset="0"/>
                                  <a:ea typeface="Cambria Math" panose="02040503050406030204" pitchFamily="18" charset="0"/>
                                </a:rPr>
                              </m:ctrlPr>
                            </m:dPr>
                            <m:e>
                              <m:r>
                                <a:rPr lang="en-US" sz="2800" b="0" i="1" smtClean="0">
                                  <a:latin typeface="Cambria Math" panose="02040503050406030204" pitchFamily="18" charset="0"/>
                                  <a:ea typeface="Cambria Math" panose="02040503050406030204" pitchFamily="18" charset="0"/>
                                </a:rPr>
                                <m:t>1−</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𝑥</m:t>
                                  </m:r>
                                </m:e>
                                <m:sub>
                                  <m:r>
                                    <a:rPr lang="en-US" sz="2800" b="0" i="1" smtClean="0">
                                      <a:latin typeface="Cambria Math" panose="02040503050406030204" pitchFamily="18" charset="0"/>
                                      <a:ea typeface="Cambria Math" panose="02040503050406030204" pitchFamily="18" charset="0"/>
                                    </a:rPr>
                                    <m:t>𝑒</m:t>
                                  </m:r>
                                </m:sub>
                              </m:sSub>
                            </m:e>
                          </m:d>
                          <m:sSub>
                            <m:sSubPr>
                              <m:ctrlPr>
                                <a:rPr lang="en-US" sz="2800" b="0" i="1" smtClean="0">
                                  <a:latin typeface="Cambria Math" panose="02040503050406030204" pitchFamily="18" charset="0"/>
                                  <a:ea typeface="Cambria Math" panose="02040503050406030204" pitchFamily="18" charset="0"/>
                                </a:rPr>
                              </m:ctrlPr>
                            </m:sSubPr>
                            <m:e>
                              <m:acc>
                                <m:accPr>
                                  <m:chr m:val="̇"/>
                                  <m:ctrlPr>
                                    <a:rPr lang="en-US" sz="2800" b="0" i="1" smtClean="0">
                                      <a:latin typeface="Cambria Math" panose="02040503050406030204" pitchFamily="18" charset="0"/>
                                      <a:ea typeface="Cambria Math" panose="02040503050406030204" pitchFamily="18" charset="0"/>
                                    </a:rPr>
                                  </m:ctrlPr>
                                </m:accPr>
                                <m:e>
                                  <m:r>
                                    <a:rPr lang="en-US" sz="2800" b="0" i="1" smtClean="0">
                                      <a:latin typeface="Cambria Math" panose="02040503050406030204" pitchFamily="18" charset="0"/>
                                      <a:ea typeface="Cambria Math" panose="02040503050406030204" pitchFamily="18" charset="0"/>
                                    </a:rPr>
                                    <m:t>𝑚</m:t>
                                  </m:r>
                                </m:e>
                              </m:acc>
                            </m:e>
                            <m:sub>
                              <m:r>
                                <a:rPr lang="en-US" sz="2800" b="0" i="1" smtClean="0">
                                  <a:latin typeface="Cambria Math" panose="02040503050406030204" pitchFamily="18" charset="0"/>
                                  <a:ea typeface="Cambria Math" panose="02040503050406030204" pitchFamily="18" charset="0"/>
                                </a:rPr>
                                <m:t>𝑡</m:t>
                              </m:r>
                            </m:sub>
                          </m:sSub>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𝑉</m:t>
                              </m:r>
                            </m:e>
                            <m:sub>
                              <m:r>
                                <a:rPr lang="en-US" sz="2800" b="0" i="1" smtClean="0">
                                  <a:latin typeface="Cambria Math" panose="02040503050406030204" pitchFamily="18" charset="0"/>
                                  <a:ea typeface="Cambria Math" panose="02040503050406030204" pitchFamily="18" charset="0"/>
                                </a:rPr>
                                <m:t>𝑓𝑒</m:t>
                              </m:r>
                            </m:sub>
                          </m:sSub>
                        </m:num>
                        <m:den>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𝑔</m:t>
                              </m:r>
                            </m:e>
                            <m:sub>
                              <m:r>
                                <a:rPr lang="en-US" sz="2800" b="0" i="1" smtClean="0">
                                  <a:latin typeface="Cambria Math" panose="02040503050406030204" pitchFamily="18" charset="0"/>
                                  <a:ea typeface="Cambria Math" panose="02040503050406030204" pitchFamily="18" charset="0"/>
                                </a:rPr>
                                <m:t>𝑐</m:t>
                              </m:r>
                            </m:sub>
                          </m:sSub>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𝐴</m:t>
                              </m:r>
                            </m:e>
                            <m:sub>
                              <m:r>
                                <a:rPr lang="en-US" sz="2800" i="1">
                                  <a:latin typeface="Cambria Math" panose="02040503050406030204" pitchFamily="18" charset="0"/>
                                  <a:ea typeface="Cambria Math" panose="02040503050406030204" pitchFamily="18" charset="0"/>
                                </a:rPr>
                                <m:t>𝑐</m:t>
                              </m:r>
                            </m:sub>
                          </m:sSub>
                        </m:den>
                      </m:f>
                      <m:r>
                        <a:rPr lang="en-US" sz="2800" b="0" i="1" smtClean="0">
                          <a:latin typeface="Cambria Math" panose="02040503050406030204" pitchFamily="18" charset="0"/>
                          <a:ea typeface="Cambria Math" panose="02040503050406030204" pitchFamily="18" charset="0"/>
                        </a:rPr>
                        <m:t>+</m:t>
                      </m:r>
                      <m:f>
                        <m:fPr>
                          <m:ctrlPr>
                            <a:rPr lang="en-US" sz="2800" i="1">
                              <a:latin typeface="Cambria Math" panose="02040503050406030204" pitchFamily="18" charset="0"/>
                              <a:ea typeface="Cambria Math" panose="02040503050406030204" pitchFamily="18" charset="0"/>
                            </a:rPr>
                          </m:ctrlPr>
                        </m:fPr>
                        <m:num>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𝑥</m:t>
                              </m:r>
                            </m:e>
                            <m:sub>
                              <m:r>
                                <a:rPr lang="en-US" sz="2800" i="1">
                                  <a:latin typeface="Cambria Math" panose="02040503050406030204" pitchFamily="18" charset="0"/>
                                  <a:ea typeface="Cambria Math" panose="02040503050406030204" pitchFamily="18" charset="0"/>
                                </a:rPr>
                                <m:t>𝑒</m:t>
                              </m:r>
                            </m:sub>
                          </m:sSub>
                          <m:sSub>
                            <m:sSubPr>
                              <m:ctrlPr>
                                <a:rPr lang="en-US" sz="2800" i="1">
                                  <a:latin typeface="Cambria Math" panose="02040503050406030204" pitchFamily="18" charset="0"/>
                                  <a:ea typeface="Cambria Math" panose="02040503050406030204" pitchFamily="18" charset="0"/>
                                </a:rPr>
                              </m:ctrlPr>
                            </m:sSubPr>
                            <m:e>
                              <m:acc>
                                <m:accPr>
                                  <m:chr m:val="̇"/>
                                  <m:ctrlPr>
                                    <a:rPr lang="en-US" sz="2800" i="1">
                                      <a:latin typeface="Cambria Math" panose="02040503050406030204" pitchFamily="18" charset="0"/>
                                      <a:ea typeface="Cambria Math" panose="02040503050406030204" pitchFamily="18" charset="0"/>
                                    </a:rPr>
                                  </m:ctrlPr>
                                </m:accPr>
                                <m:e>
                                  <m:r>
                                    <a:rPr lang="en-US" sz="2800" i="1">
                                      <a:latin typeface="Cambria Math" panose="02040503050406030204" pitchFamily="18" charset="0"/>
                                      <a:ea typeface="Cambria Math" panose="02040503050406030204" pitchFamily="18" charset="0"/>
                                    </a:rPr>
                                    <m:t>𝑚</m:t>
                                  </m:r>
                                </m:e>
                              </m:acc>
                            </m:e>
                            <m:sub>
                              <m:r>
                                <a:rPr lang="en-US" sz="2800" b="0" i="1" smtClean="0">
                                  <a:latin typeface="Cambria Math" panose="02040503050406030204" pitchFamily="18" charset="0"/>
                                  <a:ea typeface="Cambria Math" panose="02040503050406030204" pitchFamily="18" charset="0"/>
                                </a:rPr>
                                <m:t>𝑡</m:t>
                              </m:r>
                            </m:sub>
                          </m:sSub>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𝑉</m:t>
                              </m:r>
                            </m:e>
                            <m:sub>
                              <m:r>
                                <a:rPr lang="en-US" sz="2800" b="0" i="1" smtClean="0">
                                  <a:latin typeface="Cambria Math" panose="02040503050406030204" pitchFamily="18" charset="0"/>
                                  <a:ea typeface="Cambria Math" panose="02040503050406030204" pitchFamily="18" charset="0"/>
                                </a:rPr>
                                <m:t>𝑔</m:t>
                              </m:r>
                              <m:r>
                                <a:rPr lang="en-US" sz="2800" i="1">
                                  <a:latin typeface="Cambria Math" panose="02040503050406030204" pitchFamily="18" charset="0"/>
                                  <a:ea typeface="Cambria Math" panose="02040503050406030204" pitchFamily="18" charset="0"/>
                                </a:rPr>
                                <m:t>𝑒</m:t>
                              </m:r>
                            </m:sub>
                          </m:sSub>
                        </m:num>
                        <m:den>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𝑔</m:t>
                              </m:r>
                            </m:e>
                            <m:sub>
                              <m:r>
                                <a:rPr lang="en-US" sz="2800" i="1">
                                  <a:latin typeface="Cambria Math" panose="02040503050406030204" pitchFamily="18" charset="0"/>
                                  <a:ea typeface="Cambria Math" panose="02040503050406030204" pitchFamily="18" charset="0"/>
                                </a:rPr>
                                <m:t>𝑐</m:t>
                              </m:r>
                            </m:sub>
                          </m:sSub>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𝐴</m:t>
                              </m:r>
                            </m:e>
                            <m:sub>
                              <m:r>
                                <a:rPr lang="en-US" sz="2800" i="1">
                                  <a:latin typeface="Cambria Math" panose="02040503050406030204" pitchFamily="18" charset="0"/>
                                  <a:ea typeface="Cambria Math" panose="02040503050406030204" pitchFamily="18" charset="0"/>
                                </a:rPr>
                                <m:t>𝑐</m:t>
                              </m:r>
                            </m:sub>
                          </m:sSub>
                        </m:den>
                      </m:f>
                      <m:r>
                        <a:rPr lang="en-US" sz="2800" b="0" i="1" smtClean="0">
                          <a:latin typeface="Cambria Math" panose="02040503050406030204" pitchFamily="18" charset="0"/>
                          <a:ea typeface="Cambria Math" panose="02040503050406030204" pitchFamily="18" charset="0"/>
                        </a:rPr>
                        <m:t>−</m:t>
                      </m:r>
                      <m:f>
                        <m:fPr>
                          <m:ctrlPr>
                            <a:rPr lang="en-US" sz="2800" i="1">
                              <a:latin typeface="Cambria Math" panose="02040503050406030204" pitchFamily="18" charset="0"/>
                              <a:ea typeface="Cambria Math" panose="02040503050406030204" pitchFamily="18" charset="0"/>
                            </a:rPr>
                          </m:ctrlPr>
                        </m:fPr>
                        <m:num>
                          <m:sSub>
                            <m:sSubPr>
                              <m:ctrlPr>
                                <a:rPr lang="en-US" sz="2800" i="1">
                                  <a:latin typeface="Cambria Math" panose="02040503050406030204" pitchFamily="18" charset="0"/>
                                  <a:ea typeface="Cambria Math" panose="02040503050406030204" pitchFamily="18" charset="0"/>
                                </a:rPr>
                              </m:ctrlPr>
                            </m:sSubPr>
                            <m:e>
                              <m:acc>
                                <m:accPr>
                                  <m:chr m:val="̇"/>
                                  <m:ctrlPr>
                                    <a:rPr lang="en-US" sz="2800" i="1">
                                      <a:latin typeface="Cambria Math" panose="02040503050406030204" pitchFamily="18" charset="0"/>
                                      <a:ea typeface="Cambria Math" panose="02040503050406030204" pitchFamily="18" charset="0"/>
                                    </a:rPr>
                                  </m:ctrlPr>
                                </m:accPr>
                                <m:e>
                                  <m:r>
                                    <a:rPr lang="en-US" sz="2800" i="1">
                                      <a:latin typeface="Cambria Math" panose="02040503050406030204" pitchFamily="18" charset="0"/>
                                      <a:ea typeface="Cambria Math" panose="02040503050406030204" pitchFamily="18" charset="0"/>
                                    </a:rPr>
                                    <m:t>𝑚</m:t>
                                  </m:r>
                                </m:e>
                              </m:acc>
                            </m:e>
                            <m:sub>
                              <m:r>
                                <a:rPr lang="en-US" sz="2800" b="0" i="1" smtClean="0">
                                  <a:latin typeface="Cambria Math" panose="02040503050406030204" pitchFamily="18" charset="0"/>
                                  <a:ea typeface="Cambria Math" panose="02040503050406030204" pitchFamily="18" charset="0"/>
                                </a:rPr>
                                <m:t>𝑡</m:t>
                              </m:r>
                            </m:sub>
                          </m:sSub>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𝑉</m:t>
                              </m:r>
                            </m:e>
                            <m:sub>
                              <m:r>
                                <a:rPr lang="en-US" sz="2800" b="0" i="1" smtClean="0">
                                  <a:latin typeface="Cambria Math" panose="02040503050406030204" pitchFamily="18" charset="0"/>
                                  <a:ea typeface="Cambria Math" panose="02040503050406030204" pitchFamily="18" charset="0"/>
                                </a:rPr>
                                <m:t>𝑖</m:t>
                              </m:r>
                            </m:sub>
                          </m:sSub>
                        </m:num>
                        <m:den>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𝑔</m:t>
                              </m:r>
                            </m:e>
                            <m:sub>
                              <m:r>
                                <a:rPr lang="en-US" sz="2800" i="1">
                                  <a:latin typeface="Cambria Math" panose="02040503050406030204" pitchFamily="18" charset="0"/>
                                  <a:ea typeface="Cambria Math" panose="02040503050406030204" pitchFamily="18" charset="0"/>
                                </a:rPr>
                                <m:t>𝑐</m:t>
                              </m:r>
                            </m:sub>
                          </m:sSub>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𝐴</m:t>
                              </m:r>
                            </m:e>
                            <m:sub>
                              <m:r>
                                <a:rPr lang="en-US" sz="2800" i="1">
                                  <a:latin typeface="Cambria Math" panose="02040503050406030204" pitchFamily="18" charset="0"/>
                                  <a:ea typeface="Cambria Math" panose="02040503050406030204" pitchFamily="18" charset="0"/>
                                </a:rPr>
                                <m:t>𝑐</m:t>
                              </m:r>
                            </m:sub>
                          </m:sSub>
                        </m:den>
                      </m:f>
                    </m:oMath>
                  </m:oMathPara>
                </a14:m>
                <a:endParaRPr lang="en-US" sz="2800" dirty="0" smtClean="0"/>
              </a:p>
              <a:p>
                <a:pPr marL="0" indent="0">
                  <a:buNone/>
                </a:pPr>
                <a14:m>
                  <m:oMathPara xmlns:m="http://schemas.openxmlformats.org/officeDocument/2006/math">
                    <m:oMathParaPr>
                      <m:jc m:val="centerGroup"/>
                    </m:oMathParaPr>
                    <m:oMath xmlns:m="http://schemas.openxmlformats.org/officeDocument/2006/math">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𝑎</m:t>
                          </m:r>
                        </m:sub>
                      </m:sSub>
                      <m:r>
                        <a:rPr lang="en-US" sz="2800" i="1">
                          <a:latin typeface="Cambria Math" panose="02040503050406030204" pitchFamily="18" charset="0"/>
                          <a:ea typeface="Cambria Math" panose="02040503050406030204" pitchFamily="18" charset="0"/>
                        </a:rPr>
                        <m:t>=</m:t>
                      </m:r>
                      <m:f>
                        <m:fPr>
                          <m:ctrlPr>
                            <a:rPr lang="en-US" sz="2800" i="1" smtClean="0">
                              <a:latin typeface="Cambria Math" panose="02040503050406030204" pitchFamily="18" charset="0"/>
                              <a:ea typeface="Cambria Math" panose="02040503050406030204" pitchFamily="18" charset="0"/>
                            </a:rPr>
                          </m:ctrlPr>
                        </m:fPr>
                        <m:num>
                          <m:r>
                            <a:rPr lang="en-US" sz="2800" b="0" i="1" smtClean="0">
                              <a:latin typeface="Cambria Math" panose="02040503050406030204" pitchFamily="18" charset="0"/>
                              <a:ea typeface="Cambria Math" panose="02040503050406030204" pitchFamily="18" charset="0"/>
                            </a:rPr>
                            <m:t>𝐺</m:t>
                          </m:r>
                        </m:num>
                        <m:den>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𝑔</m:t>
                              </m:r>
                            </m:e>
                            <m:sub>
                              <m:r>
                                <a:rPr lang="en-US" sz="2800" i="1">
                                  <a:latin typeface="Cambria Math" panose="02040503050406030204" pitchFamily="18" charset="0"/>
                                  <a:ea typeface="Cambria Math" panose="02040503050406030204" pitchFamily="18" charset="0"/>
                                </a:rPr>
                                <m:t>𝑐</m:t>
                              </m:r>
                            </m:sub>
                          </m:sSub>
                        </m:den>
                      </m:f>
                      <m:d>
                        <m:dPr>
                          <m:begChr m:val="["/>
                          <m:endChr m:val="]"/>
                          <m:ctrlPr>
                            <a:rPr lang="en-US" sz="2800" i="1" smtClean="0">
                              <a:latin typeface="Cambria Math" panose="02040503050406030204" pitchFamily="18" charset="0"/>
                              <a:ea typeface="Cambria Math" panose="02040503050406030204" pitchFamily="18" charset="0"/>
                            </a:rPr>
                          </m:ctrlPr>
                        </m:dPr>
                        <m:e>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1−</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𝑥</m:t>
                                  </m:r>
                                </m:e>
                                <m:sub>
                                  <m:r>
                                    <a:rPr lang="en-US" sz="2800" i="1">
                                      <a:latin typeface="Cambria Math" panose="02040503050406030204" pitchFamily="18" charset="0"/>
                                      <a:ea typeface="Cambria Math" panose="02040503050406030204" pitchFamily="18" charset="0"/>
                                    </a:rPr>
                                    <m:t>𝑒</m:t>
                                  </m:r>
                                </m:sub>
                              </m:sSub>
                            </m:e>
                          </m:d>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𝑉</m:t>
                              </m:r>
                            </m:e>
                            <m:sub>
                              <m:r>
                                <a:rPr lang="en-US" sz="2800" i="1">
                                  <a:latin typeface="Cambria Math" panose="02040503050406030204" pitchFamily="18" charset="0"/>
                                  <a:ea typeface="Cambria Math" panose="02040503050406030204" pitchFamily="18" charset="0"/>
                                </a:rPr>
                                <m:t>𝑓𝑒</m:t>
                              </m:r>
                            </m:sub>
                          </m:sSub>
                          <m:r>
                            <a:rPr lang="en-US" sz="2800" b="0" i="1" smtClean="0">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𝑥</m:t>
                              </m:r>
                            </m:e>
                            <m:sub>
                              <m:r>
                                <a:rPr lang="en-US" sz="2800" i="1">
                                  <a:latin typeface="Cambria Math" panose="02040503050406030204" pitchFamily="18" charset="0"/>
                                  <a:ea typeface="Cambria Math" panose="02040503050406030204" pitchFamily="18" charset="0"/>
                                </a:rPr>
                                <m:t>𝑒</m:t>
                              </m:r>
                            </m:sub>
                          </m:sSub>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𝑉</m:t>
                              </m:r>
                            </m:e>
                            <m:sub>
                              <m:r>
                                <a:rPr lang="en-US" sz="2800" i="1">
                                  <a:latin typeface="Cambria Math" panose="02040503050406030204" pitchFamily="18" charset="0"/>
                                  <a:ea typeface="Cambria Math" panose="02040503050406030204" pitchFamily="18" charset="0"/>
                                </a:rPr>
                                <m:t>𝑔𝑒</m:t>
                              </m:r>
                            </m:sub>
                          </m:sSub>
                          <m:r>
                            <a:rPr lang="en-US" sz="2800" b="0" i="1" smtClean="0">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𝑉</m:t>
                              </m:r>
                            </m:e>
                            <m:sub>
                              <m:r>
                                <a:rPr lang="en-US" sz="2800" i="1">
                                  <a:latin typeface="Cambria Math" panose="02040503050406030204" pitchFamily="18" charset="0"/>
                                  <a:ea typeface="Cambria Math" panose="02040503050406030204" pitchFamily="18" charset="0"/>
                                </a:rPr>
                                <m:t>𝑖</m:t>
                              </m:r>
                            </m:sub>
                          </m:sSub>
                        </m:e>
                      </m:d>
                    </m:oMath>
                  </m:oMathPara>
                </a14:m>
                <a:endParaRPr lang="en-US" sz="2800" dirty="0"/>
              </a:p>
              <a:p>
                <a:pPr marL="0" indent="0">
                  <a:buNone/>
                </a:pPr>
                <a:endParaRPr lang="en-US" sz="2800" dirty="0"/>
              </a:p>
              <a:p>
                <a:pPr marL="400050" lvl="1" indent="0">
                  <a:buNone/>
                </a:pPr>
                <a14:m>
                  <m:oMath xmlns:m="http://schemas.openxmlformats.org/officeDocument/2006/math">
                    <m:r>
                      <a:rPr lang="en-US" sz="2400" b="0" i="1" smtClean="0">
                        <a:latin typeface="Cambria Math" panose="02040503050406030204" pitchFamily="18" charset="0"/>
                        <a:ea typeface="Cambria Math" panose="02040503050406030204" pitchFamily="18" charset="0"/>
                      </a:rPr>
                      <m:t>𝐺</m:t>
                    </m:r>
                  </m:oMath>
                </a14:m>
                <a:r>
                  <a:rPr lang="en-US" sz="2400" dirty="0"/>
                  <a:t> = </a:t>
                </a:r>
                <a:r>
                  <a:rPr lang="en-US" sz="2400" dirty="0" smtClean="0"/>
                  <a:t>mass flux = mass velocity = </a:t>
                </a:r>
                <a14:m>
                  <m:oMath xmlns:m="http://schemas.openxmlformats.org/officeDocument/2006/math">
                    <m:f>
                      <m:fPr>
                        <m:ctrlPr>
                          <a:rPr lang="en-US" sz="2000" i="1">
                            <a:latin typeface="Cambria Math" panose="02040503050406030204" pitchFamily="18" charset="0"/>
                            <a:ea typeface="Cambria Math" panose="02040503050406030204" pitchFamily="18" charset="0"/>
                          </a:rPr>
                        </m:ctrlPr>
                      </m:fPr>
                      <m:num>
                        <m:sSub>
                          <m:sSubPr>
                            <m:ctrlPr>
                              <a:rPr lang="en-US" sz="2400" i="1">
                                <a:latin typeface="Cambria Math" panose="02040503050406030204" pitchFamily="18" charset="0"/>
                                <a:ea typeface="Cambria Math" panose="02040503050406030204" pitchFamily="18" charset="0"/>
                              </a:rPr>
                            </m:ctrlPr>
                          </m:sSubPr>
                          <m:e>
                            <m:acc>
                              <m:accPr>
                                <m:chr m:val="̇"/>
                                <m:ctrlPr>
                                  <a:rPr lang="en-US" sz="2400" i="1">
                                    <a:latin typeface="Cambria Math" panose="02040503050406030204" pitchFamily="18" charset="0"/>
                                    <a:ea typeface="Cambria Math" panose="02040503050406030204" pitchFamily="18" charset="0"/>
                                  </a:rPr>
                                </m:ctrlPr>
                              </m:accPr>
                              <m:e>
                                <m:r>
                                  <a:rPr lang="en-US" sz="2400" i="1">
                                    <a:latin typeface="Cambria Math" panose="02040503050406030204" pitchFamily="18" charset="0"/>
                                    <a:ea typeface="Cambria Math" panose="02040503050406030204" pitchFamily="18" charset="0"/>
                                  </a:rPr>
                                  <m:t>𝑚</m:t>
                                </m:r>
                              </m:e>
                            </m:acc>
                          </m:e>
                          <m:sub>
                            <m:r>
                              <a:rPr lang="en-US" sz="2400" i="1">
                                <a:latin typeface="Cambria Math" panose="02040503050406030204" pitchFamily="18" charset="0"/>
                                <a:ea typeface="Cambria Math" panose="02040503050406030204" pitchFamily="18" charset="0"/>
                              </a:rPr>
                              <m:t>𝑡</m:t>
                            </m:r>
                          </m:sub>
                        </m:sSub>
                      </m:num>
                      <m:den>
                        <m:sSub>
                          <m:sSubPr>
                            <m:ctrlPr>
                              <a:rPr lang="en-US" sz="2000" i="1">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𝐴</m:t>
                            </m:r>
                          </m:e>
                          <m:sub>
                            <m:r>
                              <a:rPr lang="en-US" sz="2000" i="1">
                                <a:latin typeface="Cambria Math" panose="02040503050406030204" pitchFamily="18" charset="0"/>
                                <a:ea typeface="Cambria Math" panose="02040503050406030204" pitchFamily="18" charset="0"/>
                              </a:rPr>
                              <m:t>𝑐</m:t>
                            </m:r>
                          </m:sub>
                        </m:sSub>
                      </m:den>
                    </m:f>
                  </m:oMath>
                </a14:m>
                <a:endParaRPr lang="en-US" sz="2400" dirty="0"/>
              </a:p>
              <a:p>
                <a:pPr marL="400050" lvl="1" indent="0">
                  <a:buNone/>
                </a:pPr>
                <a:endParaRPr lang="en-US" sz="2400" dirty="0"/>
              </a:p>
              <a:p>
                <a:pPr marL="0" indent="0">
                  <a:buNone/>
                </a:pPr>
                <a:endParaRPr lang="en-US" sz="280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333" t="-1348"/>
                </a:stretch>
              </a:blipFill>
            </p:spPr>
            <p:txBody>
              <a:bodyPr/>
              <a:lstStyle/>
              <a:p>
                <a:r>
                  <a:rPr lang="en-US">
                    <a:noFill/>
                  </a:rPr>
                  <a:t> </a:t>
                </a:r>
              </a:p>
            </p:txBody>
          </p:sp>
        </mc:Fallback>
      </mc:AlternateContent>
    </p:spTree>
    <p:extLst>
      <p:ext uri="{BB962C8B-B14F-4D97-AF65-F5344CB8AC3E}">
        <p14:creationId xmlns:p14="http://schemas.microsoft.com/office/powerpoint/2010/main" val="13501690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Acceleration Pressure Drop</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800" dirty="0" smtClean="0"/>
                  <a:t>From the continuity equation, we can also involve the exit void fraction, </a:t>
                </a:r>
                <a14:m>
                  <m:oMath xmlns:m="http://schemas.openxmlformats.org/officeDocument/2006/math">
                    <m:sSub>
                      <m:sSubPr>
                        <m:ctrlPr>
                          <a:rPr lang="en-US" sz="2800" i="1">
                            <a:latin typeface="Cambria Math" panose="02040503050406030204" pitchFamily="18" charset="0"/>
                            <a:ea typeface="Cambria Math" panose="02040503050406030204" pitchFamily="18" charset="0"/>
                          </a:rPr>
                        </m:ctrlPr>
                      </m:sSubPr>
                      <m:e>
                        <m:r>
                          <a:rPr lang="en-US" sz="2800" i="1" smtClean="0">
                            <a:latin typeface="Cambria Math" panose="02040503050406030204" pitchFamily="18" charset="0"/>
                            <a:ea typeface="Cambria Math" panose="02040503050406030204" pitchFamily="18" charset="0"/>
                          </a:rPr>
                          <m:t>𝛼</m:t>
                        </m:r>
                      </m:e>
                      <m:sub>
                        <m:r>
                          <a:rPr lang="en-US" sz="2800" i="1">
                            <a:latin typeface="Cambria Math" panose="02040503050406030204" pitchFamily="18" charset="0"/>
                            <a:ea typeface="Cambria Math" panose="02040503050406030204" pitchFamily="18" charset="0"/>
                          </a:rPr>
                          <m:t>𝑒</m:t>
                        </m:r>
                      </m:sub>
                    </m:sSub>
                  </m:oMath>
                </a14:m>
                <a:r>
                  <a:rPr lang="en-US" sz="2800" dirty="0" smtClean="0"/>
                  <a:t>, in the velocity terms</a:t>
                </a:r>
              </a:p>
              <a:p>
                <a:pPr marL="0" indent="0">
                  <a:buNone/>
                </a:pPr>
                <a:endParaRPr lang="en-US" sz="2800" dirty="0" smtClean="0"/>
              </a:p>
              <a:p>
                <a:pPr marL="0" indent="0">
                  <a:buNone/>
                </a:pPr>
                <a:r>
                  <a:rPr lang="en-US" sz="2800" dirty="0" smtClean="0">
                    <a:ea typeface="Cambria Math" panose="02040503050406030204" pitchFamily="18" charset="0"/>
                  </a:rPr>
                  <a:t>		</a:t>
                </a:r>
                <a14:m>
                  <m:oMath xmlns:m="http://schemas.openxmlformats.org/officeDocument/2006/math">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𝑉</m:t>
                        </m:r>
                      </m:e>
                      <m:sub>
                        <m:r>
                          <a:rPr lang="en-US" sz="2800" i="1">
                            <a:latin typeface="Cambria Math" panose="02040503050406030204" pitchFamily="18" charset="0"/>
                            <a:ea typeface="Cambria Math" panose="02040503050406030204" pitchFamily="18" charset="0"/>
                          </a:rPr>
                          <m:t>𝑓𝑒</m:t>
                        </m:r>
                      </m:sub>
                    </m:sSub>
                    <m:r>
                      <a:rPr lang="en-US" sz="2800" b="0" i="1" smtClean="0">
                        <a:latin typeface="Cambria Math" panose="02040503050406030204" pitchFamily="18" charset="0"/>
                        <a:ea typeface="Cambria Math" panose="02040503050406030204" pitchFamily="18" charset="0"/>
                      </a:rPr>
                      <m:t>=</m:t>
                    </m:r>
                    <m:f>
                      <m:fPr>
                        <m:ctrlPr>
                          <a:rPr lang="en-US" sz="2800" b="0" i="1" smtClean="0">
                            <a:latin typeface="Cambria Math" panose="02040503050406030204" pitchFamily="18" charset="0"/>
                            <a:ea typeface="Cambria Math" panose="02040503050406030204" pitchFamily="18" charset="0"/>
                          </a:rPr>
                        </m:ctrlPr>
                      </m:fPr>
                      <m:num>
                        <m:d>
                          <m:dPr>
                            <m:ctrlPr>
                              <a:rPr lang="en-US" sz="2800" b="0" i="1" smtClean="0">
                                <a:latin typeface="Cambria Math" panose="02040503050406030204" pitchFamily="18" charset="0"/>
                                <a:ea typeface="Cambria Math" panose="02040503050406030204" pitchFamily="18" charset="0"/>
                              </a:rPr>
                            </m:ctrlPr>
                          </m:dPr>
                          <m:e>
                            <m:r>
                              <a:rPr lang="en-US" sz="2800" b="0" i="1" smtClean="0">
                                <a:latin typeface="Cambria Math" panose="02040503050406030204" pitchFamily="18" charset="0"/>
                                <a:ea typeface="Cambria Math" panose="02040503050406030204" pitchFamily="18" charset="0"/>
                              </a:rPr>
                              <m:t>1−</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𝑥</m:t>
                                </m:r>
                              </m:e>
                              <m:sub>
                                <m:r>
                                  <a:rPr lang="en-US" sz="2800" b="0" i="1" smtClean="0">
                                    <a:latin typeface="Cambria Math" panose="02040503050406030204" pitchFamily="18" charset="0"/>
                                    <a:ea typeface="Cambria Math" panose="02040503050406030204" pitchFamily="18" charset="0"/>
                                  </a:rPr>
                                  <m:t>𝑒</m:t>
                                </m:r>
                              </m:sub>
                            </m:sSub>
                          </m:e>
                        </m:d>
                        <m:r>
                          <a:rPr lang="en-US" sz="2800" b="0" i="1" smtClean="0">
                            <a:latin typeface="Cambria Math" panose="02040503050406030204" pitchFamily="18" charset="0"/>
                            <a:ea typeface="Cambria Math" panose="02040503050406030204" pitchFamily="18" charset="0"/>
                          </a:rPr>
                          <m:t>𝐺</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𝑣</m:t>
                            </m:r>
                          </m:e>
                          <m:sub>
                            <m:r>
                              <a:rPr lang="en-US" sz="2800" b="0" i="1" smtClean="0">
                                <a:latin typeface="Cambria Math" panose="02040503050406030204" pitchFamily="18" charset="0"/>
                                <a:ea typeface="Cambria Math" panose="02040503050406030204" pitchFamily="18" charset="0"/>
                              </a:rPr>
                              <m:t>𝑓</m:t>
                            </m:r>
                          </m:sub>
                        </m:sSub>
                      </m:num>
                      <m:den>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1−</m:t>
                            </m:r>
                            <m:sSub>
                              <m:sSubPr>
                                <m:ctrlPr>
                                  <a:rPr lang="en-US" sz="2800" i="1">
                                    <a:latin typeface="Cambria Math" panose="02040503050406030204" pitchFamily="18" charset="0"/>
                                    <a:ea typeface="Cambria Math" panose="02040503050406030204" pitchFamily="18" charset="0"/>
                                  </a:rPr>
                                </m:ctrlPr>
                              </m:sSubPr>
                              <m:e>
                                <m:r>
                                  <a:rPr lang="en-US" sz="2800" i="1" smtClean="0">
                                    <a:latin typeface="Cambria Math" panose="02040503050406030204" pitchFamily="18" charset="0"/>
                                    <a:ea typeface="Cambria Math" panose="02040503050406030204" pitchFamily="18" charset="0"/>
                                  </a:rPr>
                                  <m:t>𝛼</m:t>
                                </m:r>
                              </m:e>
                              <m:sub>
                                <m:r>
                                  <a:rPr lang="en-US" sz="2800" i="1">
                                    <a:latin typeface="Cambria Math" panose="02040503050406030204" pitchFamily="18" charset="0"/>
                                    <a:ea typeface="Cambria Math" panose="02040503050406030204" pitchFamily="18" charset="0"/>
                                  </a:rPr>
                                  <m:t>𝑒</m:t>
                                </m:r>
                              </m:sub>
                            </m:sSub>
                          </m:e>
                        </m:d>
                      </m:den>
                    </m:f>
                  </m:oMath>
                </a14:m>
                <a:endParaRPr lang="en-US" sz="2800" b="0" dirty="0" smtClean="0">
                  <a:ea typeface="Cambria Math" panose="02040503050406030204" pitchFamily="18" charset="0"/>
                </a:endParaRPr>
              </a:p>
              <a:p>
                <a:pPr marL="0" indent="0">
                  <a:buNone/>
                </a:pPr>
                <a:r>
                  <a:rPr lang="en-US" sz="2800" dirty="0" smtClean="0">
                    <a:ea typeface="Cambria Math" panose="02040503050406030204" pitchFamily="18" charset="0"/>
                  </a:rPr>
                  <a:t>		</a:t>
                </a:r>
                <a14:m>
                  <m:oMath xmlns:m="http://schemas.openxmlformats.org/officeDocument/2006/math">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𝑉</m:t>
                        </m:r>
                      </m:e>
                      <m:sub>
                        <m:r>
                          <a:rPr lang="en-US" sz="2800" b="0" i="1" smtClean="0">
                            <a:latin typeface="Cambria Math" panose="02040503050406030204" pitchFamily="18" charset="0"/>
                            <a:ea typeface="Cambria Math" panose="02040503050406030204" pitchFamily="18" charset="0"/>
                          </a:rPr>
                          <m:t>𝑔</m:t>
                        </m:r>
                        <m:r>
                          <a:rPr lang="en-US" sz="2800" i="1">
                            <a:latin typeface="Cambria Math" panose="02040503050406030204" pitchFamily="18" charset="0"/>
                            <a:ea typeface="Cambria Math" panose="02040503050406030204" pitchFamily="18" charset="0"/>
                          </a:rPr>
                          <m:t>𝑒</m:t>
                        </m:r>
                      </m:sub>
                    </m:sSub>
                    <m:r>
                      <a:rPr lang="en-US" sz="2800" i="1">
                        <a:latin typeface="Cambria Math" panose="02040503050406030204" pitchFamily="18" charset="0"/>
                        <a:ea typeface="Cambria Math" panose="02040503050406030204" pitchFamily="18" charset="0"/>
                      </a:rPr>
                      <m:t>=</m:t>
                    </m:r>
                    <m:f>
                      <m:fPr>
                        <m:ctrlPr>
                          <a:rPr lang="en-US" sz="2800" i="1">
                            <a:latin typeface="Cambria Math" panose="02040503050406030204" pitchFamily="18" charset="0"/>
                            <a:ea typeface="Cambria Math" panose="02040503050406030204" pitchFamily="18" charset="0"/>
                          </a:rPr>
                        </m:ctrlPr>
                      </m:fPr>
                      <m:num>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𝑥</m:t>
                            </m:r>
                          </m:e>
                          <m:sub>
                            <m:r>
                              <a:rPr lang="en-US" sz="2800" i="1">
                                <a:latin typeface="Cambria Math" panose="02040503050406030204" pitchFamily="18" charset="0"/>
                                <a:ea typeface="Cambria Math" panose="02040503050406030204" pitchFamily="18" charset="0"/>
                              </a:rPr>
                              <m:t>𝑒</m:t>
                            </m:r>
                          </m:sub>
                        </m:sSub>
                        <m:r>
                          <a:rPr lang="en-US" sz="2800" i="1">
                            <a:latin typeface="Cambria Math" panose="02040503050406030204" pitchFamily="18" charset="0"/>
                            <a:ea typeface="Cambria Math" panose="02040503050406030204" pitchFamily="18" charset="0"/>
                          </a:rPr>
                          <m:t>𝐺</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𝑣</m:t>
                            </m:r>
                          </m:e>
                          <m:sub>
                            <m:r>
                              <a:rPr lang="en-US" sz="2800" b="0" i="1" smtClean="0">
                                <a:latin typeface="Cambria Math" panose="02040503050406030204" pitchFamily="18" charset="0"/>
                                <a:ea typeface="Cambria Math" panose="02040503050406030204" pitchFamily="18" charset="0"/>
                              </a:rPr>
                              <m:t>𝑔</m:t>
                            </m:r>
                          </m:sub>
                        </m:sSub>
                      </m:num>
                      <m:den>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𝛼</m:t>
                            </m:r>
                          </m:e>
                          <m:sub>
                            <m:r>
                              <a:rPr lang="en-US" sz="2800" i="1">
                                <a:latin typeface="Cambria Math" panose="02040503050406030204" pitchFamily="18" charset="0"/>
                                <a:ea typeface="Cambria Math" panose="02040503050406030204" pitchFamily="18" charset="0"/>
                              </a:rPr>
                              <m:t>𝑒</m:t>
                            </m:r>
                          </m:sub>
                        </m:sSub>
                      </m:den>
                    </m:f>
                  </m:oMath>
                </a14:m>
                <a:endParaRPr lang="en-US" sz="2800" dirty="0" smtClean="0"/>
              </a:p>
              <a:p>
                <a:pPr marL="0" indent="0">
                  <a:buNone/>
                </a:pPr>
                <a:r>
                  <a:rPr lang="en-US" sz="2800" dirty="0" smtClean="0">
                    <a:ea typeface="Cambria Math" panose="02040503050406030204" pitchFamily="18" charset="0"/>
                  </a:rPr>
                  <a:t>		</a:t>
                </a:r>
                <a14:m>
                  <m:oMath xmlns:m="http://schemas.openxmlformats.org/officeDocument/2006/math">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𝑉</m:t>
                        </m:r>
                      </m:e>
                      <m:sub>
                        <m:r>
                          <a:rPr lang="en-US" sz="2800" b="0" i="1" smtClean="0">
                            <a:latin typeface="Cambria Math" panose="02040503050406030204" pitchFamily="18" charset="0"/>
                            <a:ea typeface="Cambria Math" panose="02040503050406030204" pitchFamily="18" charset="0"/>
                          </a:rPr>
                          <m:t>𝑖</m:t>
                        </m:r>
                      </m:sub>
                    </m:sSub>
                    <m:r>
                      <a:rPr lang="en-US" sz="2800" i="1">
                        <a:latin typeface="Cambria Math" panose="02040503050406030204" pitchFamily="18" charset="0"/>
                        <a:ea typeface="Cambria Math" panose="02040503050406030204" pitchFamily="18" charset="0"/>
                      </a:rPr>
                      <m:t>=</m:t>
                    </m:r>
                    <m:r>
                      <a:rPr lang="en-US" sz="2800" i="1">
                        <a:latin typeface="Cambria Math" panose="02040503050406030204" pitchFamily="18" charset="0"/>
                        <a:ea typeface="Cambria Math" panose="02040503050406030204" pitchFamily="18" charset="0"/>
                      </a:rPr>
                      <m:t>𝐺</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𝑣</m:t>
                        </m:r>
                      </m:e>
                      <m:sub>
                        <m:r>
                          <a:rPr lang="en-US" sz="2800" i="1">
                            <a:latin typeface="Cambria Math" panose="02040503050406030204" pitchFamily="18" charset="0"/>
                            <a:ea typeface="Cambria Math" panose="02040503050406030204" pitchFamily="18" charset="0"/>
                          </a:rPr>
                          <m:t>𝑖</m:t>
                        </m:r>
                      </m:sub>
                    </m:sSub>
                  </m:oMath>
                </a14:m>
                <a:endParaRPr lang="en-US" sz="2800" dirty="0"/>
              </a:p>
              <a:p>
                <a:pPr marL="0" indent="0">
                  <a:buNone/>
                </a:pPr>
                <a:endParaRPr lang="en-US" sz="280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333" t="-1348"/>
                </a:stretch>
              </a:blipFill>
            </p:spPr>
            <p:txBody>
              <a:bodyPr/>
              <a:lstStyle/>
              <a:p>
                <a:r>
                  <a:rPr lang="en-MY">
                    <a:noFill/>
                  </a:rPr>
                  <a:t> </a:t>
                </a:r>
              </a:p>
            </p:txBody>
          </p:sp>
        </mc:Fallback>
      </mc:AlternateContent>
    </p:spTree>
    <p:extLst>
      <p:ext uri="{BB962C8B-B14F-4D97-AF65-F5344CB8AC3E}">
        <p14:creationId xmlns:p14="http://schemas.microsoft.com/office/powerpoint/2010/main" val="122463941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Acceleration Pressure Drop</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2887" y="1295400"/>
                <a:ext cx="8229600" cy="4525963"/>
              </a:xfrm>
            </p:spPr>
            <p:txBody>
              <a:bodyPr/>
              <a:lstStyle/>
              <a:p>
                <a:r>
                  <a:rPr lang="en-US" sz="2800" dirty="0" smtClean="0"/>
                  <a:t>Thus, acceleration pressure drop can be written as</a:t>
                </a:r>
              </a:p>
              <a:p>
                <a:pPr marL="0" indent="0">
                  <a:buNone/>
                </a:pPr>
                <a:endParaRPr lang="en-US" sz="2800" dirty="0" smtClean="0"/>
              </a:p>
              <a:p>
                <a:pPr marL="0" indent="0">
                  <a:buNone/>
                </a:pPr>
                <a14:m>
                  <m:oMathPara xmlns:m="http://schemas.openxmlformats.org/officeDocument/2006/math">
                    <m:oMathParaPr>
                      <m:jc m:val="centerGroup"/>
                    </m:oMathParaPr>
                    <m:oMath xmlns:m="http://schemas.openxmlformats.org/officeDocument/2006/math">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𝑎</m:t>
                          </m:r>
                        </m:sub>
                      </m:sSub>
                      <m:r>
                        <a:rPr lang="en-US" sz="2800" i="1">
                          <a:latin typeface="Cambria Math" panose="02040503050406030204" pitchFamily="18" charset="0"/>
                          <a:ea typeface="Cambria Math" panose="02040503050406030204" pitchFamily="18" charset="0"/>
                        </a:rPr>
                        <m:t>=</m:t>
                      </m:r>
                      <m:f>
                        <m:fPr>
                          <m:ctrlPr>
                            <a:rPr lang="en-US" sz="2800" i="1" smtClean="0">
                              <a:latin typeface="Cambria Math" panose="02040503050406030204" pitchFamily="18" charset="0"/>
                              <a:ea typeface="Cambria Math" panose="02040503050406030204" pitchFamily="18" charset="0"/>
                            </a:rPr>
                          </m:ctrlPr>
                        </m:fPr>
                        <m:num>
                          <m:sSup>
                            <m:sSupPr>
                              <m:ctrlPr>
                                <a:rPr lang="en-US" sz="2800" i="1" smtClean="0">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𝐺</m:t>
                              </m:r>
                            </m:e>
                            <m:sup>
                              <m:r>
                                <a:rPr lang="en-US" sz="2800" b="0" i="1" smtClean="0">
                                  <a:latin typeface="Cambria Math" panose="02040503050406030204" pitchFamily="18" charset="0"/>
                                  <a:ea typeface="Cambria Math" panose="02040503050406030204" pitchFamily="18" charset="0"/>
                                </a:rPr>
                                <m:t>2</m:t>
                              </m:r>
                            </m:sup>
                          </m:sSup>
                        </m:num>
                        <m:den>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𝑔</m:t>
                              </m:r>
                            </m:e>
                            <m:sub>
                              <m:r>
                                <a:rPr lang="en-US" sz="2800" i="1">
                                  <a:latin typeface="Cambria Math" panose="02040503050406030204" pitchFamily="18" charset="0"/>
                                  <a:ea typeface="Cambria Math" panose="02040503050406030204" pitchFamily="18" charset="0"/>
                                </a:rPr>
                                <m:t>𝑐</m:t>
                              </m:r>
                            </m:sub>
                          </m:sSub>
                        </m:den>
                      </m:f>
                      <m:d>
                        <m:dPr>
                          <m:begChr m:val="["/>
                          <m:endChr m:val="]"/>
                          <m:ctrlPr>
                            <a:rPr lang="en-US" sz="2800" i="1" smtClean="0">
                              <a:latin typeface="Cambria Math" panose="02040503050406030204" pitchFamily="18" charset="0"/>
                              <a:ea typeface="Cambria Math" panose="02040503050406030204" pitchFamily="18" charset="0"/>
                            </a:rPr>
                          </m:ctrlPr>
                        </m:dPr>
                        <m:e>
                          <m:f>
                            <m:fPr>
                              <m:ctrlPr>
                                <a:rPr lang="en-US" sz="2800" i="1" smtClean="0">
                                  <a:latin typeface="Cambria Math" panose="02040503050406030204" pitchFamily="18" charset="0"/>
                                  <a:ea typeface="Cambria Math" panose="02040503050406030204" pitchFamily="18" charset="0"/>
                                </a:rPr>
                              </m:ctrlPr>
                            </m:fPr>
                            <m:num>
                              <m:sSup>
                                <m:sSupPr>
                                  <m:ctrlPr>
                                    <a:rPr lang="en-US" sz="2800" i="1" smtClean="0">
                                      <a:latin typeface="Cambria Math" panose="02040503050406030204" pitchFamily="18" charset="0"/>
                                      <a:ea typeface="Cambria Math" panose="02040503050406030204" pitchFamily="18" charset="0"/>
                                    </a:rPr>
                                  </m:ctrlPr>
                                </m:sSupPr>
                                <m:e>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1−</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𝑥</m:t>
                                          </m:r>
                                        </m:e>
                                        <m:sub>
                                          <m:r>
                                            <a:rPr lang="en-US" sz="2800" i="1">
                                              <a:latin typeface="Cambria Math" panose="02040503050406030204" pitchFamily="18" charset="0"/>
                                              <a:ea typeface="Cambria Math" panose="02040503050406030204" pitchFamily="18" charset="0"/>
                                            </a:rPr>
                                            <m:t>𝑒</m:t>
                                          </m:r>
                                        </m:sub>
                                      </m:sSub>
                                    </m:e>
                                  </m:d>
                                </m:e>
                                <m:sup>
                                  <m:r>
                                    <a:rPr lang="en-US" sz="2800" b="0" i="1" smtClean="0">
                                      <a:latin typeface="Cambria Math" panose="02040503050406030204" pitchFamily="18" charset="0"/>
                                      <a:ea typeface="Cambria Math" panose="02040503050406030204" pitchFamily="18" charset="0"/>
                                    </a:rPr>
                                    <m:t>2</m:t>
                                  </m:r>
                                </m:sup>
                              </m:sSup>
                            </m:num>
                            <m:den>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1−</m:t>
                                  </m:r>
                                  <m:sSub>
                                    <m:sSubPr>
                                      <m:ctrlPr>
                                        <a:rPr lang="en-US" sz="2800" i="1">
                                          <a:latin typeface="Cambria Math" panose="02040503050406030204" pitchFamily="18" charset="0"/>
                                          <a:ea typeface="Cambria Math" panose="02040503050406030204" pitchFamily="18" charset="0"/>
                                        </a:rPr>
                                      </m:ctrlPr>
                                    </m:sSubPr>
                                    <m:e>
                                      <m:r>
                                        <a:rPr lang="en-US" sz="2800" i="1" smtClean="0">
                                          <a:latin typeface="Cambria Math" panose="02040503050406030204" pitchFamily="18" charset="0"/>
                                          <a:ea typeface="Cambria Math" panose="02040503050406030204" pitchFamily="18" charset="0"/>
                                        </a:rPr>
                                        <m:t>𝛼</m:t>
                                      </m:r>
                                    </m:e>
                                    <m:sub>
                                      <m:r>
                                        <a:rPr lang="en-US" sz="2800" i="1">
                                          <a:latin typeface="Cambria Math" panose="02040503050406030204" pitchFamily="18" charset="0"/>
                                          <a:ea typeface="Cambria Math" panose="02040503050406030204" pitchFamily="18" charset="0"/>
                                        </a:rPr>
                                        <m:t>𝑒</m:t>
                                      </m:r>
                                    </m:sub>
                                  </m:sSub>
                                </m:e>
                              </m:d>
                            </m:den>
                          </m:f>
                          <m:sSub>
                            <m:sSubPr>
                              <m:ctrlPr>
                                <a:rPr lang="en-US" sz="2800" i="1">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𝑣</m:t>
                              </m:r>
                            </m:e>
                            <m:sub>
                              <m:r>
                                <a:rPr lang="en-US" sz="2800" i="1">
                                  <a:latin typeface="Cambria Math" panose="02040503050406030204" pitchFamily="18" charset="0"/>
                                  <a:ea typeface="Cambria Math" panose="02040503050406030204" pitchFamily="18" charset="0"/>
                                </a:rPr>
                                <m:t>𝑓</m:t>
                              </m:r>
                            </m:sub>
                          </m:sSub>
                          <m:r>
                            <a:rPr lang="en-US" sz="2800" b="0" i="1" smtClean="0">
                              <a:latin typeface="Cambria Math" panose="02040503050406030204" pitchFamily="18" charset="0"/>
                              <a:ea typeface="Cambria Math" panose="02040503050406030204" pitchFamily="18" charset="0"/>
                            </a:rPr>
                            <m:t>+</m:t>
                          </m:r>
                          <m:f>
                            <m:fPr>
                              <m:ctrlPr>
                                <a:rPr lang="en-US" sz="2800" i="1">
                                  <a:latin typeface="Cambria Math" panose="02040503050406030204" pitchFamily="18" charset="0"/>
                                  <a:ea typeface="Cambria Math" panose="02040503050406030204" pitchFamily="18" charset="0"/>
                                </a:rPr>
                              </m:ctrlPr>
                            </m:fPr>
                            <m:num>
                              <m:sSup>
                                <m:sSupPr>
                                  <m:ctrlPr>
                                    <a:rPr lang="en-US" sz="2800" i="1">
                                      <a:latin typeface="Cambria Math" panose="02040503050406030204" pitchFamily="18" charset="0"/>
                                      <a:ea typeface="Cambria Math" panose="02040503050406030204" pitchFamily="18" charset="0"/>
                                    </a:rPr>
                                  </m:ctrlPr>
                                </m:sSupPr>
                                <m:e>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𝑥</m:t>
                                      </m:r>
                                    </m:e>
                                    <m:sub>
                                      <m:r>
                                        <a:rPr lang="en-US" sz="2800" i="1">
                                          <a:latin typeface="Cambria Math" panose="02040503050406030204" pitchFamily="18" charset="0"/>
                                          <a:ea typeface="Cambria Math" panose="02040503050406030204" pitchFamily="18" charset="0"/>
                                        </a:rPr>
                                        <m:t>𝑒</m:t>
                                      </m:r>
                                    </m:sub>
                                  </m:sSub>
                                </m:e>
                                <m:sup>
                                  <m:r>
                                    <a:rPr lang="en-US" sz="2800" i="1">
                                      <a:latin typeface="Cambria Math" panose="02040503050406030204" pitchFamily="18" charset="0"/>
                                      <a:ea typeface="Cambria Math" panose="02040503050406030204" pitchFamily="18" charset="0"/>
                                    </a:rPr>
                                    <m:t>2</m:t>
                                  </m:r>
                                </m:sup>
                              </m:sSup>
                            </m:num>
                            <m:den>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𝛼</m:t>
                                  </m:r>
                                </m:e>
                                <m:sub>
                                  <m:r>
                                    <a:rPr lang="en-US" sz="2800" i="1">
                                      <a:latin typeface="Cambria Math" panose="02040503050406030204" pitchFamily="18" charset="0"/>
                                      <a:ea typeface="Cambria Math" panose="02040503050406030204" pitchFamily="18" charset="0"/>
                                    </a:rPr>
                                    <m:t>𝑒</m:t>
                                  </m:r>
                                </m:sub>
                              </m:sSub>
                            </m:den>
                          </m:f>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𝑣</m:t>
                              </m:r>
                            </m:e>
                            <m:sub>
                              <m:r>
                                <a:rPr lang="en-US" sz="2800" b="0" i="1" smtClean="0">
                                  <a:latin typeface="Cambria Math" panose="02040503050406030204" pitchFamily="18" charset="0"/>
                                  <a:ea typeface="Cambria Math" panose="02040503050406030204" pitchFamily="18" charset="0"/>
                                </a:rPr>
                                <m:t>𝑔</m:t>
                              </m:r>
                            </m:sub>
                          </m:sSub>
                          <m:r>
                            <a:rPr lang="en-US" sz="2800" b="0" i="1" smtClean="0">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𝑣</m:t>
                              </m:r>
                            </m:e>
                            <m:sub>
                              <m:r>
                                <a:rPr lang="en-US" sz="2800" i="1">
                                  <a:latin typeface="Cambria Math" panose="02040503050406030204" pitchFamily="18" charset="0"/>
                                  <a:ea typeface="Cambria Math" panose="02040503050406030204" pitchFamily="18" charset="0"/>
                                </a:rPr>
                                <m:t>𝑖</m:t>
                              </m:r>
                            </m:sub>
                          </m:sSub>
                        </m:e>
                      </m:d>
                    </m:oMath>
                  </m:oMathPara>
                </a14:m>
                <a:endParaRPr lang="en-US" sz="2800" dirty="0"/>
              </a:p>
              <a:p>
                <a:pPr marL="0" indent="0">
                  <a:buNone/>
                </a:pPr>
                <a:r>
                  <a:rPr lang="en-US" sz="2800" dirty="0" smtClean="0"/>
                  <a:t>The terms in the square bracket is called the </a:t>
                </a:r>
                <a:r>
                  <a:rPr lang="en-US" sz="2800" i="1" dirty="0" smtClean="0"/>
                  <a:t>acceleration multiplier , r, </a:t>
                </a:r>
                <a:r>
                  <a:rPr lang="en-US" sz="2800" dirty="0" smtClean="0"/>
                  <a:t>with units of </a:t>
                </a:r>
                <a14:m>
                  <m:oMath xmlns:m="http://schemas.openxmlformats.org/officeDocument/2006/math">
                    <m:f>
                      <m:fPr>
                        <m:type m:val="lin"/>
                        <m:ctrlPr>
                          <a:rPr lang="en-US" sz="2800" i="1" smtClean="0">
                            <a:latin typeface="Cambria Math" panose="02040503050406030204" pitchFamily="18" charset="0"/>
                          </a:rPr>
                        </m:ctrlPr>
                      </m:fPr>
                      <m:num>
                        <m:sSup>
                          <m:sSupPr>
                            <m:ctrlPr>
                              <a:rPr lang="en-US" sz="2800" i="1" smtClean="0">
                                <a:latin typeface="Cambria Math" panose="02040503050406030204" pitchFamily="18" charset="0"/>
                              </a:rPr>
                            </m:ctrlPr>
                          </m:sSupPr>
                          <m:e>
                            <m:r>
                              <a:rPr lang="en-US" sz="2800" b="0" i="1" smtClean="0">
                                <a:latin typeface="Cambria Math" panose="02040503050406030204" pitchFamily="18" charset="0"/>
                              </a:rPr>
                              <m:t>𝑓𝑡</m:t>
                            </m:r>
                          </m:e>
                          <m:sup>
                            <m:r>
                              <a:rPr lang="en-US" sz="2800" b="0" i="1" smtClean="0">
                                <a:latin typeface="Cambria Math" panose="02040503050406030204" pitchFamily="18" charset="0"/>
                              </a:rPr>
                              <m:t>3</m:t>
                            </m:r>
                          </m:sup>
                        </m:sSup>
                      </m:num>
                      <m:den>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𝑙𝑏</m:t>
                            </m:r>
                          </m:e>
                          <m:sub>
                            <m:r>
                              <a:rPr lang="en-US" sz="2800" b="0" i="1" smtClean="0">
                                <a:latin typeface="Cambria Math" panose="02040503050406030204" pitchFamily="18" charset="0"/>
                              </a:rPr>
                              <m:t>𝑚</m:t>
                            </m:r>
                          </m:sub>
                        </m:sSub>
                      </m:den>
                    </m:f>
                  </m:oMath>
                </a14:m>
                <a:endParaRPr lang="en-US" sz="2800" i="1" dirty="0" smtClean="0"/>
              </a:p>
              <a:p>
                <a:pPr marL="0" indent="0">
                  <a:buNone/>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ea typeface="Cambria Math" panose="02040503050406030204" pitchFamily="18" charset="0"/>
                        </a:rPr>
                        <m:t>𝑟</m:t>
                      </m:r>
                      <m:r>
                        <a:rPr lang="en-US" sz="2800" b="0" i="1" smtClean="0">
                          <a:latin typeface="Cambria Math" panose="02040503050406030204" pitchFamily="18" charset="0"/>
                          <a:ea typeface="Cambria Math" panose="02040503050406030204" pitchFamily="18" charset="0"/>
                        </a:rPr>
                        <m:t>=</m:t>
                      </m:r>
                      <m:d>
                        <m:dPr>
                          <m:begChr m:val="["/>
                          <m:endChr m:val="]"/>
                          <m:ctrlPr>
                            <a:rPr lang="en-US" sz="2800" i="1">
                              <a:latin typeface="Cambria Math" panose="02040503050406030204" pitchFamily="18" charset="0"/>
                              <a:ea typeface="Cambria Math" panose="02040503050406030204" pitchFamily="18" charset="0"/>
                            </a:rPr>
                          </m:ctrlPr>
                        </m:dPr>
                        <m:e>
                          <m:f>
                            <m:fPr>
                              <m:ctrlPr>
                                <a:rPr lang="en-US" sz="2800" i="1">
                                  <a:latin typeface="Cambria Math" panose="02040503050406030204" pitchFamily="18" charset="0"/>
                                  <a:ea typeface="Cambria Math" panose="02040503050406030204" pitchFamily="18" charset="0"/>
                                </a:rPr>
                              </m:ctrlPr>
                            </m:fPr>
                            <m:num>
                              <m:sSup>
                                <m:sSupPr>
                                  <m:ctrlPr>
                                    <a:rPr lang="en-US" sz="2800" i="1">
                                      <a:latin typeface="Cambria Math" panose="02040503050406030204" pitchFamily="18" charset="0"/>
                                      <a:ea typeface="Cambria Math" panose="02040503050406030204" pitchFamily="18" charset="0"/>
                                    </a:rPr>
                                  </m:ctrlPr>
                                </m:sSupPr>
                                <m:e>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1−</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𝑥</m:t>
                                          </m:r>
                                        </m:e>
                                        <m:sub>
                                          <m:r>
                                            <a:rPr lang="en-US" sz="2800" i="1">
                                              <a:latin typeface="Cambria Math" panose="02040503050406030204" pitchFamily="18" charset="0"/>
                                              <a:ea typeface="Cambria Math" panose="02040503050406030204" pitchFamily="18" charset="0"/>
                                            </a:rPr>
                                            <m:t>𝑒</m:t>
                                          </m:r>
                                        </m:sub>
                                      </m:sSub>
                                    </m:e>
                                  </m:d>
                                </m:e>
                                <m:sup>
                                  <m:r>
                                    <a:rPr lang="en-US" sz="2800" i="1">
                                      <a:latin typeface="Cambria Math" panose="02040503050406030204" pitchFamily="18" charset="0"/>
                                      <a:ea typeface="Cambria Math" panose="02040503050406030204" pitchFamily="18" charset="0"/>
                                    </a:rPr>
                                    <m:t>2</m:t>
                                  </m:r>
                                </m:sup>
                              </m:sSup>
                            </m:num>
                            <m:den>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1−</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𝛼</m:t>
                                      </m:r>
                                    </m:e>
                                    <m:sub>
                                      <m:r>
                                        <a:rPr lang="en-US" sz="2800" i="1">
                                          <a:latin typeface="Cambria Math" panose="02040503050406030204" pitchFamily="18" charset="0"/>
                                          <a:ea typeface="Cambria Math" panose="02040503050406030204" pitchFamily="18" charset="0"/>
                                        </a:rPr>
                                        <m:t>𝑒</m:t>
                                      </m:r>
                                    </m:sub>
                                  </m:sSub>
                                </m:e>
                              </m:d>
                            </m:den>
                          </m:f>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𝑣</m:t>
                              </m:r>
                            </m:e>
                            <m:sub>
                              <m:r>
                                <a:rPr lang="en-US" sz="2800" i="1">
                                  <a:latin typeface="Cambria Math" panose="02040503050406030204" pitchFamily="18" charset="0"/>
                                  <a:ea typeface="Cambria Math" panose="02040503050406030204" pitchFamily="18" charset="0"/>
                                </a:rPr>
                                <m:t>𝑓</m:t>
                              </m:r>
                            </m:sub>
                          </m:sSub>
                          <m:r>
                            <a:rPr lang="en-US" sz="2800" i="1">
                              <a:latin typeface="Cambria Math" panose="02040503050406030204" pitchFamily="18" charset="0"/>
                              <a:ea typeface="Cambria Math" panose="02040503050406030204" pitchFamily="18" charset="0"/>
                            </a:rPr>
                            <m:t>+</m:t>
                          </m:r>
                          <m:f>
                            <m:fPr>
                              <m:ctrlPr>
                                <a:rPr lang="en-US" sz="2800" i="1">
                                  <a:latin typeface="Cambria Math" panose="02040503050406030204" pitchFamily="18" charset="0"/>
                                  <a:ea typeface="Cambria Math" panose="02040503050406030204" pitchFamily="18" charset="0"/>
                                </a:rPr>
                              </m:ctrlPr>
                            </m:fPr>
                            <m:num>
                              <m:sSup>
                                <m:sSupPr>
                                  <m:ctrlPr>
                                    <a:rPr lang="en-US" sz="2800" i="1">
                                      <a:latin typeface="Cambria Math" panose="02040503050406030204" pitchFamily="18" charset="0"/>
                                      <a:ea typeface="Cambria Math" panose="02040503050406030204" pitchFamily="18" charset="0"/>
                                    </a:rPr>
                                  </m:ctrlPr>
                                </m:sSupPr>
                                <m:e>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𝑥</m:t>
                                      </m:r>
                                    </m:e>
                                    <m:sub>
                                      <m:r>
                                        <a:rPr lang="en-US" sz="2800" i="1">
                                          <a:latin typeface="Cambria Math" panose="02040503050406030204" pitchFamily="18" charset="0"/>
                                          <a:ea typeface="Cambria Math" panose="02040503050406030204" pitchFamily="18" charset="0"/>
                                        </a:rPr>
                                        <m:t>𝑒</m:t>
                                      </m:r>
                                    </m:sub>
                                  </m:sSub>
                                </m:e>
                                <m:sup>
                                  <m:r>
                                    <a:rPr lang="en-US" sz="2800" i="1">
                                      <a:latin typeface="Cambria Math" panose="02040503050406030204" pitchFamily="18" charset="0"/>
                                      <a:ea typeface="Cambria Math" panose="02040503050406030204" pitchFamily="18" charset="0"/>
                                    </a:rPr>
                                    <m:t>2</m:t>
                                  </m:r>
                                </m:sup>
                              </m:sSup>
                            </m:num>
                            <m:den>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𝛼</m:t>
                                  </m:r>
                                </m:e>
                                <m:sub>
                                  <m:r>
                                    <a:rPr lang="en-US" sz="2800" i="1">
                                      <a:latin typeface="Cambria Math" panose="02040503050406030204" pitchFamily="18" charset="0"/>
                                      <a:ea typeface="Cambria Math" panose="02040503050406030204" pitchFamily="18" charset="0"/>
                                    </a:rPr>
                                    <m:t>𝑒</m:t>
                                  </m:r>
                                </m:sub>
                              </m:sSub>
                            </m:den>
                          </m:f>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𝑣</m:t>
                              </m:r>
                            </m:e>
                            <m:sub>
                              <m:r>
                                <a:rPr lang="en-US" sz="2800" i="1">
                                  <a:latin typeface="Cambria Math" panose="02040503050406030204" pitchFamily="18" charset="0"/>
                                  <a:ea typeface="Cambria Math" panose="02040503050406030204" pitchFamily="18" charset="0"/>
                                </a:rPr>
                                <m:t>𝑔</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𝑣</m:t>
                              </m:r>
                            </m:e>
                            <m:sub>
                              <m:r>
                                <a:rPr lang="en-US" sz="2800" i="1">
                                  <a:latin typeface="Cambria Math" panose="02040503050406030204" pitchFamily="18" charset="0"/>
                                  <a:ea typeface="Cambria Math" panose="02040503050406030204" pitchFamily="18" charset="0"/>
                                </a:rPr>
                                <m:t>𝑖</m:t>
                              </m:r>
                            </m:sub>
                          </m:sSub>
                        </m:e>
                      </m:d>
                    </m:oMath>
                  </m:oMathPara>
                </a14:m>
                <a:endParaRPr lang="en-US" sz="2800" i="1" dirty="0" smtClean="0"/>
              </a:p>
              <a:p>
                <a:pPr marL="0" indent="0">
                  <a:buNone/>
                </a:pPr>
                <a:r>
                  <a:rPr lang="en-US" sz="2800" dirty="0" smtClean="0"/>
                  <a:t>Thus, acceleration pressure drop is also written as</a:t>
                </a:r>
              </a:p>
              <a:p>
                <a:pPr marL="0" indent="0">
                  <a:buNone/>
                </a:pPr>
                <a14:m>
                  <m:oMathPara xmlns:m="http://schemas.openxmlformats.org/officeDocument/2006/math">
                    <m:oMathParaPr>
                      <m:jc m:val="centerGroup"/>
                    </m:oMathParaPr>
                    <m:oMath xmlns:m="http://schemas.openxmlformats.org/officeDocument/2006/math">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𝑎</m:t>
                          </m:r>
                        </m:sub>
                      </m:sSub>
                      <m:r>
                        <a:rPr lang="en-US" sz="2800" i="1">
                          <a:latin typeface="Cambria Math" panose="02040503050406030204" pitchFamily="18" charset="0"/>
                          <a:ea typeface="Cambria Math" panose="02040503050406030204" pitchFamily="18" charset="0"/>
                        </a:rPr>
                        <m:t>=</m:t>
                      </m:r>
                      <m:f>
                        <m:fPr>
                          <m:ctrlPr>
                            <a:rPr lang="en-US" sz="2800" i="1">
                              <a:latin typeface="Cambria Math" panose="02040503050406030204" pitchFamily="18" charset="0"/>
                              <a:ea typeface="Cambria Math" panose="02040503050406030204" pitchFamily="18" charset="0"/>
                            </a:rPr>
                          </m:ctrlPr>
                        </m:fPr>
                        <m:num>
                          <m:sSup>
                            <m:sSupPr>
                              <m:ctrlPr>
                                <a:rPr lang="en-US" sz="2800" i="1">
                                  <a:latin typeface="Cambria Math" panose="02040503050406030204" pitchFamily="18" charset="0"/>
                                  <a:ea typeface="Cambria Math" panose="02040503050406030204" pitchFamily="18" charset="0"/>
                                </a:rPr>
                              </m:ctrlPr>
                            </m:sSupPr>
                            <m:e>
                              <m:r>
                                <a:rPr lang="en-US" sz="2800" i="1">
                                  <a:latin typeface="Cambria Math" panose="02040503050406030204" pitchFamily="18" charset="0"/>
                                  <a:ea typeface="Cambria Math" panose="02040503050406030204" pitchFamily="18" charset="0"/>
                                </a:rPr>
                                <m:t>𝐺</m:t>
                              </m:r>
                            </m:e>
                            <m:sup>
                              <m:r>
                                <a:rPr lang="en-US" sz="2800" i="1">
                                  <a:latin typeface="Cambria Math" panose="02040503050406030204" pitchFamily="18" charset="0"/>
                                  <a:ea typeface="Cambria Math" panose="02040503050406030204" pitchFamily="18" charset="0"/>
                                </a:rPr>
                                <m:t>2</m:t>
                              </m:r>
                            </m:sup>
                          </m:sSup>
                        </m:num>
                        <m:den>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𝑔</m:t>
                              </m:r>
                            </m:e>
                            <m:sub>
                              <m:r>
                                <a:rPr lang="en-US" sz="2800" i="1">
                                  <a:latin typeface="Cambria Math" panose="02040503050406030204" pitchFamily="18" charset="0"/>
                                  <a:ea typeface="Cambria Math" panose="02040503050406030204" pitchFamily="18" charset="0"/>
                                </a:rPr>
                                <m:t>𝑐</m:t>
                              </m:r>
                            </m:sub>
                          </m:sSub>
                        </m:den>
                      </m:f>
                      <m:r>
                        <a:rPr lang="en-US" sz="2800" b="0" i="1" smtClean="0">
                          <a:latin typeface="Cambria Math" panose="02040503050406030204" pitchFamily="18" charset="0"/>
                          <a:ea typeface="Cambria Math" panose="02040503050406030204" pitchFamily="18" charset="0"/>
                        </a:rPr>
                        <m:t>𝑟</m:t>
                      </m:r>
                    </m:oMath>
                  </m:oMathPara>
                </a14:m>
                <a:endParaRPr lang="en-US" sz="2800" dirty="0"/>
              </a:p>
              <a:p>
                <a:pPr marL="400050" lvl="1" indent="0">
                  <a:buNone/>
                </a:pPr>
                <a:endParaRPr lang="en-US" sz="2400" i="1" dirty="0" smtClean="0">
                  <a:latin typeface="Cambria Math" panose="02040503050406030204" pitchFamily="18" charset="0"/>
                  <a:ea typeface="Cambria Math" panose="02040503050406030204" pitchFamily="18" charset="0"/>
                </a:endParaRPr>
              </a:p>
              <a:p>
                <a:pPr marL="400050" lvl="1" indent="0">
                  <a:buNone/>
                </a:pPr>
                <a:endParaRPr lang="en-US" sz="2400" dirty="0"/>
              </a:p>
              <a:p>
                <a:pPr marL="0" indent="0">
                  <a:buNone/>
                </a:pPr>
                <a:endParaRPr lang="en-US" sz="280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2887" y="1295400"/>
                <a:ext cx="8229600" cy="4525963"/>
              </a:xfrm>
              <a:blipFill rotWithShape="0">
                <a:blip r:embed="rId2"/>
                <a:stretch>
                  <a:fillRect l="-1481" t="-1348" b="-16981"/>
                </a:stretch>
              </a:blipFill>
            </p:spPr>
            <p:txBody>
              <a:bodyPr/>
              <a:lstStyle/>
              <a:p>
                <a:r>
                  <a:rPr lang="en-MY">
                    <a:noFill/>
                  </a:rPr>
                  <a:t> </a:t>
                </a:r>
              </a:p>
            </p:txBody>
          </p:sp>
        </mc:Fallback>
      </mc:AlternateContent>
    </p:spTree>
    <p:extLst>
      <p:ext uri="{BB962C8B-B14F-4D97-AF65-F5344CB8AC3E}">
        <p14:creationId xmlns:p14="http://schemas.microsoft.com/office/powerpoint/2010/main" val="90117235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pPr algn="l"/>
            <a:r>
              <a:rPr lang="en-US" sz="3200" dirty="0" smtClean="0"/>
              <a:t>Example 12.3</a:t>
            </a:r>
            <a:endParaRPr lang="en-US" sz="3200" dirty="0"/>
          </a:p>
        </p:txBody>
      </p:sp>
      <p:sp>
        <p:nvSpPr>
          <p:cNvPr id="3" name="Content Placeholder 2"/>
          <p:cNvSpPr>
            <a:spLocks noGrp="1"/>
          </p:cNvSpPr>
          <p:nvPr>
            <p:ph idx="1"/>
          </p:nvPr>
        </p:nvSpPr>
        <p:spPr>
          <a:xfrm>
            <a:off x="457200" y="1143000"/>
            <a:ext cx="8229600" cy="4983163"/>
          </a:xfrm>
        </p:spPr>
        <p:txBody>
          <a:bodyPr/>
          <a:lstStyle/>
          <a:p>
            <a:pPr marL="0" indent="0">
              <a:buNone/>
            </a:pPr>
            <a:r>
              <a:rPr lang="en-US" dirty="0" smtClean="0"/>
              <a:t>Compute the acceleration pressure drop for the conditions of Ex 12.2. Assume a sensible value of S.</a:t>
            </a:r>
            <a:endParaRPr lang="en-US" dirty="0"/>
          </a:p>
        </p:txBody>
      </p:sp>
    </p:spTree>
    <p:extLst>
      <p:ext uri="{BB962C8B-B14F-4D97-AF65-F5344CB8AC3E}">
        <p14:creationId xmlns:p14="http://schemas.microsoft.com/office/powerpoint/2010/main" val="202259895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629707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229600" cy="1143000"/>
          </a:xfrm>
        </p:spPr>
        <p:txBody>
          <a:bodyPr/>
          <a:lstStyle/>
          <a:p>
            <a:endParaRPr lang="en-US" dirty="0"/>
          </a:p>
        </p:txBody>
      </p:sp>
      <p:sp>
        <p:nvSpPr>
          <p:cNvPr id="3" name="Content Placeholder 2"/>
          <p:cNvSpPr>
            <a:spLocks noGrp="1"/>
          </p:cNvSpPr>
          <p:nvPr>
            <p:ph idx="1"/>
          </p:nvPr>
        </p:nvSpPr>
        <p:spPr>
          <a:xfrm>
            <a:off x="457200" y="1570037"/>
            <a:ext cx="8229600" cy="4525963"/>
          </a:xfrm>
        </p:spPr>
        <p:txBody>
          <a:bodyPr/>
          <a:lstStyle/>
          <a:p>
            <a:endParaRPr lang="en-US" dirty="0"/>
          </a:p>
        </p:txBody>
      </p:sp>
    </p:spTree>
    <p:extLst>
      <p:ext uri="{BB962C8B-B14F-4D97-AF65-F5344CB8AC3E}">
        <p14:creationId xmlns:p14="http://schemas.microsoft.com/office/powerpoint/2010/main" val="1349719831"/>
      </p:ext>
    </p:extLst>
  </p:cSld>
  <p:clrMapOvr>
    <a:masterClrMapping/>
  </p:clrMapOvr>
  <p:timing>
    <p:tnLst>
      <p:par>
        <p:cTn id="1" dur="indefinite" restart="never" nodeType="tmRoot"/>
      </p:par>
    </p:tnLst>
  </p:timing>
</p:sld>
</file>

<file path=ppt/theme/theme1.xml><?xml version="1.0" encoding="utf-8"?>
<a:theme xmlns:a="http://schemas.openxmlformats.org/drawingml/2006/main" name="UTMocw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utmocw4</Template>
  <TotalTime>3932</TotalTime>
  <Words>1791</Words>
  <Application>Microsoft Office PowerPoint</Application>
  <PresentationFormat>On-screen Show (4:3)</PresentationFormat>
  <Paragraphs>255</Paragraphs>
  <Slides>61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61</vt:i4>
      </vt:variant>
    </vt:vector>
  </HeadingPairs>
  <TitlesOfParts>
    <vt:vector size="66" baseType="lpstr">
      <vt:lpstr>Arial</vt:lpstr>
      <vt:lpstr>Calibri</vt:lpstr>
      <vt:lpstr>Cambria Math</vt:lpstr>
      <vt:lpstr>Wingdings</vt:lpstr>
      <vt:lpstr>UTMocw template</vt:lpstr>
      <vt:lpstr>SKTN 3224 Thermal Hydraulics &amp; Lab</vt:lpstr>
      <vt:lpstr>Two Phase Flow</vt:lpstr>
      <vt:lpstr>Two Phase Flow</vt:lpstr>
      <vt:lpstr>Parameters</vt:lpstr>
      <vt:lpstr>Quality and Void Fraction</vt:lpstr>
      <vt:lpstr>Relationship between x and α</vt:lpstr>
      <vt:lpstr>Relationship between x and α</vt:lpstr>
      <vt:lpstr>PowerPoint Presentation</vt:lpstr>
      <vt:lpstr>Relationship between x and α</vt:lpstr>
      <vt:lpstr>Relationship between x and α</vt:lpstr>
      <vt:lpstr>Void Fraction for Flow Systems</vt:lpstr>
      <vt:lpstr>Steam Rises Faster in Channel Than Liquid</vt:lpstr>
      <vt:lpstr>Relative Velocities Are Different</vt:lpstr>
      <vt:lpstr>Relative Velocities Are Different</vt:lpstr>
      <vt:lpstr>Definition of Slip in Terms of Steam Quality and Void Fraction</vt:lpstr>
      <vt:lpstr>Definition of Slip in Terms of Steam Quality and Void Fraction</vt:lpstr>
      <vt:lpstr>Definition of Slip in Terms of Steam Quality and Void Fraction</vt:lpstr>
      <vt:lpstr>Void Fraction Sensitivities:</vt:lpstr>
      <vt:lpstr>Void Fraction Sensitivities:</vt:lpstr>
      <vt:lpstr>Example Slip Ratio for BWR Fuel Channel</vt:lpstr>
      <vt:lpstr>What Does Slip Mean to the Core Fluid Flow?</vt:lpstr>
      <vt:lpstr>Empirical correlation for void fraction</vt:lpstr>
      <vt:lpstr>β , Volumetric Flow Ratio</vt:lpstr>
      <vt:lpstr>ρ_m , Mixture Average Density of an Area</vt:lpstr>
      <vt:lpstr>Flow Regimes</vt:lpstr>
      <vt:lpstr>PowerPoint Presentation</vt:lpstr>
      <vt:lpstr>Flow Regime</vt:lpstr>
      <vt:lpstr>PowerPoint Presentation</vt:lpstr>
      <vt:lpstr>PowerPoint Presentation</vt:lpstr>
      <vt:lpstr>Flow Map</vt:lpstr>
      <vt:lpstr>Flow Instabilities</vt:lpstr>
      <vt:lpstr>Flow Instabilities</vt:lpstr>
      <vt:lpstr>Ledinegg Instability</vt:lpstr>
      <vt:lpstr>Ledinegg Instability</vt:lpstr>
      <vt:lpstr>Ledinegg Instability</vt:lpstr>
      <vt:lpstr>Ledinegg Instability</vt:lpstr>
      <vt:lpstr>Ledinegg Instability</vt:lpstr>
      <vt:lpstr>Ledinegg Instability</vt:lpstr>
      <vt:lpstr>Ledinegg Instability</vt:lpstr>
      <vt:lpstr>BWR Flow Instabilities</vt:lpstr>
      <vt:lpstr>Two Phase Flow Models</vt:lpstr>
      <vt:lpstr>PowerPoint Presentation</vt:lpstr>
      <vt:lpstr>PowerPoint Presentation</vt:lpstr>
      <vt:lpstr>PowerPoint Presentation</vt:lpstr>
      <vt:lpstr>PowerPoint Presentation</vt:lpstr>
      <vt:lpstr>Pressure Drop in Two Phase Flow</vt:lpstr>
      <vt:lpstr>Friction Pressure Drop</vt:lpstr>
      <vt:lpstr>Single Phase Friction Pressure Drop</vt:lpstr>
      <vt:lpstr>Two Phase Friction Pressure Drop</vt:lpstr>
      <vt:lpstr>Total Friction Pressure Drop</vt:lpstr>
      <vt:lpstr>PowerPoint Presentation</vt:lpstr>
      <vt:lpstr>Example 12.2</vt:lpstr>
      <vt:lpstr>Lockhart-Martinelli Variation Curve</vt:lpstr>
      <vt:lpstr>Acceleration Pressure Drop</vt:lpstr>
      <vt:lpstr>Acceleration Pressure Drop</vt:lpstr>
      <vt:lpstr>Acceleration Pressure Drop</vt:lpstr>
      <vt:lpstr>Acceleration Pressure Drop</vt:lpstr>
      <vt:lpstr>Acceleration Pressure Drop</vt:lpstr>
      <vt:lpstr>Example 12.3</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SKMM 2413 Thermodynamics I</dc:title>
  <dc:creator>Mohsin</dc:creator>
  <cp:lastModifiedBy>Mohsin</cp:lastModifiedBy>
  <cp:revision>120</cp:revision>
  <cp:lastPrinted>2013-09-09T16:12:58Z</cp:lastPrinted>
  <dcterms:created xsi:type="dcterms:W3CDTF">2013-08-28T02:41:09Z</dcterms:created>
  <dcterms:modified xsi:type="dcterms:W3CDTF">2022-04-13T03:02:51Z</dcterms:modified>
</cp:coreProperties>
</file>