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2"/>
  </p:notesMasterIdLst>
  <p:sldIdLst>
    <p:sldId id="256" r:id="rId2"/>
    <p:sldId id="274" r:id="rId3"/>
    <p:sldId id="378" r:id="rId4"/>
    <p:sldId id="379" r:id="rId5"/>
    <p:sldId id="380" r:id="rId6"/>
    <p:sldId id="384" r:id="rId7"/>
    <p:sldId id="381" r:id="rId8"/>
    <p:sldId id="382" r:id="rId9"/>
    <p:sldId id="383" r:id="rId10"/>
    <p:sldId id="385" r:id="rId11"/>
    <p:sldId id="386" r:id="rId12"/>
    <p:sldId id="387" r:id="rId13"/>
    <p:sldId id="388" r:id="rId14"/>
    <p:sldId id="417" r:id="rId15"/>
    <p:sldId id="372" r:id="rId16"/>
    <p:sldId id="371" r:id="rId17"/>
    <p:sldId id="277" r:id="rId18"/>
    <p:sldId id="359" r:id="rId19"/>
    <p:sldId id="360" r:id="rId20"/>
    <p:sldId id="351" r:id="rId21"/>
    <p:sldId id="352" r:id="rId22"/>
    <p:sldId id="353" r:id="rId23"/>
    <p:sldId id="354" r:id="rId24"/>
    <p:sldId id="355" r:id="rId25"/>
    <p:sldId id="356" r:id="rId26"/>
    <p:sldId id="407" r:id="rId27"/>
    <p:sldId id="361" r:id="rId28"/>
    <p:sldId id="374" r:id="rId29"/>
    <p:sldId id="375" r:id="rId30"/>
    <p:sldId id="376" r:id="rId31"/>
    <p:sldId id="377" r:id="rId32"/>
    <p:sldId id="363" r:id="rId33"/>
    <p:sldId id="336" r:id="rId34"/>
    <p:sldId id="337" r:id="rId35"/>
    <p:sldId id="342" r:id="rId36"/>
    <p:sldId id="343" r:id="rId37"/>
    <p:sldId id="344" r:id="rId38"/>
    <p:sldId id="345" r:id="rId39"/>
    <p:sldId id="346" r:id="rId40"/>
    <p:sldId id="347" r:id="rId41"/>
    <p:sldId id="348" r:id="rId42"/>
    <p:sldId id="338" r:id="rId43"/>
    <p:sldId id="416" r:id="rId44"/>
    <p:sldId id="366" r:id="rId45"/>
    <p:sldId id="367" r:id="rId46"/>
    <p:sldId id="368" r:id="rId47"/>
    <p:sldId id="411" r:id="rId48"/>
    <p:sldId id="412" r:id="rId49"/>
    <p:sldId id="369" r:id="rId50"/>
    <p:sldId id="373" r:id="rId51"/>
    <p:sldId id="370" r:id="rId52"/>
    <p:sldId id="413" r:id="rId53"/>
    <p:sldId id="414" r:id="rId54"/>
    <p:sldId id="415" r:id="rId55"/>
    <p:sldId id="421" r:id="rId56"/>
    <p:sldId id="408" r:id="rId57"/>
    <p:sldId id="409" r:id="rId58"/>
    <p:sldId id="410" r:id="rId59"/>
    <p:sldId id="399" r:id="rId60"/>
    <p:sldId id="400" r:id="rId61"/>
    <p:sldId id="401" r:id="rId62"/>
    <p:sldId id="402" r:id="rId63"/>
    <p:sldId id="403" r:id="rId64"/>
    <p:sldId id="404" r:id="rId65"/>
    <p:sldId id="405" r:id="rId66"/>
    <p:sldId id="406" r:id="rId67"/>
    <p:sldId id="419" r:id="rId68"/>
    <p:sldId id="420" r:id="rId69"/>
    <p:sldId id="389" r:id="rId70"/>
    <p:sldId id="390" r:id="rId71"/>
    <p:sldId id="391" r:id="rId72"/>
    <p:sldId id="392" r:id="rId73"/>
    <p:sldId id="393" r:id="rId74"/>
    <p:sldId id="394" r:id="rId75"/>
    <p:sldId id="395" r:id="rId76"/>
    <p:sldId id="396" r:id="rId77"/>
    <p:sldId id="397" r:id="rId78"/>
    <p:sldId id="398" r:id="rId79"/>
    <p:sldId id="349" r:id="rId80"/>
    <p:sldId id="418" r:id="rId8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D4BAE47F-C1AC-487D-9F80-6FA517181B39}" type="datetimeFigureOut">
              <a:rPr lang="en-US" smtClean="0"/>
              <a:t>6/27/2022</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74A93F05-3321-4CB3-AF02-A2EE51FE382C}" type="slidenum">
              <a:rPr lang="en-US" smtClean="0"/>
              <a:t>‹#›</a:t>
            </a:fld>
            <a:endParaRPr lang="en-US"/>
          </a:p>
        </p:txBody>
      </p:sp>
    </p:spTree>
    <p:extLst>
      <p:ext uri="{BB962C8B-B14F-4D97-AF65-F5344CB8AC3E}">
        <p14:creationId xmlns:p14="http://schemas.microsoft.com/office/powerpoint/2010/main" val="2984497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15" name="Text Placeholder 14"/>
          <p:cNvSpPr>
            <a:spLocks noGrp="1"/>
          </p:cNvSpPr>
          <p:nvPr>
            <p:ph type="body" sz="quarter" idx="13"/>
          </p:nvPr>
        </p:nvSpPr>
        <p:spPr>
          <a:xfrm>
            <a:off x="971550" y="1196975"/>
            <a:ext cx="6408762" cy="914400"/>
          </a:xfrm>
        </p:spPr>
        <p:txBody>
          <a:bodyPr/>
          <a:lstStyle>
            <a:lvl1pPr algn="ctr">
              <a:buNone/>
              <a:defRPr/>
            </a:lvl1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fld id="{5E03C2F1-4303-46FD-BD96-DFF132C2F07E}" type="datetimeFigureOut">
              <a:rPr lang="en-US" smtClean="0"/>
              <a:t>6/27/2022</a:t>
            </a:fld>
            <a:endParaRPr lang="en-US"/>
          </a:p>
        </p:txBody>
      </p:sp>
      <p:sp>
        <p:nvSpPr>
          <p:cNvPr id="6" name="Footer Placeholder 4"/>
          <p:cNvSpPr>
            <a:spLocks noGrp="1"/>
          </p:cNvSpPr>
          <p:nvPr>
            <p:ph type="ftr" sz="quarter" idx="15"/>
          </p:nvPr>
        </p:nvSpPr>
        <p:spPr/>
        <p:txBody>
          <a:bodyPr/>
          <a:lstStyle>
            <a:lvl1pPr>
              <a:defRPr/>
            </a:lvl1pPr>
          </a:lstStyle>
          <a:p>
            <a:endParaRPr lang="en-US"/>
          </a:p>
        </p:txBody>
      </p:sp>
      <p:sp>
        <p:nvSpPr>
          <p:cNvPr id="7" name="Slide Number Placeholder 5"/>
          <p:cNvSpPr>
            <a:spLocks noGrp="1"/>
          </p:cNvSpPr>
          <p:nvPr>
            <p:ph type="sldNum" sz="quarter" idx="16"/>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67855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MY"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fld id="{5E03C2F1-4303-46FD-BD96-DFF132C2F07E}" type="datetimeFigureOut">
              <a:rPr lang="en-US" smtClean="0"/>
              <a:t>6/27/2022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C7A7B8-5F5E-4807-9DAC-30424A4C92AE}"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03C2F1-4303-46FD-BD96-DFF132C2F07E}" type="datetimeFigureOut">
              <a:rPr lang="en-US" smtClean="0"/>
              <a:t>6/27/2022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7A7B8-5F5E-4807-9DAC-30424A4C92AE}" type="slidenum">
              <a:rPr lang="en-US" smtClean="0"/>
              <a:t>‹#›</a:t>
            </a:fld>
            <a:endParaRPr lang="en-US"/>
          </a:p>
        </p:txBody>
      </p:sp>
    </p:spTree>
    <p:extLst>
      <p:ext uri="{BB962C8B-B14F-4D97-AF65-F5344CB8AC3E}">
        <p14:creationId xmlns:p14="http://schemas.microsoft.com/office/powerpoint/2010/main" val="1214208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1547472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217257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824283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34AC4606-8A43-4438-B8E6-3A30F33640D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EDCB71AF-D494-4FA9-9C9B-9AE64FF79C64}"/>
              </a:ext>
            </a:extLst>
          </p:cNvPr>
          <p:cNvSpPr>
            <a:spLocks noGrp="1"/>
          </p:cNvSpPr>
          <p:nvPr>
            <p:ph type="dt" sz="half" idx="10"/>
          </p:nvPr>
        </p:nvSpPr>
        <p:spPr/>
        <p:txBody>
          <a:bodyPr/>
          <a:lstStyle>
            <a:lvl1pPr>
              <a:defRPr/>
            </a:lvl1pPr>
          </a:lstStyle>
          <a:p>
            <a:pPr>
              <a:defRPr/>
            </a:pPr>
            <a:fld id="{4F2AEC72-A767-48C3-A475-041CE6B9E6AE}"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9647116A-CF1F-4111-A894-3CF675F2177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47AE81B0-F801-407B-833C-AD7F74F1B9E2}"/>
              </a:ext>
            </a:extLst>
          </p:cNvPr>
          <p:cNvSpPr>
            <a:spLocks noGrp="1"/>
          </p:cNvSpPr>
          <p:nvPr>
            <p:ph type="sldNum" sz="quarter" idx="12"/>
          </p:nvPr>
        </p:nvSpPr>
        <p:spPr/>
        <p:txBody>
          <a:bodyPr/>
          <a:lstStyle>
            <a:lvl1pPr>
              <a:defRPr/>
            </a:lvl1pPr>
          </a:lstStyle>
          <a:p>
            <a:fld id="{AED91C66-8308-4985-9BD6-7B08189ED147}" type="slidenum">
              <a:rPr lang="en-US" altLang="en-US"/>
              <a:pPr/>
              <a:t>‹#›</a:t>
            </a:fld>
            <a:endParaRPr lang="en-US" altLang="en-US"/>
          </a:p>
        </p:txBody>
      </p:sp>
    </p:spTree>
    <p:extLst>
      <p:ext uri="{BB962C8B-B14F-4D97-AF65-F5344CB8AC3E}">
        <p14:creationId xmlns:p14="http://schemas.microsoft.com/office/powerpoint/2010/main" val="38083959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190795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1509521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BD67E8D4-6684-440D-9AE2-07C80EA3DB3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B0C25094-E101-4D22-BF35-6FBAB2CC2A30}"/>
              </a:ext>
            </a:extLst>
          </p:cNvPr>
          <p:cNvSpPr>
            <a:spLocks noGrp="1"/>
          </p:cNvSpPr>
          <p:nvPr>
            <p:ph type="dt" sz="half" idx="10"/>
          </p:nvPr>
        </p:nvSpPr>
        <p:spPr/>
        <p:txBody>
          <a:bodyPr/>
          <a:lstStyle>
            <a:lvl1pPr>
              <a:defRPr/>
            </a:lvl1pPr>
          </a:lstStyle>
          <a:p>
            <a:pPr>
              <a:defRPr/>
            </a:pPr>
            <a:fld id="{167A3F33-9C72-4449-8650-273CD2013F8B}"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DE95A5AB-4937-4A0B-80AC-768F3F24C9A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D1079307-D356-4BF0-849D-8CFC5EF1C1C2}"/>
              </a:ext>
            </a:extLst>
          </p:cNvPr>
          <p:cNvSpPr>
            <a:spLocks noGrp="1"/>
          </p:cNvSpPr>
          <p:nvPr>
            <p:ph type="sldNum" sz="quarter" idx="12"/>
          </p:nvPr>
        </p:nvSpPr>
        <p:spPr/>
        <p:txBody>
          <a:bodyPr/>
          <a:lstStyle>
            <a:lvl1pPr>
              <a:defRPr/>
            </a:lvl1pPr>
          </a:lstStyle>
          <a:p>
            <a:fld id="{FCE9DF5A-673D-4AA3-8579-48884B0C3EB2}" type="slidenum">
              <a:rPr lang="en-US" altLang="en-US"/>
              <a:pPr/>
              <a:t>‹#›</a:t>
            </a:fld>
            <a:endParaRPr lang="en-US" altLang="en-US"/>
          </a:p>
        </p:txBody>
      </p:sp>
    </p:spTree>
    <p:extLst>
      <p:ext uri="{BB962C8B-B14F-4D97-AF65-F5344CB8AC3E}">
        <p14:creationId xmlns:p14="http://schemas.microsoft.com/office/powerpoint/2010/main" val="3148487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34AC4606-8A43-4438-B8E6-3A30F33640D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EDCB71AF-D494-4FA9-9C9B-9AE64FF79C64}"/>
              </a:ext>
            </a:extLst>
          </p:cNvPr>
          <p:cNvSpPr>
            <a:spLocks noGrp="1"/>
          </p:cNvSpPr>
          <p:nvPr>
            <p:ph type="dt" sz="half" idx="10"/>
          </p:nvPr>
        </p:nvSpPr>
        <p:spPr/>
        <p:txBody>
          <a:bodyPr/>
          <a:lstStyle>
            <a:lvl1pPr>
              <a:defRPr/>
            </a:lvl1pPr>
          </a:lstStyle>
          <a:p>
            <a:pPr>
              <a:defRPr/>
            </a:pPr>
            <a:fld id="{4F2AEC72-A767-48C3-A475-041CE6B9E6AE}"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9647116A-CF1F-4111-A894-3CF675F2177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47AE81B0-F801-407B-833C-AD7F74F1B9E2}"/>
              </a:ext>
            </a:extLst>
          </p:cNvPr>
          <p:cNvSpPr>
            <a:spLocks noGrp="1"/>
          </p:cNvSpPr>
          <p:nvPr>
            <p:ph type="sldNum" sz="quarter" idx="12"/>
          </p:nvPr>
        </p:nvSpPr>
        <p:spPr/>
        <p:txBody>
          <a:bodyPr/>
          <a:lstStyle>
            <a:lvl1pPr>
              <a:defRPr/>
            </a:lvl1pPr>
          </a:lstStyle>
          <a:p>
            <a:fld id="{AED91C66-8308-4985-9BD6-7B08189ED147}" type="slidenum">
              <a:rPr lang="en-US" altLang="en-US"/>
              <a:pPr/>
              <a:t>‹#›</a:t>
            </a:fld>
            <a:endParaRPr lang="en-US" altLang="en-US"/>
          </a:p>
        </p:txBody>
      </p:sp>
    </p:spTree>
    <p:extLst>
      <p:ext uri="{BB962C8B-B14F-4D97-AF65-F5344CB8AC3E}">
        <p14:creationId xmlns:p14="http://schemas.microsoft.com/office/powerpoint/2010/main" val="992202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28774623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22965038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2499441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1198759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2503040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1804124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9297963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19373890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4234799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8516643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896003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7325962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6619708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7506691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9911590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24273707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1466729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9015574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3521244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1054288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12411669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35686138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BD67E8D4-6684-440D-9AE2-07C80EA3DB3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B0C25094-E101-4D22-BF35-6FBAB2CC2A30}"/>
              </a:ext>
            </a:extLst>
          </p:cNvPr>
          <p:cNvSpPr>
            <a:spLocks noGrp="1"/>
          </p:cNvSpPr>
          <p:nvPr>
            <p:ph type="dt" sz="half" idx="10"/>
          </p:nvPr>
        </p:nvSpPr>
        <p:spPr/>
        <p:txBody>
          <a:bodyPr/>
          <a:lstStyle>
            <a:lvl1pPr>
              <a:defRPr/>
            </a:lvl1pPr>
          </a:lstStyle>
          <a:p>
            <a:pPr>
              <a:defRPr/>
            </a:pPr>
            <a:fld id="{167A3F33-9C72-4449-8650-273CD2013F8B}"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DE95A5AB-4937-4A0B-80AC-768F3F24C9A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D1079307-D356-4BF0-849D-8CFC5EF1C1C2}"/>
              </a:ext>
            </a:extLst>
          </p:cNvPr>
          <p:cNvSpPr>
            <a:spLocks noGrp="1"/>
          </p:cNvSpPr>
          <p:nvPr>
            <p:ph type="sldNum" sz="quarter" idx="12"/>
          </p:nvPr>
        </p:nvSpPr>
        <p:spPr/>
        <p:txBody>
          <a:bodyPr/>
          <a:lstStyle>
            <a:lvl1pPr>
              <a:defRPr/>
            </a:lvl1pPr>
          </a:lstStyle>
          <a:p>
            <a:fld id="{FCE9DF5A-673D-4AA3-8579-48884B0C3EB2}" type="slidenum">
              <a:rPr lang="en-US" altLang="en-US"/>
              <a:pPr/>
              <a:t>‹#›</a:t>
            </a:fld>
            <a:endParaRPr lang="en-US" altLang="en-US"/>
          </a:p>
        </p:txBody>
      </p:sp>
    </p:spTree>
    <p:extLst>
      <p:ext uri="{BB962C8B-B14F-4D97-AF65-F5344CB8AC3E}">
        <p14:creationId xmlns:p14="http://schemas.microsoft.com/office/powerpoint/2010/main" val="10355394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29839369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0954F4E1-AAEC-4F7F-8450-0D76A22825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xmlns="" id="{3956AD4F-CF74-495A-B6F5-5FE5DB43630E}"/>
              </a:ext>
            </a:extLst>
          </p:cNvPr>
          <p:cNvSpPr>
            <a:spLocks noGrp="1"/>
          </p:cNvSpPr>
          <p:nvPr>
            <p:ph type="dt" sz="half" idx="10"/>
          </p:nvPr>
        </p:nvSpPr>
        <p:spPr/>
        <p:txBody>
          <a:bodyPr/>
          <a:lstStyle>
            <a:lvl1pPr>
              <a:defRPr/>
            </a:lvl1pPr>
          </a:lstStyle>
          <a:p>
            <a:pPr>
              <a:defRPr/>
            </a:pPr>
            <a:fld id="{132AA60B-1898-4BA8-A005-A497CF0DA0F9}" type="datetimeFigureOut">
              <a:rPr lang="en-US"/>
              <a:pPr>
                <a:defRPr/>
              </a:pPr>
              <a:t>6/27/2022</a:t>
            </a:fld>
            <a:endParaRPr lang="en-US"/>
          </a:p>
        </p:txBody>
      </p:sp>
      <p:sp>
        <p:nvSpPr>
          <p:cNvPr id="4" name="Footer Placeholder 4">
            <a:extLst>
              <a:ext uri="{FF2B5EF4-FFF2-40B4-BE49-F238E27FC236}">
                <a16:creationId xmlns:a16="http://schemas.microsoft.com/office/drawing/2014/main" xmlns="" id="{F0481CC1-B029-4625-9110-28E3B7A282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6033D7A7-7913-4E35-9FA1-0C373A259F43}"/>
              </a:ext>
            </a:extLst>
          </p:cNvPr>
          <p:cNvSpPr>
            <a:spLocks noGrp="1"/>
          </p:cNvSpPr>
          <p:nvPr>
            <p:ph type="sldNum" sz="quarter" idx="12"/>
          </p:nvPr>
        </p:nvSpPr>
        <p:spPr/>
        <p:txBody>
          <a:bodyPr/>
          <a:lstStyle>
            <a:lvl1pPr>
              <a:defRPr/>
            </a:lvl1pPr>
          </a:lstStyle>
          <a:p>
            <a:fld id="{CF8F1D4A-C229-431B-86A4-10803A916A33}" type="slidenum">
              <a:rPr lang="en-US" altLang="en-US"/>
              <a:pPr/>
              <a:t>‹#›</a:t>
            </a:fld>
            <a:endParaRPr lang="en-US" altLang="en-US"/>
          </a:p>
        </p:txBody>
      </p:sp>
    </p:spTree>
    <p:extLst>
      <p:ext uri="{BB962C8B-B14F-4D97-AF65-F5344CB8AC3E}">
        <p14:creationId xmlns:p14="http://schemas.microsoft.com/office/powerpoint/2010/main" val="4590071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jp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8">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MY"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fld id="{5E03C2F1-4303-46FD-BD96-DFF132C2F07E}" type="datetimeFigureOut">
              <a:rPr lang="en-US" smtClean="0"/>
              <a:t>6/27/2022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fld id="{7FC7A7B8-5F5E-4807-9DAC-30424A4C92A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76"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0.jpg"/><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6.png"/><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3.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600.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image" Target="../media/image610.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640.png"/><Relationship Id="rId7" Type="http://schemas.openxmlformats.org/officeDocument/2006/relationships/image" Target="../media/image68.png"/><Relationship Id="rId2" Type="http://schemas.openxmlformats.org/officeDocument/2006/relationships/image" Target="../media/image630.png"/><Relationship Id="rId1" Type="http://schemas.openxmlformats.org/officeDocument/2006/relationships/slideLayout" Target="../slideLayouts/slideLayout3.xml"/><Relationship Id="rId6" Type="http://schemas.openxmlformats.org/officeDocument/2006/relationships/image" Target="../media/image670.png"/><Relationship Id="rId5" Type="http://schemas.openxmlformats.org/officeDocument/2006/relationships/image" Target="../media/image660.png"/><Relationship Id="rId4" Type="http://schemas.openxmlformats.org/officeDocument/2006/relationships/image" Target="../media/image650.png"/></Relationships>
</file>

<file path=ppt/slides/_rels/slide77.xml.rels><?xml version="1.0" encoding="UTF-8" standalone="yes"?>
<Relationships xmlns="http://schemas.openxmlformats.org/package/2006/relationships"><Relationship Id="rId2" Type="http://schemas.openxmlformats.org/officeDocument/2006/relationships/hyperlink" Target="https://www.nuclear-power.net/nuclear-engineering/heat-transfer/heat-generation/temperature-profile-nuclear-fuel/" TargetMode="Externa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Core Thermal Design</a:t>
            </a:r>
            <a:endParaRPr lang="en-US" dirty="0"/>
          </a:p>
        </p:txBody>
      </p:sp>
      <p:sp>
        <p:nvSpPr>
          <p:cNvPr id="3" name="Subtitle 2"/>
          <p:cNvSpPr>
            <a:spLocks noGrp="1"/>
          </p:cNvSpPr>
          <p:nvPr>
            <p:ph type="subTitle" idx="1"/>
          </p:nvPr>
        </p:nvSpPr>
        <p:spPr>
          <a:xfrm>
            <a:off x="1362635" y="4168588"/>
            <a:ext cx="6934200" cy="914400"/>
          </a:xfrm>
        </p:spPr>
        <p:txBody>
          <a:bodyPr/>
          <a:lstStyle/>
          <a:p>
            <a:r>
              <a:rPr lang="en-US" dirty="0" smtClean="0"/>
              <a:t>Mohsin </a:t>
            </a:r>
            <a:r>
              <a:rPr lang="en-US" dirty="0" err="1" smtClean="0"/>
              <a:t>Mohd</a:t>
            </a:r>
            <a:r>
              <a:rPr lang="en-US" dirty="0" smtClean="0"/>
              <a:t> </a:t>
            </a:r>
            <a:r>
              <a:rPr lang="en-US" dirty="0" err="1" smtClean="0"/>
              <a:t>Sies</a:t>
            </a:r>
            <a:endParaRPr lang="en-US" dirty="0" smtClean="0"/>
          </a:p>
          <a:p>
            <a:r>
              <a:rPr lang="en-US" dirty="0" smtClean="0"/>
              <a:t>Muhammad </a:t>
            </a:r>
            <a:r>
              <a:rPr lang="en-US" dirty="0" err="1" smtClean="0"/>
              <a:t>Syahir</a:t>
            </a:r>
            <a:r>
              <a:rPr lang="en-US" dirty="0" smtClean="0"/>
              <a:t> </a:t>
            </a:r>
            <a:r>
              <a:rPr lang="en-US" dirty="0" err="1" smtClean="0"/>
              <a:t>Sarkawi</a:t>
            </a:r>
            <a:endParaRPr lang="en-US" dirty="0" smtClean="0"/>
          </a:p>
          <a:p>
            <a:r>
              <a:rPr lang="en-US" sz="2000" dirty="0" err="1" smtClean="0"/>
              <a:t>Universiti</a:t>
            </a:r>
            <a:r>
              <a:rPr lang="en-US" sz="2000" dirty="0" smtClean="0"/>
              <a:t> </a:t>
            </a:r>
            <a:r>
              <a:rPr lang="en-US" sz="2000" dirty="0" err="1" smtClean="0"/>
              <a:t>Teknologi</a:t>
            </a:r>
            <a:r>
              <a:rPr lang="en-US" sz="2000" dirty="0" smtClean="0"/>
              <a:t> Malaysia</a:t>
            </a:r>
          </a:p>
          <a:p>
            <a:r>
              <a:rPr lang="en-US" sz="2000" dirty="0" smtClean="0"/>
              <a:t>mohsin@utm.my</a:t>
            </a:r>
          </a:p>
          <a:p>
            <a:r>
              <a:rPr lang="en-US" sz="2000" dirty="0" smtClean="0"/>
              <a:t>http://www.mohsin-sies.com</a:t>
            </a:r>
            <a:endParaRPr lang="en-US" sz="2000" dirty="0"/>
          </a:p>
        </p:txBody>
      </p:sp>
    </p:spTree>
    <p:extLst>
      <p:ext uri="{BB962C8B-B14F-4D97-AF65-F5344CB8AC3E}">
        <p14:creationId xmlns:p14="http://schemas.microsoft.com/office/powerpoint/2010/main" val="336257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p:txBody>
          <a:bodyPr/>
          <a:lstStyle/>
          <a:p>
            <a:r>
              <a:rPr lang="en-US" sz="2800" dirty="0" smtClean="0"/>
              <a:t>Thermal (not nuclear) considerations limit the amount of reactor power generation</a:t>
            </a:r>
          </a:p>
          <a:p>
            <a:r>
              <a:rPr lang="en-US" sz="2800" dirty="0" smtClean="0"/>
              <a:t>Temperatures anywhere in the core must not exceed material property limitations (fuel, cladding)</a:t>
            </a:r>
          </a:p>
          <a:p>
            <a:r>
              <a:rPr lang="en-US" sz="2800" dirty="0" smtClean="0"/>
              <a:t>Otherwise fuel element damage might result in release of large quantities of radioactive material into coolant, or in-core fuel meltdown.</a:t>
            </a:r>
            <a:endParaRPr lang="en-US" sz="2800" dirty="0"/>
          </a:p>
          <a:p>
            <a:endParaRPr lang="en-US" sz="2800" dirty="0"/>
          </a:p>
        </p:txBody>
      </p:sp>
    </p:spTree>
    <p:extLst>
      <p:ext uri="{BB962C8B-B14F-4D97-AF65-F5344CB8AC3E}">
        <p14:creationId xmlns:p14="http://schemas.microsoft.com/office/powerpoint/2010/main" val="6669863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C0BD7DC-B46E-4D5A-8C99-510C662CE6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632" y="368076"/>
            <a:ext cx="8356189" cy="6121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723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DCBBF938-68CB-4997-9C33-AFD3EE3E858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07285" y="1145381"/>
            <a:ext cx="8729429" cy="4567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320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DD0DD9AE-98FF-49A3-AE29-4929E01EAB2B}"/>
              </a:ext>
            </a:extLst>
          </p:cNvPr>
          <p:cNvSpPr txBox="1">
            <a:spLocks noChangeArrowheads="1"/>
          </p:cNvSpPr>
          <p:nvPr/>
        </p:nvSpPr>
        <p:spPr bwMode="auto">
          <a:xfrm>
            <a:off x="821392" y="2456703"/>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Introduction</a:t>
            </a:r>
          </a:p>
        </p:txBody>
      </p:sp>
    </p:spTree>
    <p:extLst>
      <p:ext uri="{BB962C8B-B14F-4D97-AF65-F5344CB8AC3E}">
        <p14:creationId xmlns:p14="http://schemas.microsoft.com/office/powerpoint/2010/main" val="1284659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7CA0DD9-C5DB-4CB3-BBF9-2CE0B2BD4A0A}"/>
              </a:ext>
            </a:extLst>
          </p:cNvPr>
          <p:cNvSpPr txBox="1">
            <a:spLocks noChangeArrowheads="1"/>
          </p:cNvSpPr>
          <p:nvPr/>
        </p:nvSpPr>
        <p:spPr bwMode="auto">
          <a:xfrm>
            <a:off x="928409" y="384826"/>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en-US" altLang="en-US" sz="3600" dirty="0">
                <a:cs typeface="Calibri" panose="020F0502020204030204" pitchFamily="34" charset="0"/>
              </a:rPr>
              <a:t>Introduction</a:t>
            </a:r>
          </a:p>
        </p:txBody>
      </p:sp>
      <p:sp>
        <p:nvSpPr>
          <p:cNvPr id="5" name="Content Placeholder 2">
            <a:extLst>
              <a:ext uri="{FF2B5EF4-FFF2-40B4-BE49-F238E27FC236}">
                <a16:creationId xmlns:a16="http://schemas.microsoft.com/office/drawing/2014/main" xmlns="" id="{1A7D43FB-172F-4647-BB11-5A72254B482D}"/>
              </a:ext>
            </a:extLst>
          </p:cNvPr>
          <p:cNvSpPr txBox="1">
            <a:spLocks noChangeArrowheads="1"/>
          </p:cNvSpPr>
          <p:nvPr/>
        </p:nvSpPr>
        <p:spPr bwMode="auto">
          <a:xfrm>
            <a:off x="238126" y="1200942"/>
            <a:ext cx="4772024"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Reactors must be designed in such a way that the fission products always remain confined within the fuel; throughout</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the operational lifetime of the core,</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during shutdown,</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under accident conditions,</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when the fuel may be denied normal cooling</a:t>
            </a:r>
          </a:p>
          <a:p>
            <a:pPr marL="457200" lvl="1" indent="0" defTabSz="914400" eaLnBrk="1" hangingPunct="1">
              <a:buNone/>
            </a:pPr>
            <a:endParaRPr lang="en-US" altLang="en-US" sz="2000" dirty="0">
              <a:latin typeface="+mn-lt"/>
              <a:cs typeface="Arial" panose="020B0604020202020204" pitchFamily="34" charset="0"/>
            </a:endParaRPr>
          </a:p>
          <a:p>
            <a:pPr defTabSz="914400" eaLnBrk="1" hangingPunct="1"/>
            <a:r>
              <a:rPr lang="en-US" altLang="en-US" sz="2400" dirty="0">
                <a:latin typeface="+mn-lt"/>
                <a:cs typeface="Arial" panose="020B0604020202020204" pitchFamily="34" charset="0"/>
              </a:rPr>
              <a:t>The reactor power generation is limited by thermal rather than nuclear</a:t>
            </a:r>
          </a:p>
        </p:txBody>
      </p:sp>
      <p:pic>
        <p:nvPicPr>
          <p:cNvPr id="6" name="Picture 5">
            <a:extLst>
              <a:ext uri="{FF2B5EF4-FFF2-40B4-BE49-F238E27FC236}">
                <a16:creationId xmlns:a16="http://schemas.microsoft.com/office/drawing/2014/main" xmlns="" id="{2AF5CCD8-EB90-4AED-A905-AEE331F262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6200" y="1441448"/>
            <a:ext cx="3987800"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80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DD9AE-98FF-49A3-AE29-4929E01EAB2B}"/>
              </a:ext>
            </a:extLst>
          </p:cNvPr>
          <p:cNvSpPr txBox="1">
            <a:spLocks noChangeArrowheads="1"/>
          </p:cNvSpPr>
          <p:nvPr/>
        </p:nvSpPr>
        <p:spPr bwMode="auto">
          <a:xfrm>
            <a:off x="2686051" y="412750"/>
            <a:ext cx="478155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cs typeface="Calibri" panose="020F0502020204030204" pitchFamily="34" charset="0"/>
              </a:rPr>
              <a:t>Introduction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563123B2-93B3-470D-A41C-0143A9B7F871}"/>
                  </a:ext>
                </a:extLst>
              </p:cNvPr>
              <p:cNvSpPr txBox="1">
                <a:spLocks noChangeArrowheads="1"/>
              </p:cNvSpPr>
              <p:nvPr/>
            </p:nvSpPr>
            <p:spPr bwMode="auto">
              <a:xfrm>
                <a:off x="1247776" y="1876425"/>
                <a:ext cx="7629523" cy="44624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The accepted design criterion </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the integrity of the cladding must be maintained through all operations,</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the expansion of the fuel on melting cannot rupture the cladding,</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the fuel must not melt</a:t>
                </a:r>
              </a:p>
              <a:p>
                <a:pPr lvl="1" defTabSz="914400" eaLnBrk="1" hangingPunct="1">
                  <a:buFont typeface="Courier New" panose="02070309020205020404" pitchFamily="49" charset="0"/>
                  <a:buChar char="o"/>
                </a:pPr>
                <a:endParaRPr lang="en-US" altLang="en-US" sz="2000" dirty="0">
                  <a:latin typeface="+mn-lt"/>
                  <a:cs typeface="Arial" panose="020B0604020202020204" pitchFamily="34" charset="0"/>
                </a:endParaRPr>
              </a:p>
              <a:p>
                <a:pPr defTabSz="914400" eaLnBrk="1" hangingPunct="1"/>
                <a:r>
                  <a:rPr lang="en-US" altLang="en-US" sz="2400" dirty="0">
                    <a:latin typeface="+mn-lt"/>
                    <a:cs typeface="Arial" panose="020B0604020202020204" pitchFamily="34" charset="0"/>
                  </a:rPr>
                  <a:t>The melting point of </a:t>
                </a:r>
                <a14:m>
                  <m:oMath xmlns:m="http://schemas.openxmlformats.org/officeDocument/2006/math">
                    <m:r>
                      <m:rPr>
                        <m:sty m:val="p"/>
                      </m:rPr>
                      <a:rPr lang="en-MY" altLang="en-US" sz="2400" b="0" i="0" smtClean="0">
                        <a:latin typeface="Cambria Math" panose="02040503050406030204" pitchFamily="18" charset="0"/>
                        <a:cs typeface="Arial" panose="020B0604020202020204" pitchFamily="34" charset="0"/>
                      </a:rPr>
                      <m:t>U</m:t>
                    </m:r>
                    <m:sSub>
                      <m:sSubPr>
                        <m:ctrlPr>
                          <a:rPr lang="en-MY" altLang="en-US" sz="2400" b="0" i="1" smtClean="0">
                            <a:latin typeface="Cambria Math" panose="02040503050406030204" pitchFamily="18" charset="0"/>
                            <a:cs typeface="Arial" panose="020B0604020202020204" pitchFamily="34" charset="0"/>
                          </a:rPr>
                        </m:ctrlPr>
                      </m:sSubPr>
                      <m:e>
                        <m:r>
                          <m:rPr>
                            <m:sty m:val="p"/>
                          </m:rPr>
                          <a:rPr lang="en-MY" altLang="en-US" sz="2400" b="0" i="0" smtClean="0">
                            <a:latin typeface="Cambria Math" panose="02040503050406030204" pitchFamily="18" charset="0"/>
                            <a:cs typeface="Arial" panose="020B0604020202020204" pitchFamily="34" charset="0"/>
                          </a:rPr>
                          <m:t>O</m:t>
                        </m:r>
                      </m:e>
                      <m:sub>
                        <m:r>
                          <a:rPr lang="en-MY" altLang="en-US" sz="2400" b="0" i="0" smtClean="0">
                            <a:latin typeface="Cambria Math" panose="02040503050406030204" pitchFamily="18" charset="0"/>
                            <a:cs typeface="Arial" panose="020B0604020202020204" pitchFamily="34" charset="0"/>
                          </a:rPr>
                          <m:t>2</m:t>
                        </m:r>
                      </m:sub>
                    </m:sSub>
                  </m:oMath>
                </a14:m>
                <a:r>
                  <a:rPr lang="en-US" altLang="en-US" sz="2400" dirty="0">
                    <a:latin typeface="+mn-lt"/>
                    <a:cs typeface="Arial" panose="020B0604020202020204" pitchFamily="34" charset="0"/>
                  </a:rPr>
                  <a:t> which depends on burnup; that is on the fraction of the fissile atoms that have undergone fission</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generally, between 5,000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a:latin typeface="+mn-lt"/>
                    <a:cs typeface="Arial" panose="020B0604020202020204" pitchFamily="34" charset="0"/>
                  </a:rPr>
                  <a:t> - 5,100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a:latin typeface="+mn-lt"/>
                    <a:cs typeface="Arial" panose="020B0604020202020204" pitchFamily="34" charset="0"/>
                  </a:rPr>
                  <a:t> (2,760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a:latin typeface="+mn-lt"/>
                    <a:cs typeface="Arial" panose="020B0604020202020204" pitchFamily="34" charset="0"/>
                  </a:rPr>
                  <a:t> - 2,815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a:latin typeface="+mn-lt"/>
                    <a:cs typeface="Arial" panose="020B0604020202020204" pitchFamily="34" charset="0"/>
                  </a:rPr>
                  <a:t>)</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maximum fuel temperature below 4,500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a:latin typeface="+mn-lt"/>
                    <a:cs typeface="Arial" panose="020B0604020202020204" pitchFamily="34" charset="0"/>
                  </a:rPr>
                  <a:t> (2,480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a:latin typeface="+mn-lt"/>
                    <a:cs typeface="Arial" panose="020B0604020202020204" pitchFamily="34" charset="0"/>
                  </a:rPr>
                  <a:t>)</a:t>
                </a:r>
              </a:p>
              <a:p>
                <a:pPr lvl="1" defTabSz="914400" eaLnBrk="1" hangingPunct="1">
                  <a:buFont typeface="Courier New" panose="02070309020205020404" pitchFamily="49" charset="0"/>
                  <a:buChar char="o"/>
                </a:pPr>
                <a:endParaRPr lang="en-US" altLang="en-US" sz="20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563123B2-93B3-470D-A41C-0143A9B7F871}"/>
                  </a:ext>
                </a:extLst>
              </p:cNvPr>
              <p:cNvSpPr txBox="1">
                <a:spLocks noRot="1" noChangeAspect="1" noMove="1" noResize="1" noEditPoints="1" noAdjustHandles="1" noChangeArrowheads="1" noChangeShapeType="1" noTextEdit="1"/>
              </p:cNvSpPr>
              <p:nvPr/>
            </p:nvSpPr>
            <p:spPr bwMode="auto">
              <a:xfrm>
                <a:off x="1247776" y="1876425"/>
                <a:ext cx="7629523" cy="4462463"/>
              </a:xfrm>
              <a:prstGeom prst="rect">
                <a:avLst/>
              </a:prstGeom>
              <a:blipFill rotWithShape="0">
                <a:blip r:embed="rId2"/>
                <a:stretch>
                  <a:fillRect l="-1119" t="-1913" r="-111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p:spTree>
    <p:extLst>
      <p:ext uri="{BB962C8B-B14F-4D97-AF65-F5344CB8AC3E}">
        <p14:creationId xmlns:p14="http://schemas.microsoft.com/office/powerpoint/2010/main" val="270778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0CA2C-A242-4D9B-A0BD-5E0F08ACEC0B}"/>
              </a:ext>
            </a:extLst>
          </p:cNvPr>
          <p:cNvSpPr txBox="1">
            <a:spLocks noChangeArrowheads="1"/>
          </p:cNvSpPr>
          <p:nvPr/>
        </p:nvSpPr>
        <p:spPr bwMode="auto">
          <a:xfrm>
            <a:off x="2686050" y="412750"/>
            <a:ext cx="479051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cs typeface="Calibri" panose="020F0502020204030204" pitchFamily="34" charset="0"/>
              </a:rPr>
              <a:t>Introduction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E7B9F694-8BE1-425D-B2E9-0AF6F22A4104}"/>
                  </a:ext>
                </a:extLst>
              </p:cNvPr>
              <p:cNvSpPr txBox="1">
                <a:spLocks noChangeArrowheads="1"/>
              </p:cNvSpPr>
              <p:nvPr/>
            </p:nvSpPr>
            <p:spPr bwMode="auto">
              <a:xfrm>
                <a:off x="1247776" y="1876425"/>
                <a:ext cx="7629523" cy="44624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MY" altLang="en-US" sz="2400" dirty="0">
                    <a:latin typeface="+mn-lt"/>
                    <a:cs typeface="Arial" panose="020B0604020202020204" pitchFamily="34" charset="0"/>
                  </a:rPr>
                  <a:t>In the HTGR, where the fuel consists of small particles of uranium and thorium dicarbide in a carbonaceous binder, the maximum fuel temperature is about 6,500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latin typeface="+mn-lt"/>
                    <a:cs typeface="Arial" panose="020B0604020202020204" pitchFamily="34" charset="0"/>
                  </a:rPr>
                  <a:t> (3,600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latin typeface="+mn-lt"/>
                    <a:cs typeface="Arial" panose="020B0604020202020204" pitchFamily="34" charset="0"/>
                  </a:rPr>
                  <a:t>)</a:t>
                </a:r>
              </a:p>
              <a:p>
                <a:pPr defTabSz="914400" eaLnBrk="1" hangingPunct="1"/>
                <a:r>
                  <a:rPr lang="en-US" altLang="en-US" sz="2400" dirty="0">
                    <a:latin typeface="+mn-lt"/>
                    <a:cs typeface="Arial" panose="020B0604020202020204" pitchFamily="34" charset="0"/>
                  </a:rPr>
                  <a:t>Natural or enriched uranium metal melts at 2,070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latin typeface="+mn-lt"/>
                    <a:cs typeface="Arial" panose="020B0604020202020204" pitchFamily="34" charset="0"/>
                  </a:rPr>
                  <a:t> (1,132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latin typeface="+mn-lt"/>
                    <a:cs typeface="Arial" panose="020B0604020202020204" pitchFamily="34" charset="0"/>
                  </a:rPr>
                  <a:t>), but it also undergoes two changes in solid phase (alteration in crystalline structure); at 1,234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cs typeface="Arial" panose="020B0604020202020204" pitchFamily="34" charset="0"/>
                  </a:rPr>
                  <a:t> (668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cs typeface="Arial" panose="020B0604020202020204" pitchFamily="34" charset="0"/>
                  </a:rPr>
                  <a:t>) and at 1,425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cs typeface="Arial" panose="020B0604020202020204" pitchFamily="34" charset="0"/>
                  </a:rPr>
                  <a:t> (774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cs typeface="Arial" panose="020B0604020202020204" pitchFamily="34" charset="0"/>
                  </a:rPr>
                  <a:t>)</a:t>
                </a:r>
              </a:p>
              <a:p>
                <a:pPr lvl="1" defTabSz="914400" eaLnBrk="1" hangingPunct="1">
                  <a:buFont typeface="Courier New" panose="02070309020205020404" pitchFamily="49" charset="0"/>
                  <a:buChar char="o"/>
                </a:pPr>
                <a:r>
                  <a:rPr lang="en-US" altLang="en-US" sz="2000" dirty="0">
                    <a:cs typeface="Arial" panose="020B0604020202020204" pitchFamily="34" charset="0"/>
                  </a:rPr>
                  <a:t>However, above about 750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a:latin typeface="+mn-lt"/>
                    <a:cs typeface="Arial" panose="020B0604020202020204" pitchFamily="34" charset="0"/>
                  </a:rPr>
                  <a:t> (400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a:latin typeface="+mn-lt"/>
                    <a:cs typeface="Arial" panose="020B0604020202020204" pitchFamily="34" charset="0"/>
                  </a:rPr>
                  <a:t>), the strength of the metal decreases rapidly</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This permits fission product gases to gather and diffuse into pockets in the fuel, which in turn leads to the expansion of the fuel and to cladding failure.</a:t>
                </a:r>
              </a:p>
              <a:p>
                <a:pPr lvl="1" defTabSz="914400" eaLnBrk="1" hangingPunct="1">
                  <a:buFont typeface="Courier New" panose="02070309020205020404" pitchFamily="49" charset="0"/>
                  <a:buChar char="o"/>
                </a:pPr>
                <a:endParaRPr lang="en-US" altLang="en-US" sz="2000" dirty="0">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E7B9F694-8BE1-425D-B2E9-0AF6F22A4104}"/>
                  </a:ext>
                </a:extLst>
              </p:cNvPr>
              <p:cNvSpPr txBox="1">
                <a:spLocks noRot="1" noChangeAspect="1" noMove="1" noResize="1" noEditPoints="1" noAdjustHandles="1" noChangeArrowheads="1" noChangeShapeType="1" noTextEdit="1"/>
              </p:cNvSpPr>
              <p:nvPr/>
            </p:nvSpPr>
            <p:spPr bwMode="auto">
              <a:xfrm>
                <a:off x="1247776" y="1876425"/>
                <a:ext cx="7629523" cy="4462463"/>
              </a:xfrm>
              <a:prstGeom prst="rect">
                <a:avLst/>
              </a:prstGeom>
              <a:blipFill rotWithShape="0">
                <a:blip r:embed="rId2"/>
                <a:stretch>
                  <a:fillRect l="-1119" t="-1913" r="-95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p:spTree>
    <p:extLst>
      <p:ext uri="{BB962C8B-B14F-4D97-AF65-F5344CB8AC3E}">
        <p14:creationId xmlns:p14="http://schemas.microsoft.com/office/powerpoint/2010/main" val="331557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D727BC-3583-461E-88F0-D6BE3E7222B6}"/>
              </a:ext>
            </a:extLst>
          </p:cNvPr>
          <p:cNvSpPr txBox="1">
            <a:spLocks noChangeArrowheads="1"/>
          </p:cNvSpPr>
          <p:nvPr/>
        </p:nvSpPr>
        <p:spPr bwMode="auto">
          <a:xfrm>
            <a:off x="2686050" y="412750"/>
            <a:ext cx="5104279"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cs typeface="Calibri" panose="020F0502020204030204" pitchFamily="34" charset="0"/>
              </a:rPr>
              <a:t>Introduction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59D410D1-794E-498B-9FFB-2C53725F7BB0}"/>
                  </a:ext>
                </a:extLst>
              </p:cNvPr>
              <p:cNvSpPr txBox="1">
                <a:spLocks noChangeArrowheads="1"/>
              </p:cNvSpPr>
              <p:nvPr/>
            </p:nvSpPr>
            <p:spPr bwMode="auto">
              <a:xfrm>
                <a:off x="1247776" y="1876425"/>
                <a:ext cx="7629523" cy="44624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1" defTabSz="914400" eaLnBrk="1" hangingPunct="1">
                  <a:buFont typeface="Courier New" panose="02070309020205020404" pitchFamily="49" charset="0"/>
                  <a:buChar char="o"/>
                </a:pPr>
                <a:r>
                  <a:rPr lang="en-US" altLang="en-US" sz="2000" dirty="0">
                    <a:cs typeface="Arial" panose="020B0604020202020204" pitchFamily="34" charset="0"/>
                  </a:rPr>
                  <a:t>Therefore, it is usual practice to design uranium metal-fueled reactors with maximum fuel temperatures below 750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smtClean="0">
                    <a:cs typeface="Arial" panose="020B0604020202020204" pitchFamily="34" charset="0"/>
                  </a:rPr>
                  <a:t> (400 C)</a:t>
                </a:r>
                <a:endParaRPr lang="en-US" altLang="en-US" sz="2000" dirty="0">
                  <a:cs typeface="Arial" panose="020B0604020202020204" pitchFamily="34" charset="0"/>
                </a:endParaRPr>
              </a:p>
              <a:p>
                <a:pPr lvl="1" defTabSz="914400" eaLnBrk="1" hangingPunct="1">
                  <a:buFont typeface="Courier New" panose="02070309020205020404" pitchFamily="49" charset="0"/>
                  <a:buChar char="o"/>
                </a:pPr>
                <a:r>
                  <a:rPr lang="en-US" altLang="en-US" sz="2000" dirty="0">
                    <a:cs typeface="Arial" panose="020B0604020202020204" pitchFamily="34" charset="0"/>
                  </a:rPr>
                  <a:t>This low temperature is not a serious drawback in transferring heat to coolant </a:t>
                </a:r>
              </a:p>
              <a:p>
                <a:pPr lvl="1" defTabSz="914400" eaLnBrk="1" hangingPunct="1">
                  <a:buFont typeface="Courier New" panose="02070309020205020404" pitchFamily="49" charset="0"/>
                  <a:buChar char="o"/>
                </a:pPr>
                <a:r>
                  <a:rPr lang="en-US" altLang="en-US" sz="2000" dirty="0">
                    <a:cs typeface="Arial" panose="020B0604020202020204" pitchFamily="34" charset="0"/>
                  </a:rPr>
                  <a:t>The thermal conductivity of uranium metal is much higher than </a:t>
                </a:r>
                <a14:m>
                  <m:oMath xmlns:m="http://schemas.openxmlformats.org/officeDocument/2006/math">
                    <m:r>
                      <m:rPr>
                        <m:sty m:val="p"/>
                      </m:rPr>
                      <a:rPr lang="en-MY" altLang="en-US" sz="2000" b="0" i="0" smtClean="0">
                        <a:latin typeface="Cambria Math" panose="02040503050406030204" pitchFamily="18" charset="0"/>
                        <a:cs typeface="Arial" panose="020B0604020202020204" pitchFamily="34" charset="0"/>
                      </a:rPr>
                      <m:t>U</m:t>
                    </m:r>
                    <m:sSub>
                      <m:sSubPr>
                        <m:ctrlPr>
                          <a:rPr lang="en-MY" altLang="en-US" sz="2000" b="0" i="1" smtClean="0">
                            <a:latin typeface="Cambria Math" panose="02040503050406030204" pitchFamily="18" charset="0"/>
                            <a:cs typeface="Arial" panose="020B0604020202020204" pitchFamily="34" charset="0"/>
                          </a:rPr>
                        </m:ctrlPr>
                      </m:sSubPr>
                      <m:e>
                        <m:r>
                          <m:rPr>
                            <m:sty m:val="p"/>
                          </m:rPr>
                          <a:rPr lang="en-MY" altLang="en-US" sz="2000" b="0" i="0" smtClean="0">
                            <a:latin typeface="Cambria Math" panose="02040503050406030204" pitchFamily="18" charset="0"/>
                            <a:cs typeface="Arial" panose="020B0604020202020204" pitchFamily="34" charset="0"/>
                          </a:rPr>
                          <m:t>O</m:t>
                        </m:r>
                      </m:e>
                      <m:sub>
                        <m:r>
                          <a:rPr lang="en-MY" altLang="en-US" sz="2000" b="0" i="0" smtClean="0">
                            <a:latin typeface="Cambria Math" panose="02040503050406030204" pitchFamily="18" charset="0"/>
                            <a:cs typeface="Arial" panose="020B0604020202020204" pitchFamily="34" charset="0"/>
                          </a:rPr>
                          <m:t>2</m:t>
                        </m:r>
                      </m:sub>
                    </m:sSub>
                  </m:oMath>
                </a14:m>
                <a:endParaRPr lang="en-US" altLang="en-US" sz="2000" dirty="0">
                  <a:cs typeface="Arial" panose="020B0604020202020204" pitchFamily="34" charset="0"/>
                </a:endParaRPr>
              </a:p>
              <a:p>
                <a:pPr lvl="1" defTabSz="914400" eaLnBrk="1" hangingPunct="1">
                  <a:buFont typeface="Courier New" panose="02070309020205020404" pitchFamily="49" charset="0"/>
                  <a:buChar char="o"/>
                </a:pPr>
                <a:r>
                  <a:rPr lang="en-US" altLang="en-US" sz="2000" dirty="0">
                    <a:cs typeface="Arial" panose="020B0604020202020204" pitchFamily="34" charset="0"/>
                  </a:rPr>
                  <a:t>at 600 </a:t>
                </a:r>
                <a14:m>
                  <m:oMath xmlns:m="http://schemas.openxmlformats.org/officeDocument/2006/math">
                    <m:r>
                      <a:rPr lang="en-US" altLang="en-US" sz="2000" i="1"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000" dirty="0">
                    <a:cs typeface="Arial" panose="020B0604020202020204" pitchFamily="34" charset="0"/>
                  </a:rPr>
                  <a:t>, for example, </a:t>
                </a:r>
                <a14:m>
                  <m:oMath xmlns:m="http://schemas.openxmlformats.org/officeDocument/2006/math">
                    <m:sSub>
                      <m:sSubPr>
                        <m:ctrlPr>
                          <a:rPr lang="en-MY" altLang="en-US" sz="2000" b="0" i="1" smtClean="0">
                            <a:latin typeface="Cambria Math" panose="02040503050406030204" pitchFamily="18" charset="0"/>
                            <a:cs typeface="Arial" panose="020B0604020202020204" pitchFamily="34" charset="0"/>
                          </a:rPr>
                        </m:ctrlPr>
                      </m:sSubPr>
                      <m:e>
                        <m:r>
                          <a:rPr lang="en-MY" altLang="en-US" sz="2000" b="0" i="1" smtClean="0">
                            <a:latin typeface="Cambria Math" panose="02040503050406030204" pitchFamily="18" charset="0"/>
                            <a:cs typeface="Arial" panose="020B0604020202020204" pitchFamily="34" charset="0"/>
                          </a:rPr>
                          <m:t>𝑘</m:t>
                        </m:r>
                      </m:e>
                      <m:sub>
                        <m:r>
                          <a:rPr lang="en-MY" altLang="en-US" sz="2000" b="0" i="1" smtClean="0">
                            <a:latin typeface="Cambria Math" panose="02040503050406030204" pitchFamily="18" charset="0"/>
                            <a:cs typeface="Arial" panose="020B0604020202020204" pitchFamily="34" charset="0"/>
                          </a:rPr>
                          <m:t>𝑓</m:t>
                        </m:r>
                      </m:sub>
                    </m:sSub>
                  </m:oMath>
                </a14:m>
                <a:r>
                  <a:rPr lang="en-US" altLang="en-US" sz="2000" dirty="0">
                    <a:cs typeface="Arial" panose="020B0604020202020204" pitchFamily="34" charset="0"/>
                  </a:rPr>
                  <a:t> is 6.5 times higher for uranium metal than for </a:t>
                </a:r>
                <a14:m>
                  <m:oMath xmlns:m="http://schemas.openxmlformats.org/officeDocument/2006/math">
                    <m:r>
                      <m:rPr>
                        <m:sty m:val="p"/>
                      </m:rPr>
                      <a:rPr lang="en-MY" altLang="en-US" sz="2000" b="0" i="0" smtClean="0">
                        <a:latin typeface="Cambria Math" panose="02040503050406030204" pitchFamily="18" charset="0"/>
                        <a:cs typeface="Arial" panose="020B0604020202020204" pitchFamily="34" charset="0"/>
                      </a:rPr>
                      <m:t>U</m:t>
                    </m:r>
                    <m:sSub>
                      <m:sSubPr>
                        <m:ctrlPr>
                          <a:rPr lang="en-MY" altLang="en-US" sz="2000" b="0" i="1" smtClean="0">
                            <a:latin typeface="Cambria Math" panose="02040503050406030204" pitchFamily="18" charset="0"/>
                            <a:cs typeface="Arial" panose="020B0604020202020204" pitchFamily="34" charset="0"/>
                          </a:rPr>
                        </m:ctrlPr>
                      </m:sSubPr>
                      <m:e>
                        <m:r>
                          <m:rPr>
                            <m:sty m:val="p"/>
                          </m:rPr>
                          <a:rPr lang="en-MY" altLang="en-US" sz="2000" b="0" i="0" smtClean="0">
                            <a:latin typeface="Cambria Math" panose="02040503050406030204" pitchFamily="18" charset="0"/>
                            <a:cs typeface="Arial" panose="020B0604020202020204" pitchFamily="34" charset="0"/>
                          </a:rPr>
                          <m:t>O</m:t>
                        </m:r>
                      </m:e>
                      <m:sub>
                        <m:r>
                          <a:rPr lang="en-MY" altLang="en-US" sz="2000" b="0" i="0" smtClean="0">
                            <a:latin typeface="Cambria Math" panose="02040503050406030204" pitchFamily="18" charset="0"/>
                            <a:cs typeface="Arial" panose="020B0604020202020204" pitchFamily="34" charset="0"/>
                          </a:rPr>
                          <m:t>2</m:t>
                        </m:r>
                      </m:sub>
                    </m:sSub>
                  </m:oMath>
                </a14:m>
                <a:endParaRPr lang="en-US" altLang="en-US" sz="2000" dirty="0">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59D410D1-794E-498B-9FFB-2C53725F7BB0}"/>
                  </a:ext>
                </a:extLst>
              </p:cNvPr>
              <p:cNvSpPr txBox="1">
                <a:spLocks noRot="1" noChangeAspect="1" noMove="1" noResize="1" noEditPoints="1" noAdjustHandles="1" noChangeArrowheads="1" noChangeShapeType="1" noTextEdit="1"/>
              </p:cNvSpPr>
              <p:nvPr/>
            </p:nvSpPr>
            <p:spPr bwMode="auto">
              <a:xfrm>
                <a:off x="1247776" y="1876425"/>
                <a:ext cx="7629523" cy="4462463"/>
              </a:xfrm>
              <a:prstGeom prst="rect">
                <a:avLst/>
              </a:prstGeom>
              <a:blipFill rotWithShape="0">
                <a:blip r:embed="rId2"/>
                <a:stretch>
                  <a:fillRect t="-150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p:spTree>
    <p:extLst>
      <p:ext uri="{BB962C8B-B14F-4D97-AF65-F5344CB8AC3E}">
        <p14:creationId xmlns:p14="http://schemas.microsoft.com/office/powerpoint/2010/main" val="424429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F7D7E9-EDF9-485F-B888-E4C436B0E517}"/>
              </a:ext>
            </a:extLst>
          </p:cNvPr>
          <p:cNvSpPr txBox="1">
            <a:spLocks noChangeArrowheads="1"/>
          </p:cNvSpPr>
          <p:nvPr/>
        </p:nvSpPr>
        <p:spPr bwMode="auto">
          <a:xfrm>
            <a:off x="1685925" y="2613025"/>
            <a:ext cx="57721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en-US" altLang="en-US" sz="6000" dirty="0">
                <a:latin typeface="Britannic Bold" panose="020B0903060703020204" pitchFamily="34" charset="0"/>
              </a:rPr>
              <a:t>General Considerations</a:t>
            </a:r>
          </a:p>
        </p:txBody>
      </p:sp>
    </p:spTree>
    <p:extLst>
      <p:ext uri="{BB962C8B-B14F-4D97-AF65-F5344CB8AC3E}">
        <p14:creationId xmlns:p14="http://schemas.microsoft.com/office/powerpoint/2010/main" val="8465581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xmlns="" id="{A5F73493-FF12-4F45-9974-72FCE24134E9}"/>
                  </a:ext>
                </a:extLst>
              </p:cNvPr>
              <p:cNvSpPr txBox="1">
                <a:spLocks noChangeArrowheads="1"/>
              </p:cNvSpPr>
              <p:nvPr/>
            </p:nvSpPr>
            <p:spPr bwMode="auto">
              <a:xfrm>
                <a:off x="1247776" y="1876425"/>
                <a:ext cx="7629523" cy="456882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MY" altLang="en-US" sz="2400" dirty="0">
                    <a:latin typeface="+mn-lt"/>
                    <a:cs typeface="Arial" panose="020B0604020202020204" pitchFamily="34" charset="0"/>
                  </a:rPr>
                  <a:t>The rate at which heat is removed in a heterogeneous reactor core </a:t>
                </a:r>
              </a:p>
              <a:p>
                <a:pPr defTabSz="914400" eaLnBrk="1" hangingPunct="1"/>
                <a:endParaRPr lang="en-MY" altLang="en-US" sz="2400" dirty="0">
                  <a:latin typeface="+mn-lt"/>
                  <a:cs typeface="Arial" panose="020B0604020202020204" pitchFamily="34" charset="0"/>
                </a:endParaRPr>
              </a:p>
              <a:p>
                <a:pPr marL="0" indent="0" defTabSz="914400" eaLnBrk="1" hangingPunct="1">
                  <a:buNone/>
                </a:pPr>
                <a:endParaRPr lang="en-MY" altLang="en-US" sz="2400" dirty="0">
                  <a:latin typeface="+mn-lt"/>
                  <a:cs typeface="Arial" panose="020B0604020202020204" pitchFamily="34" charset="0"/>
                </a:endParaRPr>
              </a:p>
              <a:p>
                <a:pPr marL="0" indent="0" defTabSz="914400" eaLnBrk="1" hangingPunct="1">
                  <a:buNone/>
                </a:pPr>
                <a:endParaRPr lang="en-US" altLang="en-US" sz="2000" dirty="0">
                  <a:latin typeface="+mn-lt"/>
                  <a:cs typeface="Arial" panose="020B0604020202020204" pitchFamily="34" charset="0"/>
                </a:endParaRPr>
              </a:p>
              <a:p>
                <a:pPr lvl="1" defTabSz="914400" eaLnBrk="1" hangingPunct="1">
                  <a:buFont typeface="Courier New" panose="02070309020205020404" pitchFamily="49" charset="0"/>
                  <a:buChar char="o"/>
                </a:pPr>
                <a:endParaRPr lang="en-US" altLang="en-US" sz="2000" dirty="0">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r>
                  <a:rPr lang="en-US" altLang="en-US" sz="2400" dirty="0">
                    <a:latin typeface="+mn-lt"/>
                    <a:cs typeface="Arial" panose="020B0604020202020204" pitchFamily="34" charset="0"/>
                  </a:rPr>
                  <a:t>First factor, </a:t>
                </a:r>
                <a14:m>
                  <m:oMath xmlns:m="http://schemas.openxmlformats.org/officeDocument/2006/math">
                    <m:r>
                      <a:rPr lang="en-MY" sz="2400" b="0" i="1" smtClean="0">
                        <a:latin typeface="Cambria Math" panose="02040503050406030204" pitchFamily="18" charset="0"/>
                      </a:rPr>
                      <m:t>𝑈</m:t>
                    </m:r>
                  </m:oMath>
                </a14:m>
                <a:r>
                  <a:rPr lang="en-US" altLang="en-US" sz="2400" dirty="0">
                    <a:latin typeface="+mn-lt"/>
                    <a:cs typeface="Arial" panose="020B0604020202020204" pitchFamily="34" charset="0"/>
                  </a:rPr>
                  <a:t>, is governed (1) by the heat transfer by conduction through the fuel elements, cladding and other structures, if any separating these elements from the coolant and (2) the heat transfer be convection to the coolant</a:t>
                </a:r>
              </a:p>
            </p:txBody>
          </p:sp>
        </mc:Choice>
        <mc:Fallback xmlns="">
          <p:sp>
            <p:nvSpPr>
              <p:cNvPr id="4" name="Content Placeholder 2">
                <a:extLst>
                  <a:ext uri="{FF2B5EF4-FFF2-40B4-BE49-F238E27FC236}">
                    <a16:creationId xmlns="" xmlns:a16="http://schemas.microsoft.com/office/drawing/2014/main" xmlns:a14="http://schemas.microsoft.com/office/drawing/2010/main" id="{A5F73493-FF12-4F45-9974-72FCE24134E9}"/>
                  </a:ext>
                </a:extLst>
              </p:cNvPr>
              <p:cNvSpPr txBox="1">
                <a:spLocks noRot="1" noChangeAspect="1" noMove="1" noResize="1" noEditPoints="1" noAdjustHandles="1" noChangeArrowheads="1" noChangeShapeType="1" noTextEdit="1"/>
              </p:cNvSpPr>
              <p:nvPr/>
            </p:nvSpPr>
            <p:spPr bwMode="auto">
              <a:xfrm>
                <a:off x="1247776" y="1876425"/>
                <a:ext cx="7629523" cy="4568825"/>
              </a:xfrm>
              <a:prstGeom prst="rect">
                <a:avLst/>
              </a:prstGeom>
              <a:blipFill rotWithShape="0">
                <a:blip r:embed="rId2"/>
                <a:stretch>
                  <a:fillRect l="-1119" t="-1869" r="-1359" b="-440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p:sp>
        <p:nvSpPr>
          <p:cNvPr id="2" name="Title 1">
            <a:extLst>
              <a:ext uri="{FF2B5EF4-FFF2-40B4-BE49-F238E27FC236}">
                <a16:creationId xmlns:a16="http://schemas.microsoft.com/office/drawing/2014/main" xmlns="" id="{1AC9672A-C227-4EB9-B6C4-B935AC08A23A}"/>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cs typeface="Calibri" panose="020F0502020204030204" pitchFamily="34" charset="0"/>
              </a:rPr>
              <a:t>General Considerations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FFCB26F3-E859-44DC-AD07-03A86A0F52FF}"/>
                  </a:ext>
                </a:extLst>
              </p:cNvPr>
              <p:cNvSpPr txBox="1"/>
              <p:nvPr/>
            </p:nvSpPr>
            <p:spPr>
              <a:xfrm>
                <a:off x="3656768" y="2762250"/>
                <a:ext cx="140576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MY" sz="2400" b="0" i="1" smtClean="0">
                          <a:latin typeface="Cambria Math" panose="02040503050406030204" pitchFamily="18" charset="0"/>
                        </a:rPr>
                        <m:t>𝑄</m:t>
                      </m:r>
                      <m:r>
                        <a:rPr lang="en-MY" sz="2400" b="0" i="1" smtClean="0">
                          <a:latin typeface="Cambria Math" panose="02040503050406030204" pitchFamily="18" charset="0"/>
                        </a:rPr>
                        <m:t>=</m:t>
                      </m:r>
                      <m:r>
                        <a:rPr lang="en-MY" sz="2400" b="0" i="1" smtClean="0">
                          <a:latin typeface="Cambria Math" panose="02040503050406030204" pitchFamily="18" charset="0"/>
                        </a:rPr>
                        <m:t>𝑈𝐴</m:t>
                      </m:r>
                      <m:r>
                        <m:rPr>
                          <m:sty m:val="p"/>
                        </m:rPr>
                        <a:rPr lang="el-GR" sz="2400" b="0" i="1" smtClean="0">
                          <a:latin typeface="Cambria Math" panose="02040503050406030204" pitchFamily="18" charset="0"/>
                          <a:ea typeface="Cambria Math" panose="02040503050406030204" pitchFamily="18" charset="0"/>
                        </a:rPr>
                        <m:t>Δ</m:t>
                      </m:r>
                      <m:r>
                        <a:rPr lang="en-MY" sz="2400" b="0" i="1" smtClean="0">
                          <a:latin typeface="Cambria Math" panose="02040503050406030204" pitchFamily="18" charset="0"/>
                          <a:ea typeface="Cambria Math" panose="02040503050406030204" pitchFamily="18" charset="0"/>
                        </a:rPr>
                        <m:t>𝑡</m:t>
                      </m:r>
                    </m:oMath>
                  </m:oMathPara>
                </a14:m>
                <a:endParaRPr lang="en-MY" sz="2400" dirty="0"/>
              </a:p>
            </p:txBody>
          </p:sp>
        </mc:Choice>
        <mc:Fallback xmlns="">
          <p:sp>
            <p:nvSpPr>
              <p:cNvPr id="7" name="TextBox 6">
                <a:extLst>
                  <a:ext uri="{FF2B5EF4-FFF2-40B4-BE49-F238E27FC236}">
                    <a16:creationId xmlns="" xmlns:a16="http://schemas.microsoft.com/office/drawing/2014/main" xmlns:a14="http://schemas.microsoft.com/office/drawing/2010/main" id="{FFCB26F3-E859-44DC-AD07-03A86A0F52FF}"/>
                  </a:ext>
                </a:extLst>
              </p:cNvPr>
              <p:cNvSpPr txBox="1">
                <a:spLocks noRot="1" noChangeAspect="1" noMove="1" noResize="1" noEditPoints="1" noAdjustHandles="1" noChangeArrowheads="1" noChangeShapeType="1" noTextEdit="1"/>
              </p:cNvSpPr>
              <p:nvPr/>
            </p:nvSpPr>
            <p:spPr>
              <a:xfrm>
                <a:off x="3656768" y="2762250"/>
                <a:ext cx="1405769" cy="369332"/>
              </a:xfrm>
              <a:prstGeom prst="rect">
                <a:avLst/>
              </a:prstGeom>
              <a:blipFill rotWithShape="0">
                <a:blip r:embed="rId3"/>
                <a:stretch>
                  <a:fillRect l="-6522" r="-3478" b="-27869"/>
                </a:stretch>
              </a:blipFill>
            </p:spPr>
            <p:txBody>
              <a:bodyPr/>
              <a:lstStyle/>
              <a:p>
                <a:r>
                  <a:rPr lang="en-MY">
                    <a:noFill/>
                  </a:rPr>
                  <a:t> </a:t>
                </a:r>
              </a:p>
            </p:txBody>
          </p:sp>
        </mc:Fallback>
      </mc:AlternateContent>
      <p:sp>
        <p:nvSpPr>
          <p:cNvPr id="8" name="TextBox 7">
            <a:extLst>
              <a:ext uri="{FF2B5EF4-FFF2-40B4-BE49-F238E27FC236}">
                <a16:creationId xmlns:a16="http://schemas.microsoft.com/office/drawing/2014/main" xmlns="" id="{C5992E56-5359-4009-BFFF-0E068B888B1F}"/>
              </a:ext>
            </a:extLst>
          </p:cNvPr>
          <p:cNvSpPr txBox="1"/>
          <p:nvPr/>
        </p:nvSpPr>
        <p:spPr>
          <a:xfrm>
            <a:off x="6176368" y="2793027"/>
            <a:ext cx="286938" cy="307777"/>
          </a:xfrm>
          <a:prstGeom prst="rect">
            <a:avLst/>
          </a:prstGeom>
          <a:noFill/>
        </p:spPr>
        <p:txBody>
          <a:bodyPr wrap="none" lIns="0" tIns="0" rIns="0" bIns="0" rtlCol="0">
            <a:spAutoFit/>
          </a:bodyPr>
          <a:lstStyle/>
          <a:p>
            <a:r>
              <a:rPr lang="en-MY" sz="2000" dirty="0"/>
              <a:t>(1)</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5028DC74-65D0-4016-89F5-892E4AEF5B51}"/>
                  </a:ext>
                </a:extLst>
              </p:cNvPr>
              <p:cNvSpPr txBox="1"/>
              <p:nvPr/>
            </p:nvSpPr>
            <p:spPr>
              <a:xfrm>
                <a:off x="1484424" y="3269694"/>
                <a:ext cx="6175152" cy="1200329"/>
              </a:xfrm>
              <a:prstGeom prst="rect">
                <a:avLst/>
              </a:prstGeom>
              <a:noFill/>
            </p:spPr>
            <p:txBody>
              <a:bodyPr wrap="none" rtlCol="0">
                <a:spAutoFit/>
              </a:bodyPr>
              <a:lstStyle/>
              <a:p>
                <a14:m>
                  <m:oMath xmlns:m="http://schemas.openxmlformats.org/officeDocument/2006/math">
                    <m:r>
                      <a:rPr lang="en-MY" sz="1800" b="0" i="1" smtClean="0">
                        <a:latin typeface="Cambria Math" panose="02040503050406030204" pitchFamily="18" charset="0"/>
                      </a:rPr>
                      <m:t>𝑄</m:t>
                    </m:r>
                  </m:oMath>
                </a14:m>
                <a:r>
                  <a:rPr lang="en-MY" dirty="0"/>
                  <a:t>: Heat removal rate, </a:t>
                </a:r>
                <a14:m>
                  <m:oMath xmlns:m="http://schemas.openxmlformats.org/officeDocument/2006/math">
                    <m:r>
                      <a:rPr lang="en-MY" i="1" dirty="0" smtClean="0">
                        <a:latin typeface="Cambria Math" panose="02040503050406030204" pitchFamily="18" charset="0"/>
                      </a:rPr>
                      <m:t>𝐵𝑡𝑢</m:t>
                    </m:r>
                    <m:r>
                      <a:rPr lang="en-MY" i="1" dirty="0" smtClean="0">
                        <a:latin typeface="Cambria Math" panose="02040503050406030204" pitchFamily="18" charset="0"/>
                      </a:rPr>
                      <m:t>/</m:t>
                    </m:r>
                    <m:r>
                      <a:rPr lang="en-MY" i="1" dirty="0" smtClean="0">
                        <a:latin typeface="Cambria Math" panose="02040503050406030204" pitchFamily="18" charset="0"/>
                      </a:rPr>
                      <m:t>h𝑟</m:t>
                    </m:r>
                  </m:oMath>
                </a14:m>
                <a:endParaRPr lang="en-MY" dirty="0"/>
              </a:p>
              <a:p>
                <a14:m>
                  <m:oMath xmlns:m="http://schemas.openxmlformats.org/officeDocument/2006/math">
                    <m:r>
                      <a:rPr lang="en-MY" sz="1800" b="0" i="1" smtClean="0">
                        <a:latin typeface="Cambria Math" panose="02040503050406030204" pitchFamily="18" charset="0"/>
                      </a:rPr>
                      <m:t>𝑈</m:t>
                    </m:r>
                  </m:oMath>
                </a14:m>
                <a:r>
                  <a:rPr lang="en-MY" dirty="0"/>
                  <a:t>: Overall heat transfer coefficient=, </a:t>
                </a:r>
                <a14:m>
                  <m:oMath xmlns:m="http://schemas.openxmlformats.org/officeDocument/2006/math">
                    <m:r>
                      <a:rPr lang="en-MY" i="1" dirty="0" smtClean="0">
                        <a:latin typeface="Cambria Math" panose="02040503050406030204" pitchFamily="18" charset="0"/>
                      </a:rPr>
                      <m:t>𝐵𝑡𝑢</m:t>
                    </m:r>
                    <m:r>
                      <a:rPr lang="en-MY" i="1" dirty="0" smtClean="0">
                        <a:latin typeface="Cambria Math" panose="02040503050406030204" pitchFamily="18" charset="0"/>
                      </a:rPr>
                      <m:t>/</m:t>
                    </m:r>
                    <m:r>
                      <a:rPr lang="en-MY" i="1" dirty="0" smtClean="0">
                        <a:latin typeface="Cambria Math" panose="02040503050406030204" pitchFamily="18" charset="0"/>
                      </a:rPr>
                      <m:t>h𝑟</m:t>
                    </m:r>
                    <m:r>
                      <a:rPr lang="en-MY" i="1" dirty="0" smtClean="0">
                        <a:latin typeface="Cambria Math" panose="02040503050406030204" pitchFamily="18" charset="0"/>
                        <a:ea typeface="Cambria Math" panose="02040503050406030204" pitchFamily="18" charset="0"/>
                      </a:rPr>
                      <m:t>∙</m:t>
                    </m:r>
                    <m:r>
                      <a:rPr lang="en-MY" b="0" i="1" dirty="0" smtClean="0">
                        <a:latin typeface="Cambria Math" panose="02040503050406030204" pitchFamily="18" charset="0"/>
                        <a:ea typeface="Cambria Math" panose="02040503050406030204" pitchFamily="18" charset="0"/>
                      </a:rPr>
                      <m:t>𝑓</m:t>
                    </m:r>
                    <m:sSup>
                      <m:sSupPr>
                        <m:ctrlPr>
                          <a:rPr lang="en-MY" b="0" i="1" dirty="0" smtClean="0">
                            <a:latin typeface="Cambria Math" panose="02040503050406030204" pitchFamily="18" charset="0"/>
                            <a:ea typeface="Cambria Math" panose="02040503050406030204" pitchFamily="18" charset="0"/>
                          </a:rPr>
                        </m:ctrlPr>
                      </m:sSupPr>
                      <m:e>
                        <m:r>
                          <a:rPr lang="en-MY" b="0" i="1" dirty="0" smtClean="0">
                            <a:latin typeface="Cambria Math" panose="02040503050406030204" pitchFamily="18" charset="0"/>
                            <a:ea typeface="Cambria Math" panose="02040503050406030204" pitchFamily="18" charset="0"/>
                          </a:rPr>
                          <m:t>𝑡</m:t>
                        </m:r>
                      </m:e>
                      <m:sup>
                        <m:r>
                          <a:rPr lang="en-MY" b="0" i="1" dirty="0" smtClean="0">
                            <a:latin typeface="Cambria Math" panose="02040503050406030204" pitchFamily="18" charset="0"/>
                            <a:ea typeface="Cambria Math" panose="02040503050406030204" pitchFamily="18" charset="0"/>
                          </a:rPr>
                          <m:t>2</m:t>
                        </m:r>
                      </m:sup>
                    </m:sSup>
                    <m:r>
                      <a:rPr lang="en-MY" b="0" i="1" dirty="0" smtClean="0">
                        <a:latin typeface="Cambria Math" panose="02040503050406030204" pitchFamily="18" charset="0"/>
                        <a:ea typeface="Cambria Math" panose="02040503050406030204" pitchFamily="18" charset="0"/>
                      </a:rPr>
                      <m:t>∙℉</m:t>
                    </m:r>
                  </m:oMath>
                </a14:m>
                <a:endParaRPr lang="en-MY" dirty="0"/>
              </a:p>
              <a:p>
                <a14:m>
                  <m:oMath xmlns:m="http://schemas.openxmlformats.org/officeDocument/2006/math">
                    <m:r>
                      <a:rPr lang="en-MY" sz="1800" b="0" i="1" smtClean="0">
                        <a:latin typeface="Cambria Math" panose="02040503050406030204" pitchFamily="18" charset="0"/>
                      </a:rPr>
                      <m:t>𝐴</m:t>
                    </m:r>
                  </m:oMath>
                </a14:m>
                <a:r>
                  <a:rPr lang="en-MY" dirty="0"/>
                  <a:t>: Area across which heat is transferred, </a:t>
                </a:r>
                <a14:m>
                  <m:oMath xmlns:m="http://schemas.openxmlformats.org/officeDocument/2006/math">
                    <m:r>
                      <a:rPr lang="en-MY" b="0" i="1" dirty="0" smtClean="0">
                        <a:latin typeface="Cambria Math" panose="02040503050406030204" pitchFamily="18" charset="0"/>
                        <a:ea typeface="Cambria Math" panose="02040503050406030204" pitchFamily="18" charset="0"/>
                      </a:rPr>
                      <m:t>𝑓</m:t>
                    </m:r>
                    <m:sSup>
                      <m:sSupPr>
                        <m:ctrlPr>
                          <a:rPr lang="en-MY" b="0" i="1" dirty="0" smtClean="0">
                            <a:latin typeface="Cambria Math" panose="02040503050406030204" pitchFamily="18" charset="0"/>
                            <a:ea typeface="Cambria Math" panose="02040503050406030204" pitchFamily="18" charset="0"/>
                          </a:rPr>
                        </m:ctrlPr>
                      </m:sSupPr>
                      <m:e>
                        <m:r>
                          <a:rPr lang="en-MY" b="0" i="1" dirty="0" smtClean="0">
                            <a:latin typeface="Cambria Math" panose="02040503050406030204" pitchFamily="18" charset="0"/>
                            <a:ea typeface="Cambria Math" panose="02040503050406030204" pitchFamily="18" charset="0"/>
                          </a:rPr>
                          <m:t>𝑡</m:t>
                        </m:r>
                      </m:e>
                      <m:sup>
                        <m:r>
                          <a:rPr lang="en-MY" b="0" i="1" dirty="0" smtClean="0">
                            <a:latin typeface="Cambria Math" panose="02040503050406030204" pitchFamily="18" charset="0"/>
                            <a:ea typeface="Cambria Math" panose="02040503050406030204" pitchFamily="18" charset="0"/>
                          </a:rPr>
                          <m:t>2</m:t>
                        </m:r>
                      </m:sup>
                    </m:sSup>
                  </m:oMath>
                </a14:m>
                <a:endParaRPr lang="en-MY" dirty="0"/>
              </a:p>
              <a:p>
                <a14:m>
                  <m:oMath xmlns:m="http://schemas.openxmlformats.org/officeDocument/2006/math">
                    <m:r>
                      <m:rPr>
                        <m:sty m:val="p"/>
                      </m:rPr>
                      <a:rPr lang="el-GR" sz="1800" b="0" i="1" smtClean="0">
                        <a:latin typeface="Cambria Math" panose="02040503050406030204" pitchFamily="18" charset="0"/>
                        <a:ea typeface="Cambria Math" panose="02040503050406030204" pitchFamily="18" charset="0"/>
                      </a:rPr>
                      <m:t>Δ</m:t>
                    </m:r>
                    <m:r>
                      <a:rPr lang="en-MY" sz="1800" b="0" i="1" smtClean="0">
                        <a:latin typeface="Cambria Math" panose="02040503050406030204" pitchFamily="18" charset="0"/>
                        <a:ea typeface="Cambria Math" panose="02040503050406030204" pitchFamily="18" charset="0"/>
                      </a:rPr>
                      <m:t>𝑡</m:t>
                    </m:r>
                  </m:oMath>
                </a14:m>
                <a:r>
                  <a:rPr lang="en-MY" dirty="0"/>
                  <a:t>: Mean temperature between heat generator and coolant, </a:t>
                </a:r>
                <a14:m>
                  <m:oMath xmlns:m="http://schemas.openxmlformats.org/officeDocument/2006/math">
                    <m:r>
                      <a:rPr lang="en-MY" b="0" i="1" dirty="0" smtClean="0">
                        <a:latin typeface="Cambria Math" panose="02040503050406030204" pitchFamily="18" charset="0"/>
                        <a:ea typeface="Cambria Math" panose="02040503050406030204" pitchFamily="18" charset="0"/>
                      </a:rPr>
                      <m:t>℉</m:t>
                    </m:r>
                  </m:oMath>
                </a14:m>
                <a:r>
                  <a:rPr lang="en-MY" dirty="0"/>
                  <a:t> </a:t>
                </a:r>
              </a:p>
            </p:txBody>
          </p:sp>
        </mc:Choice>
        <mc:Fallback xmlns="">
          <p:sp>
            <p:nvSpPr>
              <p:cNvPr id="9" name="TextBox 8">
                <a:extLst>
                  <a:ext uri="{FF2B5EF4-FFF2-40B4-BE49-F238E27FC236}">
                    <a16:creationId xmlns="" xmlns:a16="http://schemas.microsoft.com/office/drawing/2014/main" xmlns:a14="http://schemas.microsoft.com/office/drawing/2010/main" id="{5028DC74-65D0-4016-89F5-892E4AEF5B51}"/>
                  </a:ext>
                </a:extLst>
              </p:cNvPr>
              <p:cNvSpPr txBox="1">
                <a:spLocks noRot="1" noChangeAspect="1" noMove="1" noResize="1" noEditPoints="1" noAdjustHandles="1" noChangeArrowheads="1" noChangeShapeType="1" noTextEdit="1"/>
              </p:cNvSpPr>
              <p:nvPr/>
            </p:nvSpPr>
            <p:spPr>
              <a:xfrm>
                <a:off x="1484424" y="3269694"/>
                <a:ext cx="6175152" cy="1200329"/>
              </a:xfrm>
              <a:prstGeom prst="rect">
                <a:avLst/>
              </a:prstGeom>
              <a:blipFill rotWithShape="0">
                <a:blip r:embed="rId4"/>
                <a:stretch>
                  <a:fillRect l="-198" t="-2538" b="-7107"/>
                </a:stretch>
              </a:blipFill>
            </p:spPr>
            <p:txBody>
              <a:bodyPr/>
              <a:lstStyle/>
              <a:p>
                <a:r>
                  <a:rPr lang="en-MY">
                    <a:noFill/>
                  </a:rPr>
                  <a:t> </a:t>
                </a:r>
              </a:p>
            </p:txBody>
          </p:sp>
        </mc:Fallback>
      </mc:AlternateContent>
    </p:spTree>
    <p:extLst>
      <p:ext uri="{BB962C8B-B14F-4D97-AF65-F5344CB8AC3E}">
        <p14:creationId xmlns:p14="http://schemas.microsoft.com/office/powerpoint/2010/main" val="290946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086D36-BAF8-4924-9B13-A76D91DFA705}"/>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spcBef>
                <a:spcPct val="0"/>
              </a:spcBef>
              <a:buNone/>
            </a:pPr>
            <a:r>
              <a:rPr lang="en-US" altLang="en-US" sz="3600" dirty="0">
                <a:cs typeface="Calibri" panose="020F0502020204030204" pitchFamily="34" charset="0"/>
              </a:rPr>
              <a:t>General Considerations</a:t>
            </a:r>
          </a:p>
        </p:txBody>
      </p:sp>
      <p:sp>
        <p:nvSpPr>
          <p:cNvPr id="3" name="Rectangle 2">
            <a:extLst>
              <a:ext uri="{FF2B5EF4-FFF2-40B4-BE49-F238E27FC236}">
                <a16:creationId xmlns:a16="http://schemas.microsoft.com/office/drawing/2014/main" xmlns="" id="{301380C4-33CB-4EC7-B36E-2E67420D4AE6}"/>
              </a:ext>
            </a:extLst>
          </p:cNvPr>
          <p:cNvSpPr/>
          <p:nvPr/>
        </p:nvSpPr>
        <p:spPr>
          <a:xfrm>
            <a:off x="3717925" y="1836738"/>
            <a:ext cx="2386013" cy="207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4" name="Oval 3">
            <a:extLst>
              <a:ext uri="{FF2B5EF4-FFF2-40B4-BE49-F238E27FC236}">
                <a16:creationId xmlns:a16="http://schemas.microsoft.com/office/drawing/2014/main" xmlns="" id="{99C488FA-C5C3-4A2E-8FEE-B03A3BAD70AA}"/>
              </a:ext>
            </a:extLst>
          </p:cNvPr>
          <p:cNvSpPr/>
          <p:nvPr/>
        </p:nvSpPr>
        <p:spPr>
          <a:xfrm>
            <a:off x="4302125" y="2262188"/>
            <a:ext cx="1219200" cy="12192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5" name="Oval 4">
            <a:extLst>
              <a:ext uri="{FF2B5EF4-FFF2-40B4-BE49-F238E27FC236}">
                <a16:creationId xmlns:a16="http://schemas.microsoft.com/office/drawing/2014/main" xmlns="" id="{F946433E-88F1-4A44-93BF-F072AFEB20D1}"/>
              </a:ext>
            </a:extLst>
          </p:cNvPr>
          <p:cNvSpPr/>
          <p:nvPr/>
        </p:nvSpPr>
        <p:spPr>
          <a:xfrm>
            <a:off x="4424363" y="2386013"/>
            <a:ext cx="973137" cy="973137"/>
          </a:xfrm>
          <a:prstGeom prst="ellipse">
            <a:avLst/>
          </a:prstGeom>
          <a:solidFill>
            <a:schemeClr val="accent2">
              <a:lumMod val="7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6" name="TextBox 13">
            <a:extLst>
              <a:ext uri="{FF2B5EF4-FFF2-40B4-BE49-F238E27FC236}">
                <a16:creationId xmlns:a16="http://schemas.microsoft.com/office/drawing/2014/main" xmlns="" id="{2EB2E639-3605-462D-A575-6E7C468C1BEB}"/>
              </a:ext>
            </a:extLst>
          </p:cNvPr>
          <p:cNvSpPr txBox="1">
            <a:spLocks noChangeArrowheads="1"/>
          </p:cNvSpPr>
          <p:nvPr/>
        </p:nvSpPr>
        <p:spPr bwMode="auto">
          <a:xfrm>
            <a:off x="2806700" y="4422775"/>
            <a:ext cx="911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MY" altLang="en-US" sz="1800"/>
              <a:t>Coolant</a:t>
            </a:r>
          </a:p>
        </p:txBody>
      </p:sp>
      <p:cxnSp>
        <p:nvCxnSpPr>
          <p:cNvPr id="7" name="Straight Arrow Connector 6">
            <a:extLst>
              <a:ext uri="{FF2B5EF4-FFF2-40B4-BE49-F238E27FC236}">
                <a16:creationId xmlns:a16="http://schemas.microsoft.com/office/drawing/2014/main" xmlns="" id="{BDD2BAC2-FE86-42B3-93EB-D67D495A4DA2}"/>
              </a:ext>
            </a:extLst>
          </p:cNvPr>
          <p:cNvCxnSpPr>
            <a:cxnSpLocks/>
            <a:stCxn id="6" idx="0"/>
          </p:cNvCxnSpPr>
          <p:nvPr/>
        </p:nvCxnSpPr>
        <p:spPr>
          <a:xfrm flipV="1">
            <a:off x="3262313" y="3730625"/>
            <a:ext cx="571500" cy="6921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8" name="TextBox 16">
            <a:extLst>
              <a:ext uri="{FF2B5EF4-FFF2-40B4-BE49-F238E27FC236}">
                <a16:creationId xmlns:a16="http://schemas.microsoft.com/office/drawing/2014/main" xmlns="" id="{37074F17-C701-4C6E-B141-823660A1BBAA}"/>
              </a:ext>
            </a:extLst>
          </p:cNvPr>
          <p:cNvSpPr txBox="1">
            <a:spLocks noChangeArrowheads="1"/>
          </p:cNvSpPr>
          <p:nvPr/>
        </p:nvSpPr>
        <p:spPr bwMode="auto">
          <a:xfrm>
            <a:off x="4424363" y="4422775"/>
            <a:ext cx="1168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MY" altLang="en-US" sz="1800"/>
              <a:t>Fuel pellet</a:t>
            </a:r>
          </a:p>
        </p:txBody>
      </p:sp>
      <p:cxnSp>
        <p:nvCxnSpPr>
          <p:cNvPr id="9" name="Straight Arrow Connector 8">
            <a:extLst>
              <a:ext uri="{FF2B5EF4-FFF2-40B4-BE49-F238E27FC236}">
                <a16:creationId xmlns:a16="http://schemas.microsoft.com/office/drawing/2014/main" xmlns="" id="{A195A244-158B-492D-BA83-7B5673FC8AB5}"/>
              </a:ext>
            </a:extLst>
          </p:cNvPr>
          <p:cNvCxnSpPr>
            <a:stCxn id="8" idx="0"/>
          </p:cNvCxnSpPr>
          <p:nvPr/>
        </p:nvCxnSpPr>
        <p:spPr>
          <a:xfrm flipH="1" flipV="1">
            <a:off x="4911725" y="3173413"/>
            <a:ext cx="96838" cy="124936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 name="TextBox 19">
            <a:extLst>
              <a:ext uri="{FF2B5EF4-FFF2-40B4-BE49-F238E27FC236}">
                <a16:creationId xmlns:a16="http://schemas.microsoft.com/office/drawing/2014/main" xmlns="" id="{0E8CB7C8-13FA-46E6-B27B-C918A70DDD9C}"/>
              </a:ext>
            </a:extLst>
          </p:cNvPr>
          <p:cNvSpPr txBox="1">
            <a:spLocks noChangeArrowheads="1"/>
          </p:cNvSpPr>
          <p:nvPr/>
        </p:nvSpPr>
        <p:spPr bwMode="auto">
          <a:xfrm>
            <a:off x="6227763" y="3297238"/>
            <a:ext cx="9985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MY" altLang="en-US" sz="1800"/>
              <a:t>Cladding</a:t>
            </a:r>
          </a:p>
        </p:txBody>
      </p:sp>
      <p:cxnSp>
        <p:nvCxnSpPr>
          <p:cNvPr id="11" name="Straight Arrow Connector 10">
            <a:extLst>
              <a:ext uri="{FF2B5EF4-FFF2-40B4-BE49-F238E27FC236}">
                <a16:creationId xmlns:a16="http://schemas.microsoft.com/office/drawing/2014/main" xmlns="" id="{3A8685E6-485F-48C0-AFC6-A35E8C1B6234}"/>
              </a:ext>
            </a:extLst>
          </p:cNvPr>
          <p:cNvCxnSpPr>
            <a:cxnSpLocks/>
            <a:stCxn id="10" idx="0"/>
            <a:endCxn id="4" idx="6"/>
          </p:cNvCxnSpPr>
          <p:nvPr/>
        </p:nvCxnSpPr>
        <p:spPr>
          <a:xfrm flipH="1" flipV="1">
            <a:off x="5521325" y="2871788"/>
            <a:ext cx="1204913" cy="4254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2" name="TextBox 25">
            <a:extLst>
              <a:ext uri="{FF2B5EF4-FFF2-40B4-BE49-F238E27FC236}">
                <a16:creationId xmlns:a16="http://schemas.microsoft.com/office/drawing/2014/main" xmlns="" id="{6886FF99-A3F1-47E2-B1C6-D0F1271F27EF}"/>
              </a:ext>
            </a:extLst>
          </p:cNvPr>
          <p:cNvSpPr txBox="1">
            <a:spLocks noChangeArrowheads="1"/>
          </p:cNvSpPr>
          <p:nvPr/>
        </p:nvSpPr>
        <p:spPr bwMode="auto">
          <a:xfrm>
            <a:off x="6122988" y="4422775"/>
            <a:ext cx="10810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MY" altLang="en-US" sz="1800"/>
              <a:t>Small gap</a:t>
            </a:r>
          </a:p>
        </p:txBody>
      </p:sp>
      <p:cxnSp>
        <p:nvCxnSpPr>
          <p:cNvPr id="13" name="Straight Arrow Connector 12">
            <a:extLst>
              <a:ext uri="{FF2B5EF4-FFF2-40B4-BE49-F238E27FC236}">
                <a16:creationId xmlns:a16="http://schemas.microsoft.com/office/drawing/2014/main" xmlns="" id="{69905052-0473-4BF9-B428-7E473199EC34}"/>
              </a:ext>
            </a:extLst>
          </p:cNvPr>
          <p:cNvCxnSpPr>
            <a:stCxn id="12" idx="0"/>
            <a:endCxn id="5" idx="5"/>
          </p:cNvCxnSpPr>
          <p:nvPr/>
        </p:nvCxnSpPr>
        <p:spPr>
          <a:xfrm flipH="1" flipV="1">
            <a:off x="5254625" y="3216275"/>
            <a:ext cx="1409700" cy="12065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xmlns="" id="{AEB8490C-0CD0-4366-9DC5-2BE6AD6184ED}"/>
              </a:ext>
            </a:extLst>
          </p:cNvPr>
          <p:cNvSpPr txBox="1"/>
          <p:nvPr/>
        </p:nvSpPr>
        <p:spPr>
          <a:xfrm>
            <a:off x="2438400" y="5419725"/>
            <a:ext cx="5140325" cy="369888"/>
          </a:xfrm>
          <a:prstGeom prst="rect">
            <a:avLst/>
          </a:prstGeom>
          <a:noFill/>
        </p:spPr>
        <p:txBody>
          <a:bodyPr wrap="none">
            <a:spAutoFit/>
          </a:bodyPr>
          <a:lstStyle/>
          <a:p>
            <a:pPr>
              <a:defRPr/>
            </a:pPr>
            <a:r>
              <a:rPr lang="en-US" b="1" dirty="0">
                <a:latin typeface="+mn-lt"/>
              </a:rPr>
              <a:t>Figure 1: Cross-sections of a conventional fuel pellet</a:t>
            </a:r>
            <a:endParaRPr lang="en-MY" b="1" dirty="0">
              <a:latin typeface="+mn-lt"/>
            </a:endParaRPr>
          </a:p>
        </p:txBody>
      </p:sp>
    </p:spTree>
    <p:extLst>
      <p:ext uri="{BB962C8B-B14F-4D97-AF65-F5344CB8AC3E}">
        <p14:creationId xmlns:p14="http://schemas.microsoft.com/office/powerpoint/2010/main" val="3189349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6A4918-4B51-44A2-8B35-8BF3227B6E51}"/>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spcBef>
                <a:spcPct val="0"/>
              </a:spcBef>
              <a:buNone/>
            </a:pPr>
            <a:r>
              <a:rPr lang="en-US" altLang="en-US" sz="3600" dirty="0">
                <a:cs typeface="Calibri" panose="020F0502020204030204" pitchFamily="34" charset="0"/>
              </a:rPr>
              <a:t>General Considerations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02BC7BB0-A830-4DE9-86BD-24EB8B69EBF4}"/>
                  </a:ext>
                </a:extLst>
              </p:cNvPr>
              <p:cNvSpPr txBox="1">
                <a:spLocks noChangeArrowheads="1"/>
              </p:cNvSpPr>
              <p:nvPr/>
            </p:nvSpPr>
            <p:spPr bwMode="auto">
              <a:xfrm>
                <a:off x="390525" y="1282700"/>
                <a:ext cx="8362950" cy="528637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r>
                  <a:rPr lang="en-MY" altLang="en-US" sz="2000" dirty="0"/>
                  <a:t>Fuel cladding should have high thermal conductivity</a:t>
                </a:r>
              </a:p>
              <a:p>
                <a:r>
                  <a:rPr lang="en-MY" altLang="en-US" sz="2000" dirty="0"/>
                  <a:t>Other considerations should </a:t>
                </a:r>
                <a:r>
                  <a:rPr lang="en-MY" altLang="en-US" sz="2000" dirty="0" smtClean="0"/>
                  <a:t>be taken </a:t>
                </a:r>
                <a:r>
                  <a:rPr lang="en-MY" altLang="en-US" sz="2000" dirty="0"/>
                  <a:t>into considerations such as low neutron absorption cross section, workability, withstand high temperatures and withstand corrosive action by coolant fluid. </a:t>
                </a:r>
              </a:p>
              <a:p>
                <a:r>
                  <a:rPr lang="en-MY" altLang="en-US" sz="2000" dirty="0"/>
                  <a:t>Typical cladding materials, stainless steel, aluminum, zirconium and magnesium. </a:t>
                </a:r>
              </a:p>
              <a:p>
                <a:r>
                  <a:rPr lang="en-MY" altLang="en-US" sz="2000" dirty="0"/>
                  <a:t>The resistance to heat conduction in the cladding is then reduced by holding the cladding thickness to a minimum. </a:t>
                </a:r>
              </a:p>
              <a:p>
                <a:r>
                  <a:rPr lang="en-MY" altLang="en-US" sz="2000" dirty="0"/>
                  <a:t>The heat transfer by convection to the coolant is dependent on the coolant’s physical characteristics and on operating conditions, such as the coolant velocity</a:t>
                </a:r>
              </a:p>
              <a:p>
                <a:r>
                  <a:rPr lang="en-MY" altLang="en-US" sz="2000" dirty="0"/>
                  <a:t>The second factor, </a:t>
                </a:r>
                <a14:m>
                  <m:oMath xmlns:m="http://schemas.openxmlformats.org/officeDocument/2006/math">
                    <m:r>
                      <a:rPr lang="en-MY" sz="2000" b="0" i="1" smtClean="0">
                        <a:latin typeface="Cambria Math" panose="02040503050406030204" pitchFamily="18" charset="0"/>
                      </a:rPr>
                      <m:t>𝐴</m:t>
                    </m:r>
                  </m:oMath>
                </a14:m>
                <a:r>
                  <a:rPr lang="en-MY" altLang="en-US" sz="2000" dirty="0"/>
                  <a:t>, is the heat-transfer surface. The circumferential area of all the fuel elements, that must be designed within the reactor core</a:t>
                </a:r>
              </a:p>
              <a:p>
                <a:r>
                  <a:rPr lang="en-MY" altLang="en-US" sz="2000" dirty="0"/>
                  <a:t>The third factor, </a:t>
                </a:r>
                <a14:m>
                  <m:oMath xmlns:m="http://schemas.openxmlformats.org/officeDocument/2006/math">
                    <m:r>
                      <m:rPr>
                        <m:sty m:val="p"/>
                      </m:rPr>
                      <a:rPr lang="el-GR" sz="2000" b="0" i="1" smtClean="0">
                        <a:latin typeface="Cambria Math" panose="02040503050406030204" pitchFamily="18" charset="0"/>
                        <a:ea typeface="Cambria Math" panose="02040503050406030204" pitchFamily="18" charset="0"/>
                      </a:rPr>
                      <m:t>Δ</m:t>
                    </m:r>
                    <m:r>
                      <a:rPr lang="en-MY" sz="2000" b="0" i="1" smtClean="0">
                        <a:latin typeface="Cambria Math" panose="02040503050406030204" pitchFamily="18" charset="0"/>
                        <a:ea typeface="Cambria Math" panose="02040503050406030204" pitchFamily="18" charset="0"/>
                      </a:rPr>
                      <m:t>𝑡</m:t>
                    </m:r>
                  </m:oMath>
                </a14:m>
                <a:r>
                  <a:rPr lang="en-MY" altLang="en-US" sz="2000" dirty="0"/>
                  <a:t>, is the mean difference between the temperatures of the coolant and fuel.</a:t>
                </a:r>
              </a:p>
              <a:p>
                <a:pPr defTabSz="914400" eaLnBrk="1" hangingPunct="1"/>
                <a:endParaRPr lang="en-US" altLang="en-US" sz="2000" dirty="0">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02BC7BB0-A830-4DE9-86BD-24EB8B69EBF4}"/>
                  </a:ext>
                </a:extLst>
              </p:cNvPr>
              <p:cNvSpPr txBox="1">
                <a:spLocks noRot="1" noChangeAspect="1" noMove="1" noResize="1" noEditPoints="1" noAdjustHandles="1" noChangeArrowheads="1" noChangeShapeType="1" noTextEdit="1"/>
              </p:cNvSpPr>
              <p:nvPr/>
            </p:nvSpPr>
            <p:spPr bwMode="auto">
              <a:xfrm>
                <a:off x="390525" y="1282700"/>
                <a:ext cx="8362950" cy="5286375"/>
              </a:xfrm>
              <a:prstGeom prst="rect">
                <a:avLst/>
              </a:prstGeom>
              <a:blipFill rotWithShape="0">
                <a:blip r:embed="rId2"/>
                <a:stretch>
                  <a:fillRect l="-656" t="-1152" r="-102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p:spTree>
    <p:extLst>
      <p:ext uri="{BB962C8B-B14F-4D97-AF65-F5344CB8AC3E}">
        <p14:creationId xmlns:p14="http://schemas.microsoft.com/office/powerpoint/2010/main" val="419157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F7D7E9-EDF9-485F-B888-E4C436B0E517}"/>
              </a:ext>
            </a:extLst>
          </p:cNvPr>
          <p:cNvSpPr txBox="1">
            <a:spLocks noChangeArrowheads="1"/>
          </p:cNvSpPr>
          <p:nvPr/>
        </p:nvSpPr>
        <p:spPr bwMode="auto">
          <a:xfrm>
            <a:off x="1685925" y="2613025"/>
            <a:ext cx="57721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en-US" altLang="en-US" sz="6000" dirty="0" smtClean="0">
                <a:latin typeface="Britannic Bold" panose="020B0903060703020204" pitchFamily="34" charset="0"/>
              </a:rPr>
              <a:t>Core Thermal Design </a:t>
            </a:r>
            <a:r>
              <a:rPr lang="en-US" altLang="en-US" sz="6000" dirty="0">
                <a:latin typeface="Britannic Bold" panose="020B0903060703020204" pitchFamily="34" charset="0"/>
              </a:rPr>
              <a:t>Considerations</a:t>
            </a:r>
          </a:p>
        </p:txBody>
      </p:sp>
    </p:spTree>
    <p:extLst>
      <p:ext uri="{BB962C8B-B14F-4D97-AF65-F5344CB8AC3E}">
        <p14:creationId xmlns:p14="http://schemas.microsoft.com/office/powerpoint/2010/main" val="1430980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Thermal Design</a:t>
            </a:r>
            <a:endParaRPr lang="en-US" dirty="0"/>
          </a:p>
        </p:txBody>
      </p:sp>
      <p:sp>
        <p:nvSpPr>
          <p:cNvPr id="3" name="Content Placeholder 2"/>
          <p:cNvSpPr>
            <a:spLocks noGrp="1"/>
          </p:cNvSpPr>
          <p:nvPr>
            <p:ph idx="1"/>
          </p:nvPr>
        </p:nvSpPr>
        <p:spPr/>
        <p:txBody>
          <a:bodyPr/>
          <a:lstStyle/>
          <a:p>
            <a:r>
              <a:rPr lang="en-US" sz="2800" dirty="0"/>
              <a:t>Core thermal design is an art of </a:t>
            </a:r>
            <a:r>
              <a:rPr lang="en-US" sz="2800" dirty="0" smtClean="0"/>
              <a:t>compromise</a:t>
            </a:r>
          </a:p>
          <a:p>
            <a:r>
              <a:rPr lang="en-US" sz="2800" dirty="0" smtClean="0"/>
              <a:t>An </a:t>
            </a:r>
            <a:r>
              <a:rPr lang="en-US" sz="2800" dirty="0"/>
              <a:t>iterative process (interdependence of heat flux and water density)</a:t>
            </a:r>
          </a:p>
          <a:p>
            <a:r>
              <a:rPr lang="en-US" sz="2800" dirty="0"/>
              <a:t>Overall plant </a:t>
            </a:r>
            <a:r>
              <a:rPr lang="en-US" sz="2800" dirty="0" smtClean="0"/>
              <a:t>characteristics is </a:t>
            </a:r>
            <a:r>
              <a:rPr lang="en-US" sz="2800" dirty="0"/>
              <a:t>influenced by thermal hydraulic </a:t>
            </a:r>
            <a:r>
              <a:rPr lang="en-US" sz="2800" dirty="0" smtClean="0"/>
              <a:t>considerations</a:t>
            </a:r>
          </a:p>
          <a:p>
            <a:endParaRPr lang="en-US" sz="2800" dirty="0"/>
          </a:p>
          <a:p>
            <a:endParaRPr lang="en-US" sz="2800" dirty="0"/>
          </a:p>
        </p:txBody>
      </p:sp>
    </p:spTree>
    <p:extLst>
      <p:ext uri="{BB962C8B-B14F-4D97-AF65-F5344CB8AC3E}">
        <p14:creationId xmlns:p14="http://schemas.microsoft.com/office/powerpoint/2010/main" val="36851009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Thermal Design</a:t>
            </a:r>
            <a:endParaRPr lang="en-US" dirty="0"/>
          </a:p>
        </p:txBody>
      </p:sp>
      <p:sp>
        <p:nvSpPr>
          <p:cNvPr id="3" name="Content Placeholder 2"/>
          <p:cNvSpPr>
            <a:spLocks noGrp="1"/>
          </p:cNvSpPr>
          <p:nvPr>
            <p:ph idx="1"/>
          </p:nvPr>
        </p:nvSpPr>
        <p:spPr/>
        <p:txBody>
          <a:bodyPr/>
          <a:lstStyle/>
          <a:p>
            <a:r>
              <a:rPr lang="en-US" dirty="0" smtClean="0"/>
              <a:t>Once core basic lattice has been determined from nuclear, hydraulic, and heat transfer, the overall size of core becomes a sole function of thermal considerations</a:t>
            </a:r>
          </a:p>
          <a:p>
            <a:r>
              <a:rPr lang="en-US" dirty="0" smtClean="0"/>
              <a:t>Parameters</a:t>
            </a:r>
          </a:p>
          <a:p>
            <a:pPr lvl="1"/>
            <a:r>
              <a:rPr lang="en-US" dirty="0" smtClean="0"/>
              <a:t>Fuel temperature distribution (most important)</a:t>
            </a:r>
          </a:p>
          <a:p>
            <a:pPr lvl="1"/>
            <a:r>
              <a:rPr lang="en-US" dirty="0" smtClean="0"/>
              <a:t>Specific power</a:t>
            </a:r>
          </a:p>
          <a:p>
            <a:pPr lvl="1"/>
            <a:r>
              <a:rPr lang="en-US" dirty="0" smtClean="0"/>
              <a:t>Power density</a:t>
            </a:r>
          </a:p>
          <a:p>
            <a:pPr lvl="1"/>
            <a:r>
              <a:rPr lang="en-US" dirty="0" smtClean="0"/>
              <a:t>Heat flux</a:t>
            </a:r>
            <a:endParaRPr lang="en-US" dirty="0"/>
          </a:p>
        </p:txBody>
      </p:sp>
    </p:spTree>
    <p:extLst>
      <p:ext uri="{BB962C8B-B14F-4D97-AF65-F5344CB8AC3E}">
        <p14:creationId xmlns:p14="http://schemas.microsoft.com/office/powerpoint/2010/main" val="1247305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Design Objectives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800" dirty="0" smtClean="0"/>
                  <a:t>Maximize core power density</a:t>
                </a:r>
              </a:p>
              <a:p>
                <a:r>
                  <a:rPr lang="en-US" sz="2800" dirty="0" smtClean="0"/>
                  <a:t>Maximize attainable fuel burnup</a:t>
                </a:r>
              </a:p>
              <a:p>
                <a:r>
                  <a:rPr lang="en-US" sz="2800" dirty="0" smtClean="0"/>
                  <a:t>Minimize cost of electricity</a:t>
                </a:r>
              </a:p>
              <a:p>
                <a:r>
                  <a:rPr lang="en-US" sz="2800" dirty="0" smtClean="0"/>
                  <a:t>High outlet temperature for higher thermal efficiency</a:t>
                </a:r>
              </a:p>
              <a:p>
                <a:pPr marL="0" indent="0">
                  <a:buNone/>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𝜂</m:t>
                          </m:r>
                        </m:e>
                        <m:sub>
                          <m:r>
                            <a:rPr lang="en-US" sz="2800" b="0" i="1" smtClean="0">
                              <a:latin typeface="Cambria Math" panose="02040503050406030204" pitchFamily="18" charset="0"/>
                            </a:rPr>
                            <m:t>𝑡h</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𝐻</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𝐿</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𝐻</m:t>
                              </m:r>
                            </m:sub>
                          </m:sSub>
                        </m:den>
                      </m:f>
                    </m:oMath>
                  </m:oMathPara>
                </a14:m>
                <a:endParaRPr lang="en-US" sz="2800" dirty="0" smtClean="0"/>
              </a:p>
              <a:p>
                <a:r>
                  <a:rPr lang="en-US" sz="2800" dirty="0" smtClean="0"/>
                  <a:t>But temperatures of fuel and cladding anywhere in core must not exceed safe limits (material limitation)</a:t>
                </a:r>
              </a:p>
              <a:p>
                <a:endParaRPr lang="en-US" sz="2800" dirty="0" smtClean="0"/>
              </a:p>
              <a:p>
                <a:endParaRPr lang="en-US" sz="2800" dirty="0"/>
              </a:p>
              <a:p>
                <a:endParaRPr lang="en-US" sz="2800" dirty="0" smtClean="0"/>
              </a:p>
              <a:p>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33" t="-1348" r="-1111"/>
                </a:stretch>
              </a:blipFill>
            </p:spPr>
            <p:txBody>
              <a:bodyPr/>
              <a:lstStyle/>
              <a:p>
                <a:r>
                  <a:rPr lang="en-US">
                    <a:noFill/>
                  </a:rPr>
                  <a:t> </a:t>
                </a:r>
              </a:p>
            </p:txBody>
          </p:sp>
        </mc:Fallback>
      </mc:AlternateContent>
    </p:spTree>
    <p:extLst>
      <p:ext uri="{BB962C8B-B14F-4D97-AF65-F5344CB8AC3E}">
        <p14:creationId xmlns:p14="http://schemas.microsoft.com/office/powerpoint/2010/main" val="746050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Constraints</a:t>
            </a:r>
            <a:endParaRPr lang="en-US" dirty="0"/>
          </a:p>
        </p:txBody>
      </p:sp>
      <p:pic>
        <p:nvPicPr>
          <p:cNvPr id="4" name="Picture 3"/>
          <p:cNvPicPr>
            <a:picLocks noChangeAspect="1"/>
          </p:cNvPicPr>
          <p:nvPr/>
        </p:nvPicPr>
        <p:blipFill>
          <a:blip r:embed="rId2">
            <a:biLevel thresh="75000"/>
          </a:blip>
          <a:stretch>
            <a:fillRect/>
          </a:stretch>
        </p:blipFill>
        <p:spPr>
          <a:xfrm>
            <a:off x="66570" y="1502595"/>
            <a:ext cx="8839942" cy="4138549"/>
          </a:xfrm>
          <a:prstGeom prst="rect">
            <a:avLst/>
          </a:prstGeom>
        </p:spPr>
      </p:pic>
    </p:spTree>
    <p:extLst>
      <p:ext uri="{BB962C8B-B14F-4D97-AF65-F5344CB8AC3E}">
        <p14:creationId xmlns:p14="http://schemas.microsoft.com/office/powerpoint/2010/main" val="6451815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Constraints</a:t>
            </a:r>
            <a:endParaRPr lang="en-US" dirty="0"/>
          </a:p>
        </p:txBody>
      </p:sp>
      <p:pic>
        <p:nvPicPr>
          <p:cNvPr id="3" name="Picture 2"/>
          <p:cNvPicPr>
            <a:picLocks noChangeAspect="1"/>
          </p:cNvPicPr>
          <p:nvPr/>
        </p:nvPicPr>
        <p:blipFill>
          <a:blip r:embed="rId2">
            <a:biLevel thresh="75000"/>
          </a:blip>
          <a:stretch>
            <a:fillRect/>
          </a:stretch>
        </p:blipFill>
        <p:spPr>
          <a:xfrm>
            <a:off x="155717" y="1777778"/>
            <a:ext cx="8832566" cy="2152777"/>
          </a:xfrm>
          <a:prstGeom prst="rect">
            <a:avLst/>
          </a:prstGeom>
        </p:spPr>
      </p:pic>
    </p:spTree>
    <p:extLst>
      <p:ext uri="{BB962C8B-B14F-4D97-AF65-F5344CB8AC3E}">
        <p14:creationId xmlns:p14="http://schemas.microsoft.com/office/powerpoint/2010/main" val="16554477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Thermal Reactor Design</a:t>
            </a:r>
            <a:endParaRPr lang="en-US" dirty="0"/>
          </a:p>
        </p:txBody>
      </p:sp>
      <p:sp>
        <p:nvSpPr>
          <p:cNvPr id="3" name="Content Placeholder 2"/>
          <p:cNvSpPr>
            <a:spLocks noGrp="1"/>
          </p:cNvSpPr>
          <p:nvPr>
            <p:ph idx="1"/>
          </p:nvPr>
        </p:nvSpPr>
        <p:spPr/>
        <p:txBody>
          <a:bodyPr/>
          <a:lstStyle/>
          <a:p>
            <a:r>
              <a:rPr lang="en-US" dirty="0" smtClean="0"/>
              <a:t>3 aspects of design considerations</a:t>
            </a:r>
          </a:p>
          <a:p>
            <a:pPr lvl="1"/>
            <a:r>
              <a:rPr lang="en-US" dirty="0" smtClean="0"/>
              <a:t>Nuclear Design</a:t>
            </a:r>
          </a:p>
          <a:p>
            <a:pPr lvl="1"/>
            <a:r>
              <a:rPr lang="en-US" dirty="0" smtClean="0"/>
              <a:t>Thermal-hydraulics Design</a:t>
            </a:r>
          </a:p>
          <a:p>
            <a:pPr lvl="1"/>
            <a:r>
              <a:rPr lang="en-US" dirty="0" smtClean="0"/>
              <a:t>Mechanical/Material Design</a:t>
            </a:r>
            <a:endParaRPr lang="en-US" dirty="0"/>
          </a:p>
        </p:txBody>
      </p:sp>
    </p:spTree>
    <p:extLst>
      <p:ext uri="{BB962C8B-B14F-4D97-AF65-F5344CB8AC3E}">
        <p14:creationId xmlns:p14="http://schemas.microsoft.com/office/powerpoint/2010/main" val="39351997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Nuclear Design</a:t>
            </a:r>
            <a:endParaRPr lang="en-US" dirty="0"/>
          </a:p>
        </p:txBody>
      </p:sp>
      <p:pic>
        <p:nvPicPr>
          <p:cNvPr id="4" name="Picture 3"/>
          <p:cNvPicPr>
            <a:picLocks noChangeAspect="1"/>
          </p:cNvPicPr>
          <p:nvPr/>
        </p:nvPicPr>
        <p:blipFill>
          <a:blip r:embed="rId2"/>
          <a:stretch>
            <a:fillRect/>
          </a:stretch>
        </p:blipFill>
        <p:spPr>
          <a:xfrm>
            <a:off x="1295400" y="1657350"/>
            <a:ext cx="6553200" cy="3543300"/>
          </a:xfrm>
          <a:prstGeom prst="rect">
            <a:avLst/>
          </a:prstGeom>
        </p:spPr>
      </p:pic>
    </p:spTree>
    <p:extLst>
      <p:ext uri="{BB962C8B-B14F-4D97-AF65-F5344CB8AC3E}">
        <p14:creationId xmlns:p14="http://schemas.microsoft.com/office/powerpoint/2010/main" val="1240073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Thermal-hydraulics Design</a:t>
            </a:r>
            <a:endParaRPr lang="en-US" dirty="0"/>
          </a:p>
        </p:txBody>
      </p:sp>
      <p:pic>
        <p:nvPicPr>
          <p:cNvPr id="4" name="Picture 3"/>
          <p:cNvPicPr>
            <a:picLocks noChangeAspect="1"/>
          </p:cNvPicPr>
          <p:nvPr/>
        </p:nvPicPr>
        <p:blipFill>
          <a:blip r:embed="rId2"/>
          <a:stretch>
            <a:fillRect/>
          </a:stretch>
        </p:blipFill>
        <p:spPr>
          <a:xfrm>
            <a:off x="219075" y="1981200"/>
            <a:ext cx="8705850" cy="2895600"/>
          </a:xfrm>
          <a:prstGeom prst="rect">
            <a:avLst/>
          </a:prstGeom>
        </p:spPr>
      </p:pic>
    </p:spTree>
    <p:extLst>
      <p:ext uri="{BB962C8B-B14F-4D97-AF65-F5344CB8AC3E}">
        <p14:creationId xmlns:p14="http://schemas.microsoft.com/office/powerpoint/2010/main" val="10853323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Mechanical/Materials Design</a:t>
            </a:r>
            <a:endParaRPr lang="en-US" dirty="0"/>
          </a:p>
        </p:txBody>
      </p:sp>
      <p:pic>
        <p:nvPicPr>
          <p:cNvPr id="4" name="Picture 3"/>
          <p:cNvPicPr>
            <a:picLocks noChangeAspect="1"/>
          </p:cNvPicPr>
          <p:nvPr/>
        </p:nvPicPr>
        <p:blipFill>
          <a:blip r:embed="rId2"/>
          <a:stretch>
            <a:fillRect/>
          </a:stretch>
        </p:blipFill>
        <p:spPr>
          <a:xfrm>
            <a:off x="377907" y="1600199"/>
            <a:ext cx="8388188" cy="3657601"/>
          </a:xfrm>
          <a:prstGeom prst="rect">
            <a:avLst/>
          </a:prstGeom>
        </p:spPr>
      </p:pic>
    </p:spTree>
    <p:extLst>
      <p:ext uri="{BB962C8B-B14F-4D97-AF65-F5344CB8AC3E}">
        <p14:creationId xmlns:p14="http://schemas.microsoft.com/office/powerpoint/2010/main" val="37041703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sz="3200" dirty="0" smtClean="0"/>
              <a:t>Impact on various design areas</a:t>
            </a:r>
            <a:endParaRPr lang="en-US" sz="3200" dirty="0"/>
          </a:p>
        </p:txBody>
      </p:sp>
      <p:pic>
        <p:nvPicPr>
          <p:cNvPr id="5" name="Picture 4"/>
          <p:cNvPicPr>
            <a:picLocks noChangeAspect="1"/>
          </p:cNvPicPr>
          <p:nvPr/>
        </p:nvPicPr>
        <p:blipFill>
          <a:blip r:embed="rId2"/>
          <a:stretch>
            <a:fillRect/>
          </a:stretch>
        </p:blipFill>
        <p:spPr>
          <a:xfrm>
            <a:off x="0" y="1199671"/>
            <a:ext cx="8952931" cy="4555887"/>
          </a:xfrm>
          <a:prstGeom prst="rect">
            <a:avLst/>
          </a:prstGeom>
        </p:spPr>
      </p:pic>
    </p:spTree>
    <p:extLst>
      <p:ext uri="{BB962C8B-B14F-4D97-AF65-F5344CB8AC3E}">
        <p14:creationId xmlns:p14="http://schemas.microsoft.com/office/powerpoint/2010/main" val="11940582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sz="3200" dirty="0" smtClean="0"/>
              <a:t>Impact on various design areas</a:t>
            </a:r>
            <a:endParaRPr lang="en-US" sz="3200" dirty="0"/>
          </a:p>
        </p:txBody>
      </p:sp>
      <p:pic>
        <p:nvPicPr>
          <p:cNvPr id="3" name="Picture 2"/>
          <p:cNvPicPr>
            <a:picLocks noChangeAspect="1"/>
          </p:cNvPicPr>
          <p:nvPr/>
        </p:nvPicPr>
        <p:blipFill>
          <a:blip r:embed="rId2"/>
          <a:stretch>
            <a:fillRect/>
          </a:stretch>
        </p:blipFill>
        <p:spPr>
          <a:xfrm>
            <a:off x="337748" y="1797546"/>
            <a:ext cx="8349052" cy="4154553"/>
          </a:xfrm>
          <a:prstGeom prst="rect">
            <a:avLst/>
          </a:prstGeom>
        </p:spPr>
      </p:pic>
      <p:pic>
        <p:nvPicPr>
          <p:cNvPr id="5" name="Picture 4"/>
          <p:cNvPicPr>
            <a:picLocks noChangeAspect="1"/>
          </p:cNvPicPr>
          <p:nvPr/>
        </p:nvPicPr>
        <p:blipFill>
          <a:blip r:embed="rId3"/>
          <a:stretch>
            <a:fillRect/>
          </a:stretch>
        </p:blipFill>
        <p:spPr>
          <a:xfrm>
            <a:off x="397474" y="1151695"/>
            <a:ext cx="8229600" cy="645851"/>
          </a:xfrm>
          <a:prstGeom prst="rect">
            <a:avLst/>
          </a:prstGeom>
        </p:spPr>
      </p:pic>
    </p:spTree>
    <p:extLst>
      <p:ext uri="{BB962C8B-B14F-4D97-AF65-F5344CB8AC3E}">
        <p14:creationId xmlns:p14="http://schemas.microsoft.com/office/powerpoint/2010/main" val="21408351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6896B6-A355-4016-9D9A-A1028AF6FEEF}"/>
              </a:ext>
            </a:extLst>
          </p:cNvPr>
          <p:cNvSpPr txBox="1">
            <a:spLocks noChangeArrowheads="1"/>
          </p:cNvSpPr>
          <p:nvPr/>
        </p:nvSpPr>
        <p:spPr bwMode="auto">
          <a:xfrm>
            <a:off x="1824037" y="1736752"/>
            <a:ext cx="5800725" cy="173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en-US" altLang="en-US" sz="6000" dirty="0" smtClean="0">
                <a:latin typeface="Britannic Bold" panose="020B0903060703020204" pitchFamily="34" charset="0"/>
              </a:rPr>
              <a:t>Limits and</a:t>
            </a:r>
          </a:p>
          <a:p>
            <a:pPr algn="ctr" defTabSz="914400" eaLnBrk="1" hangingPunct="1">
              <a:spcBef>
                <a:spcPct val="0"/>
              </a:spcBef>
              <a:buFontTx/>
              <a:buNone/>
            </a:pPr>
            <a:r>
              <a:rPr lang="en-US" altLang="en-US" sz="6000" dirty="0" smtClean="0">
                <a:latin typeface="Britannic Bold" panose="020B0903060703020204" pitchFamily="34" charset="0"/>
              </a:rPr>
              <a:t>Safety Aspects</a:t>
            </a:r>
            <a:endParaRPr lang="en-US" altLang="en-US" sz="6000" dirty="0">
              <a:latin typeface="Britannic Bold" panose="020B0903060703020204" pitchFamily="34" charset="0"/>
            </a:endParaRPr>
          </a:p>
        </p:txBody>
      </p:sp>
    </p:spTree>
    <p:extLst>
      <p:ext uri="{BB962C8B-B14F-4D97-AF65-F5344CB8AC3E}">
        <p14:creationId xmlns:p14="http://schemas.microsoft.com/office/powerpoint/2010/main" val="34766395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Thermal Design Safety Aspects</a:t>
            </a:r>
            <a:endParaRPr lang="en-US" dirty="0"/>
          </a:p>
        </p:txBody>
      </p:sp>
      <p:sp>
        <p:nvSpPr>
          <p:cNvPr id="3" name="Content Placeholder 2"/>
          <p:cNvSpPr>
            <a:spLocks noGrp="1"/>
          </p:cNvSpPr>
          <p:nvPr>
            <p:ph idx="1"/>
          </p:nvPr>
        </p:nvSpPr>
        <p:spPr/>
        <p:txBody>
          <a:bodyPr/>
          <a:lstStyle/>
          <a:p>
            <a:r>
              <a:rPr lang="en-US" dirty="0" smtClean="0"/>
              <a:t>DNB Ratio</a:t>
            </a:r>
          </a:p>
          <a:p>
            <a:r>
              <a:rPr lang="en-US" dirty="0" smtClean="0"/>
              <a:t>Hot channel, hot spot factors</a:t>
            </a:r>
          </a:p>
          <a:p>
            <a:r>
              <a:rPr lang="en-US" dirty="0" smtClean="0"/>
              <a:t>Thermal limits</a:t>
            </a:r>
          </a:p>
          <a:p>
            <a:pPr lvl="1"/>
            <a:r>
              <a:rPr lang="en-US" dirty="0" smtClean="0"/>
              <a:t>Fuel centerline temperature</a:t>
            </a:r>
          </a:p>
          <a:p>
            <a:pPr lvl="1"/>
            <a:r>
              <a:rPr lang="en-US" dirty="0" smtClean="0"/>
              <a:t>Cladding inner surface temperature</a:t>
            </a:r>
          </a:p>
          <a:p>
            <a:r>
              <a:rPr lang="en-US" dirty="0" smtClean="0"/>
              <a:t>Values change with fuel burnup!</a:t>
            </a:r>
            <a:endParaRPr lang="en-US" dirty="0"/>
          </a:p>
        </p:txBody>
      </p:sp>
    </p:spTree>
    <p:extLst>
      <p:ext uri="{BB962C8B-B14F-4D97-AF65-F5344CB8AC3E}">
        <p14:creationId xmlns:p14="http://schemas.microsoft.com/office/powerpoint/2010/main" val="21472136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551" y="154760"/>
            <a:ext cx="8229600" cy="1143000"/>
          </a:xfrm>
        </p:spPr>
        <p:txBody>
          <a:bodyPr/>
          <a:lstStyle/>
          <a:p>
            <a:r>
              <a:rPr lang="en-US" sz="3200" dirty="0" smtClean="0"/>
              <a:t>Thermal Design Nomenclature</a:t>
            </a:r>
            <a:br>
              <a:rPr lang="en-US" sz="3200" dirty="0" smtClean="0"/>
            </a:br>
            <a:r>
              <a:rPr lang="en-US" sz="3200" dirty="0" smtClean="0"/>
              <a:t>(Nominal, Average, Peak, Maximum)</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312" y="1584685"/>
            <a:ext cx="8770079" cy="4925298"/>
          </a:xfrm>
          <a:prstGeom prst="rect">
            <a:avLst/>
          </a:prstGeom>
        </p:spPr>
      </p:pic>
    </p:spTree>
    <p:extLst>
      <p:ext uri="{BB962C8B-B14F-4D97-AF65-F5344CB8AC3E}">
        <p14:creationId xmlns:p14="http://schemas.microsoft.com/office/powerpoint/2010/main" val="14210407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552" y="18282"/>
            <a:ext cx="8229600" cy="1143000"/>
          </a:xfrm>
        </p:spPr>
        <p:txBody>
          <a:bodyPr/>
          <a:lstStyle/>
          <a:p>
            <a:r>
              <a:rPr lang="en-US" dirty="0" smtClean="0"/>
              <a:t>Thermal Design Margin</a:t>
            </a:r>
            <a:endParaRPr lang="en-US" dirty="0"/>
          </a:p>
        </p:txBody>
      </p:sp>
      <p:pic>
        <p:nvPicPr>
          <p:cNvPr id="3" name="Picture 2"/>
          <p:cNvPicPr>
            <a:picLocks noChangeAspect="1"/>
          </p:cNvPicPr>
          <p:nvPr/>
        </p:nvPicPr>
        <p:blipFill>
          <a:blip r:embed="rId2"/>
          <a:stretch>
            <a:fillRect/>
          </a:stretch>
        </p:blipFill>
        <p:spPr>
          <a:xfrm>
            <a:off x="794162" y="929270"/>
            <a:ext cx="6971414" cy="5652790"/>
          </a:xfrm>
          <a:prstGeom prst="rect">
            <a:avLst/>
          </a:prstGeom>
        </p:spPr>
      </p:pic>
    </p:spTree>
    <p:extLst>
      <p:ext uri="{BB962C8B-B14F-4D97-AF65-F5344CB8AC3E}">
        <p14:creationId xmlns:p14="http://schemas.microsoft.com/office/powerpoint/2010/main" val="2552879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552" y="18282"/>
            <a:ext cx="8229600" cy="1143000"/>
          </a:xfrm>
        </p:spPr>
        <p:txBody>
          <a:bodyPr/>
          <a:lstStyle/>
          <a:p>
            <a:r>
              <a:rPr lang="en-US" sz="3200" dirty="0" smtClean="0"/>
              <a:t>Thermal Design Limits</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8173" y="803147"/>
            <a:ext cx="7207479" cy="5877433"/>
          </a:xfrm>
          <a:prstGeom prst="rect">
            <a:avLst/>
          </a:prstGeom>
        </p:spPr>
      </p:pic>
    </p:spTree>
    <p:extLst>
      <p:ext uri="{BB962C8B-B14F-4D97-AF65-F5344CB8AC3E}">
        <p14:creationId xmlns:p14="http://schemas.microsoft.com/office/powerpoint/2010/main" val="31482818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Thermal Design Limits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4369" y="1438656"/>
            <a:ext cx="8143831" cy="5247086"/>
          </a:xfrm>
          <a:prstGeom prst="rect">
            <a:avLst/>
          </a:prstGeom>
        </p:spPr>
      </p:pic>
    </p:spTree>
    <p:extLst>
      <p:ext uri="{BB962C8B-B14F-4D97-AF65-F5344CB8AC3E}">
        <p14:creationId xmlns:p14="http://schemas.microsoft.com/office/powerpoint/2010/main" val="26567001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4141" y="450377"/>
            <a:ext cx="5543099" cy="6213144"/>
          </a:xfrm>
          <a:prstGeom prst="rect">
            <a:avLst/>
          </a:prstGeom>
        </p:spPr>
      </p:pic>
      <p:sp>
        <p:nvSpPr>
          <p:cNvPr id="5" name="TextBox 4"/>
          <p:cNvSpPr txBox="1"/>
          <p:nvPr/>
        </p:nvSpPr>
        <p:spPr>
          <a:xfrm>
            <a:off x="382137" y="736979"/>
            <a:ext cx="2305503" cy="707886"/>
          </a:xfrm>
          <a:prstGeom prst="rect">
            <a:avLst/>
          </a:prstGeom>
          <a:noFill/>
        </p:spPr>
        <p:txBody>
          <a:bodyPr wrap="none" rtlCol="0">
            <a:spAutoFit/>
          </a:bodyPr>
          <a:lstStyle/>
          <a:p>
            <a:r>
              <a:rPr lang="en-US" sz="4000" dirty="0" smtClean="0"/>
              <a:t>DNB Ratio</a:t>
            </a:r>
            <a:endParaRPr lang="en-US" sz="4000" dirty="0"/>
          </a:p>
        </p:txBody>
      </p:sp>
    </p:spTree>
    <p:extLst>
      <p:ext uri="{BB962C8B-B14F-4D97-AF65-F5344CB8AC3E}">
        <p14:creationId xmlns:p14="http://schemas.microsoft.com/office/powerpoint/2010/main" val="28199929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 y="1219200"/>
            <a:ext cx="8526899" cy="4809554"/>
          </a:xfrm>
          <a:prstGeom prst="rect">
            <a:avLst/>
          </a:prstGeom>
        </p:spPr>
      </p:pic>
      <p:sp>
        <p:nvSpPr>
          <p:cNvPr id="5" name="TextBox 4"/>
          <p:cNvSpPr txBox="1"/>
          <p:nvPr/>
        </p:nvSpPr>
        <p:spPr>
          <a:xfrm>
            <a:off x="304800" y="381000"/>
            <a:ext cx="4550989" cy="707886"/>
          </a:xfrm>
          <a:prstGeom prst="rect">
            <a:avLst/>
          </a:prstGeom>
          <a:noFill/>
        </p:spPr>
        <p:txBody>
          <a:bodyPr wrap="none" rtlCol="0">
            <a:spAutoFit/>
          </a:bodyPr>
          <a:lstStyle/>
          <a:p>
            <a:r>
              <a:rPr lang="en-US" sz="4000" dirty="0" smtClean="0"/>
              <a:t>Boiling Crisis for LWR</a:t>
            </a:r>
            <a:endParaRPr lang="en-US" sz="4000" dirty="0"/>
          </a:p>
        </p:txBody>
      </p:sp>
    </p:spTree>
    <p:extLst>
      <p:ext uri="{BB962C8B-B14F-4D97-AF65-F5344CB8AC3E}">
        <p14:creationId xmlns:p14="http://schemas.microsoft.com/office/powerpoint/2010/main" val="40900057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381000"/>
            <a:ext cx="7628499" cy="707886"/>
          </a:xfrm>
          <a:prstGeom prst="rect">
            <a:avLst/>
          </a:prstGeom>
          <a:noFill/>
        </p:spPr>
        <p:txBody>
          <a:bodyPr wrap="none" rtlCol="0">
            <a:spAutoFit/>
          </a:bodyPr>
          <a:lstStyle/>
          <a:p>
            <a:r>
              <a:rPr lang="en-US" sz="4000" dirty="0" smtClean="0"/>
              <a:t>Evaluation by Local Heat Flux (PWR)</a:t>
            </a:r>
            <a:endParaRPr lang="en-US" sz="4000" dirty="0"/>
          </a:p>
        </p:txBody>
      </p:sp>
      <p:pic>
        <p:nvPicPr>
          <p:cNvPr id="2" name="Picture 1"/>
          <p:cNvPicPr>
            <a:picLocks noChangeAspect="1"/>
          </p:cNvPicPr>
          <p:nvPr/>
        </p:nvPicPr>
        <p:blipFill>
          <a:blip r:embed="rId2"/>
          <a:stretch>
            <a:fillRect/>
          </a:stretch>
        </p:blipFill>
        <p:spPr>
          <a:xfrm>
            <a:off x="92611" y="1115759"/>
            <a:ext cx="8746590" cy="4980241"/>
          </a:xfrm>
          <a:prstGeom prst="rect">
            <a:avLst/>
          </a:prstGeom>
        </p:spPr>
      </p:pic>
    </p:spTree>
    <p:extLst>
      <p:ext uri="{BB962C8B-B14F-4D97-AF65-F5344CB8AC3E}">
        <p14:creationId xmlns:p14="http://schemas.microsoft.com/office/powerpoint/2010/main" val="21414460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69150" y="457200"/>
            <a:ext cx="8206000" cy="6003087"/>
          </a:xfrm>
          <a:prstGeom prst="rect">
            <a:avLst/>
          </a:prstGeom>
        </p:spPr>
      </p:pic>
    </p:spTree>
    <p:extLst>
      <p:ext uri="{BB962C8B-B14F-4D97-AF65-F5344CB8AC3E}">
        <p14:creationId xmlns:p14="http://schemas.microsoft.com/office/powerpoint/2010/main" val="28270836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8600" y="381000"/>
            <a:ext cx="8445594" cy="5867400"/>
          </a:xfrm>
          <a:prstGeom prst="rect">
            <a:avLst/>
          </a:prstGeom>
        </p:spPr>
      </p:pic>
    </p:spTree>
    <p:extLst>
      <p:ext uri="{BB962C8B-B14F-4D97-AF65-F5344CB8AC3E}">
        <p14:creationId xmlns:p14="http://schemas.microsoft.com/office/powerpoint/2010/main" val="7904406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33400" y="421564"/>
            <a:ext cx="8055594" cy="6171917"/>
          </a:xfrm>
          <a:prstGeom prst="rect">
            <a:avLst/>
          </a:prstGeom>
        </p:spPr>
      </p:pic>
    </p:spTree>
    <p:extLst>
      <p:ext uri="{BB962C8B-B14F-4D97-AF65-F5344CB8AC3E}">
        <p14:creationId xmlns:p14="http://schemas.microsoft.com/office/powerpoint/2010/main" val="28630377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8600" y="533400"/>
            <a:ext cx="8510954" cy="5715000"/>
          </a:xfrm>
          <a:prstGeom prst="rect">
            <a:avLst/>
          </a:prstGeom>
        </p:spPr>
      </p:pic>
    </p:spTree>
    <p:extLst>
      <p:ext uri="{BB962C8B-B14F-4D97-AF65-F5344CB8AC3E}">
        <p14:creationId xmlns:p14="http://schemas.microsoft.com/office/powerpoint/2010/main" val="432412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399" y="457200"/>
            <a:ext cx="7942543" cy="6019800"/>
          </a:xfrm>
          <a:prstGeom prst="rect">
            <a:avLst/>
          </a:prstGeom>
        </p:spPr>
      </p:pic>
    </p:spTree>
    <p:extLst>
      <p:ext uri="{BB962C8B-B14F-4D97-AF65-F5344CB8AC3E}">
        <p14:creationId xmlns:p14="http://schemas.microsoft.com/office/powerpoint/2010/main" val="37922212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457200"/>
            <a:ext cx="8593980" cy="5867400"/>
          </a:xfrm>
          <a:prstGeom prst="rect">
            <a:avLst/>
          </a:prstGeom>
        </p:spPr>
      </p:pic>
    </p:spTree>
    <p:extLst>
      <p:ext uri="{BB962C8B-B14F-4D97-AF65-F5344CB8AC3E}">
        <p14:creationId xmlns:p14="http://schemas.microsoft.com/office/powerpoint/2010/main" val="26423906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381000"/>
            <a:ext cx="8537194" cy="6125040"/>
          </a:xfrm>
          <a:prstGeom prst="rect">
            <a:avLst/>
          </a:prstGeom>
        </p:spPr>
      </p:pic>
    </p:spTree>
    <p:extLst>
      <p:ext uri="{BB962C8B-B14F-4D97-AF65-F5344CB8AC3E}">
        <p14:creationId xmlns:p14="http://schemas.microsoft.com/office/powerpoint/2010/main" val="36639495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Thermal Crisis Summary</a:t>
            </a:r>
            <a:endParaRPr lang="en-US" dirty="0"/>
          </a:p>
        </p:txBody>
      </p:sp>
      <p:sp>
        <p:nvSpPr>
          <p:cNvPr id="5" name="TextBox 4"/>
          <p:cNvSpPr txBox="1"/>
          <p:nvPr/>
        </p:nvSpPr>
        <p:spPr>
          <a:xfrm>
            <a:off x="3200400" y="6176952"/>
            <a:ext cx="2975495" cy="461665"/>
          </a:xfrm>
          <a:prstGeom prst="rect">
            <a:avLst/>
          </a:prstGeom>
          <a:noFill/>
        </p:spPr>
        <p:txBody>
          <a:bodyPr wrap="none" rtlCol="0">
            <a:spAutoFit/>
          </a:bodyPr>
          <a:lstStyle/>
          <a:p>
            <a:r>
              <a:rPr lang="en-US" sz="2400" dirty="0" smtClean="0"/>
              <a:t>MDNBR &gt; 1.17 (Japan)</a:t>
            </a:r>
            <a:endParaRPr lang="en-US" sz="2400" dirty="0"/>
          </a:p>
        </p:txBody>
      </p:sp>
      <p:pic>
        <p:nvPicPr>
          <p:cNvPr id="4" name="Picture 3"/>
          <p:cNvPicPr>
            <a:picLocks noChangeAspect="1"/>
          </p:cNvPicPr>
          <p:nvPr/>
        </p:nvPicPr>
        <p:blipFill>
          <a:blip r:embed="rId2"/>
          <a:stretch>
            <a:fillRect/>
          </a:stretch>
        </p:blipFill>
        <p:spPr>
          <a:xfrm>
            <a:off x="623130" y="977383"/>
            <a:ext cx="8063670" cy="5207530"/>
          </a:xfrm>
          <a:prstGeom prst="rect">
            <a:avLst/>
          </a:prstGeom>
        </p:spPr>
      </p:pic>
    </p:spTree>
    <p:extLst>
      <p:ext uri="{BB962C8B-B14F-4D97-AF65-F5344CB8AC3E}">
        <p14:creationId xmlns:p14="http://schemas.microsoft.com/office/powerpoint/2010/main" val="20224320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0AA173-7683-473D-B44B-E075EEF9D073}"/>
              </a:ext>
            </a:extLst>
          </p:cNvPr>
          <p:cNvSpPr txBox="1">
            <a:spLocks noChangeArrowheads="1"/>
          </p:cNvSpPr>
          <p:nvPr/>
        </p:nvSpPr>
        <p:spPr bwMode="auto">
          <a:xfrm>
            <a:off x="1959908" y="350278"/>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latin typeface="+mn-lt"/>
                <a:cs typeface="Arial" panose="020B0604020202020204" pitchFamily="34" charset="0"/>
              </a:rPr>
              <a:t>Hot Channel &amp; Hot Spot Factor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510BAF06-AE1E-45FE-AECA-474FF00B0B93}"/>
                  </a:ext>
                </a:extLst>
              </p:cNvPr>
              <p:cNvSpPr txBox="1">
                <a:spLocks noChangeArrowheads="1"/>
              </p:cNvSpPr>
              <p:nvPr/>
            </p:nvSpPr>
            <p:spPr bwMode="auto">
              <a:xfrm>
                <a:off x="1247776" y="1876425"/>
                <a:ext cx="7629523" cy="44624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r>
                  <a:rPr lang="en-US" sz="2400" dirty="0" smtClean="0"/>
                  <a:t>Hot </a:t>
                </a:r>
                <a:r>
                  <a:rPr lang="en-US" sz="2400" dirty="0"/>
                  <a:t>spot factor (hot-channel factor) is safety factor or margin multiplied to </a:t>
                </a:r>
                <a:r>
                  <a:rPr lang="en-US" sz="2400" dirty="0" smtClean="0"/>
                  <a:t>the calculated </a:t>
                </a:r>
                <a:r>
                  <a:rPr lang="en-US" sz="2400" dirty="0"/>
                  <a:t>nominal </a:t>
                </a:r>
                <a:r>
                  <a:rPr lang="en-US" sz="2400" dirty="0" smtClean="0"/>
                  <a:t>fluxes.</a:t>
                </a:r>
                <a:endParaRPr lang="en-US" sz="2400" dirty="0"/>
              </a:p>
              <a:p>
                <a:pPr defTabSz="914400" eaLnBrk="1" hangingPunct="1"/>
                <a:r>
                  <a:rPr lang="en-US" altLang="en-US" sz="2400" dirty="0" smtClean="0">
                    <a:cs typeface="Arial" panose="020B0604020202020204" pitchFamily="34" charset="0"/>
                  </a:rPr>
                  <a:t>In </a:t>
                </a:r>
                <a:r>
                  <a:rPr lang="en-US" altLang="en-US" sz="2400" dirty="0">
                    <a:cs typeface="Arial" panose="020B0604020202020204" pitchFamily="34" charset="0"/>
                  </a:rPr>
                  <a:t>any reactor, the extent to which </a:t>
                </a:r>
                <a14:m>
                  <m:oMath xmlns:m="http://schemas.openxmlformats.org/officeDocument/2006/math">
                    <m:sSubSup>
                      <m:sSubSupPr>
                        <m:ctrlPr>
                          <a:rPr lang="en-MY" altLang="en-US" sz="2400" b="0" i="1" smtClean="0">
                            <a:latin typeface="Cambria Math" panose="02040503050406030204" pitchFamily="18" charset="0"/>
                            <a:cs typeface="Arial" panose="020B0604020202020204" pitchFamily="34" charset="0"/>
                          </a:rPr>
                        </m:ctrlPr>
                      </m:sSubSupPr>
                      <m:e>
                        <m:r>
                          <a:rPr lang="en-MY" altLang="en-US" sz="2400" b="0" i="1" smtClean="0">
                            <a:latin typeface="Cambria Math" panose="02040503050406030204" pitchFamily="18" charset="0"/>
                            <a:cs typeface="Arial" panose="020B0604020202020204" pitchFamily="34" charset="0"/>
                          </a:rPr>
                          <m:t>𝑞</m:t>
                        </m:r>
                      </m:e>
                      <m:sub>
                        <m:r>
                          <a:rPr lang="en-MY" altLang="en-US" sz="2400" b="0" i="1" smtClean="0">
                            <a:latin typeface="Cambria Math" panose="02040503050406030204" pitchFamily="18" charset="0"/>
                            <a:cs typeface="Arial" panose="020B0604020202020204" pitchFamily="34" charset="0"/>
                          </a:rPr>
                          <m:t>𝑚𝑎𝑥</m:t>
                        </m:r>
                      </m:sub>
                      <m:sup>
                        <m:r>
                          <a:rPr lang="en-MY" altLang="en-US" sz="2400" b="0" i="1" smtClean="0">
                            <a:latin typeface="Cambria Math" panose="02040503050406030204" pitchFamily="18" charset="0"/>
                            <a:cs typeface="Arial" panose="020B0604020202020204" pitchFamily="34" charset="0"/>
                          </a:rPr>
                          <m:t>′′</m:t>
                        </m:r>
                      </m:sup>
                    </m:sSubSup>
                  </m:oMath>
                </a14:m>
                <a:r>
                  <a:rPr lang="en-US" altLang="en-US" sz="2400" dirty="0">
                    <a:cs typeface="Arial" panose="020B0604020202020204" pitchFamily="34" charset="0"/>
                  </a:rPr>
                  <a:t> exceeds the average heat flux in the core is given by the hot channel factor, also called the hot spot </a:t>
                </a:r>
                <a:r>
                  <a:rPr lang="en-US" altLang="en-US" sz="2400" dirty="0" smtClean="0">
                    <a:cs typeface="Arial" panose="020B0604020202020204" pitchFamily="34" charset="0"/>
                  </a:rPr>
                  <a:t>factor, </a:t>
                </a:r>
                <a:r>
                  <a:rPr lang="en-US" altLang="en-US" sz="2400" i="1" dirty="0" smtClean="0">
                    <a:cs typeface="Arial" panose="020B0604020202020204" pitchFamily="34" charset="0"/>
                  </a:rPr>
                  <a:t>F</a:t>
                </a:r>
                <a:r>
                  <a:rPr lang="en-US" altLang="en-US" sz="2400" dirty="0" smtClean="0">
                    <a:cs typeface="Arial" panose="020B0604020202020204" pitchFamily="34" charset="0"/>
                  </a:rPr>
                  <a:t>. </a:t>
                </a:r>
                <a:endParaRPr lang="en-US" altLang="en-US" sz="2400" dirty="0">
                  <a:cs typeface="Arial" panose="020B0604020202020204" pitchFamily="34" charset="0"/>
                </a:endParaRPr>
              </a:p>
              <a:p>
                <a:pPr defTabSz="914400" eaLnBrk="1" hangingPunct="1"/>
                <a:endParaRPr lang="en-US" altLang="en-US" sz="2400" dirty="0">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510BAF06-AE1E-45FE-AECA-474FF00B0B93}"/>
                  </a:ext>
                </a:extLst>
              </p:cNvPr>
              <p:cNvSpPr txBox="1">
                <a:spLocks noRot="1" noChangeAspect="1" noMove="1" noResize="1" noEditPoints="1" noAdjustHandles="1" noChangeArrowheads="1" noChangeShapeType="1" noTextEdit="1"/>
              </p:cNvSpPr>
              <p:nvPr/>
            </p:nvSpPr>
            <p:spPr bwMode="auto">
              <a:xfrm>
                <a:off x="1247776" y="1876425"/>
                <a:ext cx="7629523" cy="4462463"/>
              </a:xfrm>
              <a:prstGeom prst="rect">
                <a:avLst/>
              </a:prstGeom>
              <a:blipFill rotWithShape="0">
                <a:blip r:embed="rId2"/>
                <a:stretch>
                  <a:fillRect l="-1119" t="-191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34FA4993-0F63-4127-8DA9-BD9A9201D710}"/>
                  </a:ext>
                </a:extLst>
              </p:cNvPr>
              <p:cNvSpPr txBox="1"/>
              <p:nvPr/>
            </p:nvSpPr>
            <p:spPr>
              <a:xfrm>
                <a:off x="3906657" y="4655594"/>
                <a:ext cx="1330685" cy="7787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𝐹</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Sup>
                            <m:sSubSupPr>
                              <m:ctrlPr>
                                <a:rPr lang="en-MY" altLang="en-US" sz="2400" i="1">
                                  <a:latin typeface="Cambria Math" panose="02040503050406030204" pitchFamily="18" charset="0"/>
                                  <a:cs typeface="Arial" panose="020B0604020202020204" pitchFamily="34" charset="0"/>
                                </a:rPr>
                              </m:ctrlPr>
                            </m:sSubSupPr>
                            <m:e>
                              <m:r>
                                <a:rPr lang="en-MY" altLang="en-US" sz="2400" i="1">
                                  <a:latin typeface="Cambria Math" panose="02040503050406030204" pitchFamily="18" charset="0"/>
                                  <a:cs typeface="Arial" panose="020B0604020202020204" pitchFamily="34" charset="0"/>
                                </a:rPr>
                                <m:t>𝑞</m:t>
                              </m:r>
                            </m:e>
                            <m:sub>
                              <m:r>
                                <a:rPr lang="en-MY" altLang="en-US" sz="2400" i="1">
                                  <a:latin typeface="Cambria Math" panose="02040503050406030204" pitchFamily="18" charset="0"/>
                                  <a:cs typeface="Arial" panose="020B0604020202020204" pitchFamily="34" charset="0"/>
                                </a:rPr>
                                <m:t>𝑚𝑎𝑥</m:t>
                              </m:r>
                            </m:sub>
                            <m:sup>
                              <m:r>
                                <a:rPr lang="en-MY" altLang="en-US" sz="2400" i="1">
                                  <a:latin typeface="Cambria Math" panose="02040503050406030204" pitchFamily="18" charset="0"/>
                                  <a:cs typeface="Arial" panose="020B0604020202020204" pitchFamily="34" charset="0"/>
                                </a:rPr>
                                <m:t>′′</m:t>
                              </m:r>
                            </m:sup>
                          </m:sSubSup>
                        </m:num>
                        <m:den>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𝑎𝑣</m:t>
                              </m:r>
                            </m:sub>
                            <m:sup>
                              <m:r>
                                <a:rPr lang="en-US" sz="2400" b="0" i="1" smtClean="0">
                                  <a:latin typeface="Cambria Math" panose="02040503050406030204" pitchFamily="18" charset="0"/>
                                </a:rPr>
                                <m:t>′′</m:t>
                              </m:r>
                            </m:sup>
                          </m:sSubSup>
                        </m:den>
                      </m:f>
                    </m:oMath>
                  </m:oMathPara>
                </a14:m>
                <a:endParaRPr lang="en-MY" sz="2400" dirty="0"/>
              </a:p>
            </p:txBody>
          </p:sp>
        </mc:Choice>
        <mc:Fallback xmlns="">
          <p:sp>
            <p:nvSpPr>
              <p:cNvPr id="4" name="TextBox 3">
                <a:extLst>
                  <a:ext uri="{FF2B5EF4-FFF2-40B4-BE49-F238E27FC236}">
                    <a16:creationId xmlns="" xmlns:a16="http://schemas.microsoft.com/office/drawing/2014/main" xmlns:a14="http://schemas.microsoft.com/office/drawing/2010/main" id="{34FA4993-0F63-4127-8DA9-BD9A9201D710}"/>
                  </a:ext>
                </a:extLst>
              </p:cNvPr>
              <p:cNvSpPr txBox="1">
                <a:spLocks noRot="1" noChangeAspect="1" noMove="1" noResize="1" noEditPoints="1" noAdjustHandles="1" noChangeArrowheads="1" noChangeShapeType="1" noTextEdit="1"/>
              </p:cNvSpPr>
              <p:nvPr/>
            </p:nvSpPr>
            <p:spPr>
              <a:xfrm>
                <a:off x="3906657" y="4655594"/>
                <a:ext cx="1330685" cy="778739"/>
              </a:xfrm>
              <a:prstGeom prst="rect">
                <a:avLst/>
              </a:prstGeom>
              <a:blipFill rotWithShape="0">
                <a:blip r:embed="rId3"/>
                <a:stretch>
                  <a:fillRect/>
                </a:stretch>
              </a:blipFill>
            </p:spPr>
            <p:txBody>
              <a:bodyPr/>
              <a:lstStyle/>
              <a:p>
                <a:r>
                  <a:rPr lang="en-MY">
                    <a:noFill/>
                  </a:rPr>
                  <a:t> </a:t>
                </a:r>
              </a:p>
            </p:txBody>
          </p:sp>
        </mc:Fallback>
      </mc:AlternateContent>
      <p:sp>
        <p:nvSpPr>
          <p:cNvPr id="5" name="TextBox 4">
            <a:extLst>
              <a:ext uri="{FF2B5EF4-FFF2-40B4-BE49-F238E27FC236}">
                <a16:creationId xmlns:a16="http://schemas.microsoft.com/office/drawing/2014/main" xmlns="" id="{3D1D267D-5C69-487A-968F-04A0DF7AAEAB}"/>
              </a:ext>
            </a:extLst>
          </p:cNvPr>
          <p:cNvSpPr txBox="1"/>
          <p:nvPr/>
        </p:nvSpPr>
        <p:spPr>
          <a:xfrm>
            <a:off x="7396617" y="4922941"/>
            <a:ext cx="286938" cy="307777"/>
          </a:xfrm>
          <a:prstGeom prst="rect">
            <a:avLst/>
          </a:prstGeom>
          <a:noFill/>
        </p:spPr>
        <p:txBody>
          <a:bodyPr wrap="none" lIns="0" tIns="0" rIns="0" bIns="0" rtlCol="0">
            <a:spAutoFit/>
          </a:bodyPr>
          <a:lstStyle/>
          <a:p>
            <a:r>
              <a:rPr lang="en-MY" sz="2000" dirty="0"/>
              <a:t>(4)</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E24E929E-A5BE-41F4-AB2F-C39EFF1A1E78}"/>
                  </a:ext>
                </a:extLst>
              </p:cNvPr>
              <p:cNvSpPr txBox="1"/>
              <p:nvPr/>
            </p:nvSpPr>
            <p:spPr>
              <a:xfrm>
                <a:off x="1247776" y="5631885"/>
                <a:ext cx="7236787" cy="369332"/>
              </a:xfrm>
              <a:prstGeom prst="rect">
                <a:avLst/>
              </a:prstGeom>
              <a:noFill/>
            </p:spPr>
            <p:txBody>
              <a:bodyPr wrap="square" rtlCol="0">
                <a:spAutoFit/>
              </a:bodyPr>
              <a:lstStyle/>
              <a:p>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i="1">
                            <a:latin typeface="Cambria Math" panose="02040503050406030204" pitchFamily="18" charset="0"/>
                          </a:rPr>
                          <m:t>𝑎𝑣</m:t>
                        </m:r>
                      </m:sub>
                      <m:sup>
                        <m:r>
                          <a:rPr lang="en-US" i="1">
                            <a:latin typeface="Cambria Math" panose="02040503050406030204" pitchFamily="18" charset="0"/>
                          </a:rPr>
                          <m:t>′′</m:t>
                        </m:r>
                      </m:sup>
                    </m:sSubSup>
                  </m:oMath>
                </a14:m>
                <a:r>
                  <a:rPr lang="en-MY" dirty="0"/>
                  <a:t>: is the average heat flux in the core</a:t>
                </a:r>
              </a:p>
            </p:txBody>
          </p:sp>
        </mc:Choice>
        <mc:Fallback xmlns="">
          <p:sp>
            <p:nvSpPr>
              <p:cNvPr id="6" name="TextBox 5">
                <a:extLst>
                  <a:ext uri="{FF2B5EF4-FFF2-40B4-BE49-F238E27FC236}">
                    <a16:creationId xmlns="" xmlns:a16="http://schemas.microsoft.com/office/drawing/2014/main" xmlns:a14="http://schemas.microsoft.com/office/drawing/2010/main" id="{E24E929E-A5BE-41F4-AB2F-C39EFF1A1E78}"/>
                  </a:ext>
                </a:extLst>
              </p:cNvPr>
              <p:cNvSpPr txBox="1">
                <a:spLocks noRot="1" noChangeAspect="1" noMove="1" noResize="1" noEditPoints="1" noAdjustHandles="1" noChangeArrowheads="1" noChangeShapeType="1" noTextEdit="1"/>
              </p:cNvSpPr>
              <p:nvPr/>
            </p:nvSpPr>
            <p:spPr>
              <a:xfrm>
                <a:off x="1247776" y="5631885"/>
                <a:ext cx="7236787" cy="369332"/>
              </a:xfrm>
              <a:prstGeom prst="rect">
                <a:avLst/>
              </a:prstGeom>
              <a:blipFill rotWithShape="0">
                <a:blip r:embed="rId4"/>
                <a:stretch>
                  <a:fillRect t="-10000" b="-26667"/>
                </a:stretch>
              </a:blipFill>
            </p:spPr>
            <p:txBody>
              <a:bodyPr/>
              <a:lstStyle/>
              <a:p>
                <a:r>
                  <a:rPr lang="en-MY">
                    <a:noFill/>
                  </a:rPr>
                  <a:t> </a:t>
                </a:r>
              </a:p>
            </p:txBody>
          </p:sp>
        </mc:Fallback>
      </mc:AlternateContent>
    </p:spTree>
    <p:extLst>
      <p:ext uri="{BB962C8B-B14F-4D97-AF65-F5344CB8AC3E}">
        <p14:creationId xmlns:p14="http://schemas.microsoft.com/office/powerpoint/2010/main" val="277620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Hot-spot Factors</a:t>
            </a:r>
            <a:endParaRPr lang="en-US" dirty="0"/>
          </a:p>
        </p:txBody>
      </p:sp>
      <p:sp>
        <p:nvSpPr>
          <p:cNvPr id="3" name="Content Placeholder 2"/>
          <p:cNvSpPr>
            <a:spLocks noGrp="1"/>
          </p:cNvSpPr>
          <p:nvPr>
            <p:ph idx="1"/>
          </p:nvPr>
        </p:nvSpPr>
        <p:spPr/>
        <p:txBody>
          <a:bodyPr/>
          <a:lstStyle/>
          <a:p>
            <a:r>
              <a:rPr lang="en-US" dirty="0" smtClean="0"/>
              <a:t>Deviation from nominal values are contributed by</a:t>
            </a:r>
          </a:p>
          <a:p>
            <a:pPr lvl="1"/>
            <a:r>
              <a:rPr lang="en-US" dirty="0" smtClean="0"/>
              <a:t>Nuclear hot-spot factors</a:t>
            </a:r>
          </a:p>
          <a:p>
            <a:pPr lvl="1"/>
            <a:r>
              <a:rPr lang="en-US" dirty="0" smtClean="0"/>
              <a:t>Engineering hot-spot factors</a:t>
            </a:r>
            <a:endParaRPr lang="en-US" dirty="0"/>
          </a:p>
        </p:txBody>
      </p:sp>
    </p:spTree>
    <p:extLst>
      <p:ext uri="{BB962C8B-B14F-4D97-AF65-F5344CB8AC3E}">
        <p14:creationId xmlns:p14="http://schemas.microsoft.com/office/powerpoint/2010/main" val="12318027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Nuclear Hot-spot Factors</a:t>
            </a:r>
            <a:endParaRPr lang="en-US" dirty="0"/>
          </a:p>
        </p:txBody>
      </p:sp>
      <p:sp>
        <p:nvSpPr>
          <p:cNvPr id="3" name="Content Placeholder 2"/>
          <p:cNvSpPr>
            <a:spLocks noGrp="1"/>
          </p:cNvSpPr>
          <p:nvPr>
            <p:ph idx="1"/>
          </p:nvPr>
        </p:nvSpPr>
        <p:spPr/>
        <p:txBody>
          <a:bodyPr/>
          <a:lstStyle/>
          <a:p>
            <a:r>
              <a:rPr lang="en-US" dirty="0" smtClean="0"/>
              <a:t>Deviations due to</a:t>
            </a:r>
          </a:p>
          <a:p>
            <a:pPr lvl="1"/>
            <a:r>
              <a:rPr lang="en-US" dirty="0" smtClean="0"/>
              <a:t>Partially inserted control rods</a:t>
            </a:r>
          </a:p>
          <a:p>
            <a:pPr lvl="1"/>
            <a:r>
              <a:rPr lang="en-US" dirty="0" err="1" smtClean="0"/>
              <a:t>Nonhomogeneities</a:t>
            </a:r>
            <a:endParaRPr lang="en-US" dirty="0" smtClean="0"/>
          </a:p>
          <a:p>
            <a:pPr lvl="2"/>
            <a:r>
              <a:rPr lang="en-US" dirty="0" smtClean="0"/>
              <a:t>Moderator (boiling)</a:t>
            </a:r>
          </a:p>
          <a:p>
            <a:pPr lvl="2"/>
            <a:r>
              <a:rPr lang="en-US" dirty="0" smtClean="0"/>
              <a:t>Fuel</a:t>
            </a:r>
          </a:p>
          <a:p>
            <a:pPr lvl="2"/>
            <a:r>
              <a:rPr lang="en-US" dirty="0" smtClean="0"/>
              <a:t>Structural and other materials</a:t>
            </a:r>
            <a:endParaRPr lang="en-US" dirty="0"/>
          </a:p>
        </p:txBody>
      </p:sp>
    </p:spTree>
    <p:extLst>
      <p:ext uri="{BB962C8B-B14F-4D97-AF65-F5344CB8AC3E}">
        <p14:creationId xmlns:p14="http://schemas.microsoft.com/office/powerpoint/2010/main" val="24471701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Engineering Hot-spot Factors</a:t>
            </a:r>
            <a:endParaRPr lang="en-US" dirty="0"/>
          </a:p>
        </p:txBody>
      </p:sp>
      <p:sp>
        <p:nvSpPr>
          <p:cNvPr id="3" name="Content Placeholder 2"/>
          <p:cNvSpPr>
            <a:spLocks noGrp="1"/>
          </p:cNvSpPr>
          <p:nvPr>
            <p:ph idx="1"/>
          </p:nvPr>
        </p:nvSpPr>
        <p:spPr/>
        <p:txBody>
          <a:bodyPr/>
          <a:lstStyle/>
          <a:p>
            <a:r>
              <a:rPr lang="en-US" dirty="0" smtClean="0"/>
              <a:t>Deviations due to</a:t>
            </a:r>
          </a:p>
          <a:p>
            <a:pPr lvl="1"/>
            <a:r>
              <a:rPr lang="en-US" dirty="0" smtClean="0"/>
              <a:t>Mechanical </a:t>
            </a:r>
            <a:r>
              <a:rPr lang="en-US" dirty="0" err="1" smtClean="0"/>
              <a:t>subfactors</a:t>
            </a:r>
            <a:endParaRPr lang="en-US" dirty="0" smtClean="0"/>
          </a:p>
          <a:p>
            <a:pPr lvl="2"/>
            <a:r>
              <a:rPr lang="en-US" dirty="0" smtClean="0"/>
              <a:t>Manufacturing tolerances (clad thickness)</a:t>
            </a:r>
          </a:p>
          <a:p>
            <a:pPr lvl="2"/>
            <a:r>
              <a:rPr lang="en-US" dirty="0" smtClean="0"/>
              <a:t>Warping of fuel elements</a:t>
            </a:r>
          </a:p>
          <a:p>
            <a:pPr lvl="1"/>
            <a:r>
              <a:rPr lang="en-US" dirty="0" smtClean="0"/>
              <a:t>Flow distribution </a:t>
            </a:r>
            <a:r>
              <a:rPr lang="en-US" dirty="0" err="1" smtClean="0"/>
              <a:t>subfactors</a:t>
            </a:r>
            <a:endParaRPr lang="en-US" dirty="0" smtClean="0"/>
          </a:p>
          <a:p>
            <a:pPr lvl="2"/>
            <a:r>
              <a:rPr lang="en-US" dirty="0" smtClean="0"/>
              <a:t>Maldistribution of coolant flow</a:t>
            </a:r>
          </a:p>
          <a:p>
            <a:pPr lvl="2"/>
            <a:r>
              <a:rPr lang="en-US" dirty="0" smtClean="0"/>
              <a:t>Heat transfer coefficient, h</a:t>
            </a:r>
          </a:p>
          <a:p>
            <a:pPr lvl="2"/>
            <a:r>
              <a:rPr lang="en-US" dirty="0" smtClean="0"/>
              <a:t>Fuel element dimensions</a:t>
            </a:r>
            <a:endParaRPr lang="en-US" dirty="0"/>
          </a:p>
        </p:txBody>
      </p:sp>
    </p:spTree>
    <p:extLst>
      <p:ext uri="{BB962C8B-B14F-4D97-AF65-F5344CB8AC3E}">
        <p14:creationId xmlns:p14="http://schemas.microsoft.com/office/powerpoint/2010/main" val="22009060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xmlns:a14="http://schemas.microsoft.com/office/drawing/2010/main" xmlns:mc="http://schemas.openxmlformats.org/markup-compatibility/2006" id="{66A616F4-8338-4402-BAD0-9F1215BE7968}"/>
              </a:ext>
            </a:extLst>
          </p:cNvPr>
          <p:cNvSpPr txBox="1">
            <a:spLocks noChangeArrowheads="1"/>
          </p:cNvSpPr>
          <p:nvPr/>
        </p:nvSpPr>
        <p:spPr bwMode="auto">
          <a:xfrm>
            <a:off x="1263274" y="1738313"/>
            <a:ext cx="7629523" cy="20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indent="-457200" defTabSz="914400" eaLnBrk="1" hangingPunct="1">
              <a:buFont typeface="+mj-lt"/>
              <a:buAutoNum type="arabicParenR" startAt="3"/>
            </a:pPr>
            <a:r>
              <a:rPr lang="en-US" altLang="en-US" sz="2400" dirty="0" smtClean="0">
                <a:latin typeface="+mn-lt"/>
                <a:cs typeface="Arial" panose="020B0604020202020204" pitchFamily="34" charset="0"/>
              </a:rPr>
              <a:t>Manufacturing </a:t>
            </a:r>
            <a:r>
              <a:rPr lang="en-US" altLang="en-US" sz="2400" dirty="0">
                <a:latin typeface="+mn-lt"/>
                <a:cs typeface="Arial" panose="020B0604020202020204" pitchFamily="34" charset="0"/>
              </a:rPr>
              <a:t>tolerances in the fuel assemblies ,may result in slight bowing of the fuel rods, leading to reduced coolant flow and excessive heating of a portion of the fuel.</a:t>
            </a: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
        <p:nvSpPr>
          <p:cNvPr id="3" name="Title 1">
            <a:extLst>
              <a:ext uri="{FF2B5EF4-FFF2-40B4-BE49-F238E27FC236}">
                <a16:creationId xmlns:a16="http://schemas.microsoft.com/office/drawing/2014/main" xmlns="" id="{18B16DD3-9CCF-4FC7-A828-AC4B1EA41313}"/>
              </a:ext>
            </a:extLst>
          </p:cNvPr>
          <p:cNvSpPr txBox="1">
            <a:spLocks noChangeArrowheads="1"/>
          </p:cNvSpPr>
          <p:nvPr/>
        </p:nvSpPr>
        <p:spPr bwMode="auto">
          <a:xfrm>
            <a:off x="1444247" y="349997"/>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latin typeface="+mn-lt"/>
                <a:cs typeface="Arial" panose="020B0604020202020204" pitchFamily="34" charset="0"/>
              </a:rPr>
              <a:t>Hot Channel &amp; Hot Spot </a:t>
            </a:r>
            <a:r>
              <a:rPr lang="en-US" altLang="en-US" sz="3600" dirty="0" smtClean="0">
                <a:latin typeface="+mn-lt"/>
                <a:cs typeface="Arial" panose="020B0604020202020204" pitchFamily="34" charset="0"/>
              </a:rPr>
              <a:t>Factor</a:t>
            </a:r>
          </a:p>
          <a:p>
            <a:pPr defTabSz="914400" eaLnBrk="1" hangingPunct="1">
              <a:spcBef>
                <a:spcPct val="0"/>
              </a:spcBef>
              <a:buFontTx/>
              <a:buNone/>
            </a:pPr>
            <a:r>
              <a:rPr lang="en-US" altLang="en-US" sz="3600" dirty="0" smtClean="0">
                <a:latin typeface="+mn-lt"/>
                <a:cs typeface="Arial" panose="020B0604020202020204" pitchFamily="34" charset="0"/>
              </a:rPr>
              <a:t>(Engineering Hot Spot Factor)</a:t>
            </a:r>
            <a:endParaRPr lang="en-US" altLang="en-US" sz="3600" dirty="0">
              <a:latin typeface="+mn-lt"/>
              <a:cs typeface="Arial" panose="020B0604020202020204" pitchFamily="34" charset="0"/>
            </a:endParaRPr>
          </a:p>
        </p:txBody>
      </p:sp>
    </p:spTree>
    <p:extLst>
      <p:ext uri="{BB962C8B-B14F-4D97-AF65-F5344CB8AC3E}">
        <p14:creationId xmlns:p14="http://schemas.microsoft.com/office/powerpoint/2010/main" val="8967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2">
                <a:extLst>
                  <a:ext uri="{FF2B5EF4-FFF2-40B4-BE49-F238E27FC236}">
                    <a16:creationId xmlns:a16="http://schemas.microsoft.com/office/drawing/2014/main" xmlns="" id="{4D125F71-964F-4FAB-BD11-75F698567E1B}"/>
                  </a:ext>
                </a:extLst>
              </p:cNvPr>
              <p:cNvSpPr txBox="1">
                <a:spLocks noChangeArrowheads="1"/>
              </p:cNvSpPr>
              <p:nvPr/>
            </p:nvSpPr>
            <p:spPr bwMode="auto">
              <a:xfrm>
                <a:off x="1263274" y="1738313"/>
                <a:ext cx="7629523" cy="51133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indent="-457200" defTabSz="914400" eaLnBrk="1" hangingPunct="1">
                  <a:buFont typeface="+mj-lt"/>
                  <a:buAutoNum type="arabicParenR" startAt="4"/>
                </a:pPr>
                <a:r>
                  <a:rPr lang="en-US" altLang="en-US" sz="2400" dirty="0">
                    <a:latin typeface="+mn-lt"/>
                    <a:cs typeface="Arial" panose="020B0604020202020204" pitchFamily="34" charset="0"/>
                  </a:rPr>
                  <a:t>Fluctuations in the thickness of the cladding may give rise to hot spots where the cladding is thinnest. (thin cladding leads to a larger gap, hence a larger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m:t>
                    </m:r>
                    <m:r>
                      <a:rPr lang="en-MY" altLang="en-US" sz="2400" b="0" i="1" smtClean="0">
                        <a:latin typeface="Cambria Math" panose="02040503050406030204" pitchFamily="18" charset="0"/>
                        <a:ea typeface="Cambria Math" panose="02040503050406030204" pitchFamily="18" charset="0"/>
                        <a:cs typeface="Arial" panose="020B0604020202020204" pitchFamily="34" charset="0"/>
                      </a:rPr>
                      <m:t>𝑇</m:t>
                    </m:r>
                  </m:oMath>
                </a14:m>
                <a:r>
                  <a:rPr lang="en-US" altLang="en-US" sz="2400" dirty="0">
                    <a:latin typeface="+mn-lt"/>
                    <a:cs typeface="Arial" panose="020B0604020202020204" pitchFamily="34" charset="0"/>
                  </a:rPr>
                  <a:t> between fuel pellet and cladding)</a:t>
                </a:r>
              </a:p>
              <a:p>
                <a:pPr marL="457200" indent="-457200" defTabSz="914400" eaLnBrk="1" hangingPunct="1">
                  <a:buFont typeface="+mj-lt"/>
                  <a:buAutoNum type="arabicParenR" startAt="4"/>
                </a:pPr>
                <a:r>
                  <a:rPr lang="en-US" altLang="en-US" sz="2400" dirty="0">
                    <a:latin typeface="+mn-lt"/>
                    <a:cs typeface="Arial" panose="020B0604020202020204" pitchFamily="34" charset="0"/>
                  </a:rPr>
                  <a:t>Also, certain aspects of the coolant flow are inherently statistical in character and tend to give fluctuations in the heat flux.</a:t>
                </a:r>
              </a:p>
              <a:p>
                <a:pPr defTabSz="914400" eaLnBrk="1" hangingPunct="1"/>
                <a:r>
                  <a:rPr lang="en-US" altLang="en-US" sz="2400" dirty="0">
                    <a:latin typeface="+mn-lt"/>
                    <a:cs typeface="Arial" panose="020B0604020202020204" pitchFamily="34" charset="0"/>
                  </a:rPr>
                  <a:t>These various mechanisms by which </a:t>
                </a:r>
                <a14:m>
                  <m:oMath xmlns:m="http://schemas.openxmlformats.org/officeDocument/2006/math">
                    <m:sSubSup>
                      <m:sSubSupPr>
                        <m:ctrlPr>
                          <a:rPr lang="en-MY" altLang="en-US" sz="2400" i="1" smtClean="0">
                            <a:latin typeface="Cambria Math" panose="02040503050406030204" pitchFamily="18" charset="0"/>
                            <a:cs typeface="Arial" panose="020B0604020202020204" pitchFamily="34" charset="0"/>
                          </a:rPr>
                        </m:ctrlPr>
                      </m:sSubSupPr>
                      <m:e>
                        <m:r>
                          <a:rPr lang="en-MY" altLang="en-US" sz="2400" i="1">
                            <a:latin typeface="Cambria Math" panose="02040503050406030204" pitchFamily="18" charset="0"/>
                            <a:cs typeface="Arial" panose="020B0604020202020204" pitchFamily="34" charset="0"/>
                          </a:rPr>
                          <m:t>𝑞</m:t>
                        </m:r>
                      </m:e>
                      <m:sub>
                        <m:r>
                          <a:rPr lang="en-MY" altLang="en-US" sz="2400" i="1">
                            <a:latin typeface="Cambria Math" panose="02040503050406030204" pitchFamily="18" charset="0"/>
                            <a:cs typeface="Arial" panose="020B0604020202020204" pitchFamily="34" charset="0"/>
                          </a:rPr>
                          <m:t>𝑚𝑎𝑥</m:t>
                        </m:r>
                      </m:sub>
                      <m:sup>
                        <m:r>
                          <a:rPr lang="en-MY" altLang="en-US" sz="2400" i="1">
                            <a:latin typeface="Cambria Math" panose="02040503050406030204" pitchFamily="18" charset="0"/>
                            <a:cs typeface="Arial" panose="020B0604020202020204" pitchFamily="34" charset="0"/>
                          </a:rPr>
                          <m:t>′′</m:t>
                        </m:r>
                      </m:sup>
                    </m:sSubSup>
                  </m:oMath>
                </a14:m>
                <a:r>
                  <a:rPr lang="en-US" altLang="en-US" sz="2400" dirty="0">
                    <a:latin typeface="+mn-lt"/>
                    <a:cs typeface="Arial" panose="020B0604020202020204" pitchFamily="34" charset="0"/>
                  </a:rPr>
                  <a:t> differ from its computed value, describe by the engineering hot channel factor </a:t>
                </a:r>
                <a14:m>
                  <m:oMath xmlns:m="http://schemas.openxmlformats.org/officeDocument/2006/math">
                    <m:sSub>
                      <m:sSubPr>
                        <m:ctrlPr>
                          <a:rPr lang="en-MY" altLang="en-US" sz="2400" b="0" i="1" smtClean="0">
                            <a:latin typeface="Cambria Math" panose="02040503050406030204" pitchFamily="18" charset="0"/>
                            <a:cs typeface="Arial" panose="020B0604020202020204" pitchFamily="34" charset="0"/>
                          </a:rPr>
                        </m:ctrlPr>
                      </m:sSubPr>
                      <m:e>
                        <m:r>
                          <a:rPr lang="en-MY" altLang="en-US" sz="2400" b="0" i="1" smtClean="0">
                            <a:latin typeface="Cambria Math" panose="02040503050406030204" pitchFamily="18" charset="0"/>
                            <a:cs typeface="Arial" panose="020B0604020202020204" pitchFamily="34" charset="0"/>
                          </a:rPr>
                          <m:t>𝐹</m:t>
                        </m:r>
                      </m:e>
                      <m:sub>
                        <m:r>
                          <a:rPr lang="en-MY" altLang="en-US" sz="2400" b="0" i="1" smtClean="0">
                            <a:latin typeface="Cambria Math" panose="02040503050406030204" pitchFamily="18" charset="0"/>
                            <a:cs typeface="Arial" panose="020B0604020202020204" pitchFamily="34" charset="0"/>
                          </a:rPr>
                          <m:t>𝐸</m:t>
                        </m:r>
                      </m:sub>
                    </m:sSub>
                  </m:oMath>
                </a14:m>
                <a:endParaRPr lang="en-US" altLang="en-US" sz="2400" dirty="0">
                  <a:latin typeface="+mn-lt"/>
                  <a:cs typeface="Arial" panose="020B0604020202020204" pitchFamily="34" charset="0"/>
                </a:endParaRPr>
              </a:p>
              <a:p>
                <a:pPr marL="0" indent="0" defTabSz="914400" eaLnBrk="1" hangingPunct="1">
                  <a:buNone/>
                </a:pPr>
                <a:endParaRPr lang="en-US" altLang="en-US" sz="2400" dirty="0">
                  <a:latin typeface="+mn-lt"/>
                  <a:cs typeface="Arial" panose="020B0604020202020204" pitchFamily="34" charset="0"/>
                </a:endParaRP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2" name="Content Placeholder 2">
                <a:extLst>
                  <a:ext uri="{FF2B5EF4-FFF2-40B4-BE49-F238E27FC236}">
                    <a16:creationId xmlns="" xmlns:a16="http://schemas.microsoft.com/office/drawing/2014/main" xmlns:a14="http://schemas.microsoft.com/office/drawing/2010/main" id="{4D125F71-964F-4FAB-BD11-75F698567E1B}"/>
                  </a:ext>
                </a:extLst>
              </p:cNvPr>
              <p:cNvSpPr txBox="1">
                <a:spLocks noRot="1" noChangeAspect="1" noMove="1" noResize="1" noEditPoints="1" noAdjustHandles="1" noChangeArrowheads="1" noChangeShapeType="1" noTextEdit="1"/>
              </p:cNvSpPr>
              <p:nvPr/>
            </p:nvSpPr>
            <p:spPr bwMode="auto">
              <a:xfrm>
                <a:off x="1263274" y="1738313"/>
                <a:ext cx="7629523" cy="5113311"/>
              </a:xfrm>
              <a:prstGeom prst="rect">
                <a:avLst/>
              </a:prstGeom>
              <a:blipFill rotWithShape="0">
                <a:blip r:embed="rId2"/>
                <a:stretch>
                  <a:fillRect l="-1278" t="-1788" r="-71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p:sp>
        <p:nvSpPr>
          <p:cNvPr id="3" name="Title 1">
            <a:extLst>
              <a:ext uri="{FF2B5EF4-FFF2-40B4-BE49-F238E27FC236}">
                <a16:creationId xmlns:a16="http://schemas.microsoft.com/office/drawing/2014/main" xmlns="" id="{9F157505-3D6B-4343-8AA3-55B2E59C85D6}"/>
              </a:ext>
            </a:extLst>
          </p:cNvPr>
          <p:cNvSpPr txBox="1">
            <a:spLocks noChangeArrowheads="1"/>
          </p:cNvSpPr>
          <p:nvPr/>
        </p:nvSpPr>
        <p:spPr bwMode="auto">
          <a:xfrm>
            <a:off x="1780615"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spcBef>
                <a:spcPct val="0"/>
              </a:spcBef>
              <a:buNone/>
            </a:pPr>
            <a:r>
              <a:rPr lang="en-US" altLang="en-US" sz="3600" dirty="0">
                <a:cs typeface="Arial" panose="020B0604020202020204" pitchFamily="34" charset="0"/>
              </a:rPr>
              <a:t>Hot Channel &amp; Hot Spot Factor</a:t>
            </a:r>
          </a:p>
          <a:p>
            <a:pPr>
              <a:spcBef>
                <a:spcPct val="0"/>
              </a:spcBef>
              <a:buNone/>
            </a:pPr>
            <a:r>
              <a:rPr lang="en-US" altLang="en-US" sz="3600" dirty="0">
                <a:cs typeface="Arial" panose="020B0604020202020204" pitchFamily="34" charset="0"/>
              </a:rPr>
              <a:t>(Engineering Hot Spot Factor)</a:t>
            </a:r>
          </a:p>
        </p:txBody>
      </p:sp>
    </p:spTree>
    <p:extLst>
      <p:ext uri="{BB962C8B-B14F-4D97-AF65-F5344CB8AC3E}">
        <p14:creationId xmlns:p14="http://schemas.microsoft.com/office/powerpoint/2010/main" val="81343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Hot-spot Factors (classified by effects)</a:t>
            </a:r>
            <a:endParaRPr lang="en-US" sz="40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By effects on temperature or enthalpy of fuel and coolant</a:t>
                </a:r>
              </a:p>
              <a:p>
                <a:pPr lvl="1"/>
                <a:r>
                  <a:rPr lang="en-US" dirty="0" smtClean="0"/>
                  <a:t>Factor for temp. rise of coolant from core inlet conditions,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𝑐</m:t>
                        </m:r>
                      </m:sub>
                    </m:sSub>
                  </m:oMath>
                </a14:m>
                <a:endParaRPr lang="en-US" dirty="0" smtClean="0"/>
              </a:p>
              <a:p>
                <a:pPr lvl="1"/>
                <a:r>
                  <a:rPr lang="en-US" dirty="0" smtClean="0"/>
                  <a:t>Factor for temp. rise across coolant boundary layer,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b="0" i="1" smtClean="0">
                            <a:latin typeface="Cambria Math" panose="02040503050406030204" pitchFamily="18" charset="0"/>
                          </a:rPr>
                          <m:t>𝑓</m:t>
                        </m:r>
                      </m:sub>
                    </m:sSub>
                  </m:oMath>
                </a14:m>
                <a:endParaRPr lang="en-US" dirty="0" smtClean="0"/>
              </a:p>
              <a:p>
                <a:pPr lvl="1"/>
                <a:r>
                  <a:rPr lang="en-US" dirty="0" smtClean="0"/>
                  <a:t>Factor for temp. rise across fuel element,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b="0" i="1" smtClean="0">
                            <a:latin typeface="Cambria Math" panose="02040503050406030204" pitchFamily="18" charset="0"/>
                          </a:rPr>
                          <m:t>𝑒</m:t>
                        </m:r>
                      </m:sub>
                    </m:sSub>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704" t="-1752"/>
                </a:stretch>
              </a:blipFill>
            </p:spPr>
            <p:txBody>
              <a:bodyPr/>
              <a:lstStyle/>
              <a:p>
                <a:r>
                  <a:rPr lang="en-US">
                    <a:noFill/>
                  </a:rPr>
                  <a:t> </a:t>
                </a:r>
              </a:p>
            </p:txBody>
          </p:sp>
        </mc:Fallback>
      </mc:AlternateContent>
    </p:spTree>
    <p:extLst>
      <p:ext uri="{BB962C8B-B14F-4D97-AF65-F5344CB8AC3E}">
        <p14:creationId xmlns:p14="http://schemas.microsoft.com/office/powerpoint/2010/main" val="26428854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945" y="532262"/>
            <a:ext cx="8678096" cy="5401053"/>
          </a:xfrm>
          <a:prstGeom prst="rect">
            <a:avLst/>
          </a:prstGeom>
        </p:spPr>
      </p:pic>
    </p:spTree>
    <p:extLst>
      <p:ext uri="{BB962C8B-B14F-4D97-AF65-F5344CB8AC3E}">
        <p14:creationId xmlns:p14="http://schemas.microsoft.com/office/powerpoint/2010/main" val="32015749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6114"/>
          </a:xfrm>
        </p:spPr>
        <p:txBody>
          <a:bodyPr/>
          <a:lstStyle/>
          <a:p>
            <a:r>
              <a:rPr lang="en-US" dirty="0" smtClean="0"/>
              <a:t>Overall Hot-spot Factor</a:t>
            </a:r>
            <a:endParaRPr lang="en-US" dirty="0"/>
          </a:p>
        </p:txBody>
      </p:sp>
      <p:sp>
        <p:nvSpPr>
          <p:cNvPr id="3" name="Content Placeholder 2"/>
          <p:cNvSpPr>
            <a:spLocks noGrp="1"/>
          </p:cNvSpPr>
          <p:nvPr>
            <p:ph idx="1"/>
          </p:nvPr>
        </p:nvSpPr>
        <p:spPr>
          <a:xfrm>
            <a:off x="457200" y="900752"/>
            <a:ext cx="8229600" cy="4525963"/>
          </a:xfrm>
        </p:spPr>
        <p:txBody>
          <a:bodyPr/>
          <a:lstStyle/>
          <a:p>
            <a:r>
              <a:rPr lang="en-US" dirty="0" smtClean="0"/>
              <a:t>Combining hot-spot </a:t>
            </a:r>
            <a:r>
              <a:rPr lang="en-US" dirty="0" err="1" smtClean="0"/>
              <a:t>subfactors</a:t>
            </a:r>
            <a:r>
              <a:rPr lang="en-US" dirty="0" smtClean="0"/>
              <a:t>, </a:t>
            </a:r>
            <a:r>
              <a:rPr lang="en-US" i="1" dirty="0" smtClean="0"/>
              <a:t>f</a:t>
            </a:r>
            <a:r>
              <a:rPr lang="en-US" dirty="0" smtClean="0"/>
              <a:t>, to get overall hot-spot factor, </a:t>
            </a:r>
            <a:r>
              <a:rPr lang="en-US" i="1" dirty="0" smtClean="0"/>
              <a:t>F</a:t>
            </a:r>
            <a:r>
              <a:rPr lang="en-US" dirty="0" smtClean="0"/>
              <a:t>.</a:t>
            </a:r>
          </a:p>
          <a:p>
            <a:r>
              <a:rPr lang="en-US" dirty="0" smtClean="0"/>
              <a:t>Methods;</a:t>
            </a:r>
          </a:p>
          <a:p>
            <a:pPr lvl="1"/>
            <a:r>
              <a:rPr lang="en-US" dirty="0" smtClean="0"/>
              <a:t>Multiplicative</a:t>
            </a:r>
          </a:p>
          <a:p>
            <a:pPr lvl="2"/>
            <a:r>
              <a:rPr lang="en-US" dirty="0" smtClean="0"/>
              <a:t>All deviation factors are assumed to take place simultaneously at the same point.</a:t>
            </a:r>
          </a:p>
          <a:p>
            <a:pPr lvl="2"/>
            <a:r>
              <a:rPr lang="en-US" dirty="0" smtClean="0"/>
              <a:t>Overly </a:t>
            </a:r>
            <a:r>
              <a:rPr lang="en-US" dirty="0"/>
              <a:t>conservative </a:t>
            </a:r>
            <a:r>
              <a:rPr lang="en-US" dirty="0" smtClean="0"/>
              <a:t>result</a:t>
            </a:r>
          </a:p>
          <a:p>
            <a:pPr lvl="1"/>
            <a:r>
              <a:rPr lang="en-US" dirty="0" smtClean="0"/>
              <a:t>Statistical </a:t>
            </a:r>
          </a:p>
          <a:p>
            <a:pPr lvl="2"/>
            <a:r>
              <a:rPr lang="en-US" dirty="0" smtClean="0"/>
              <a:t>Many deviation factors are independent of each other</a:t>
            </a:r>
          </a:p>
          <a:p>
            <a:pPr lvl="2"/>
            <a:r>
              <a:rPr lang="en-US" dirty="0" smtClean="0"/>
              <a:t>Small probability of occurring at the same point</a:t>
            </a:r>
          </a:p>
          <a:p>
            <a:pPr lvl="2"/>
            <a:r>
              <a:rPr lang="en-US" dirty="0" smtClean="0"/>
              <a:t>More realistic result</a:t>
            </a:r>
            <a:endParaRPr lang="en-US" dirty="0"/>
          </a:p>
        </p:txBody>
      </p:sp>
    </p:spTree>
    <p:extLst>
      <p:ext uri="{BB962C8B-B14F-4D97-AF65-F5344CB8AC3E}">
        <p14:creationId xmlns:p14="http://schemas.microsoft.com/office/powerpoint/2010/main" val="15562780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7C7E77-5CE3-45E6-83F8-8BB1CC678DFA}"/>
              </a:ext>
            </a:extLst>
          </p:cNvPr>
          <p:cNvSpPr txBox="1">
            <a:spLocks noChangeArrowheads="1"/>
          </p:cNvSpPr>
          <p:nvPr/>
        </p:nvSpPr>
        <p:spPr bwMode="auto">
          <a:xfrm>
            <a:off x="1876425"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latin typeface="+mn-lt"/>
                <a:cs typeface="Arial" panose="020B0604020202020204" pitchFamily="34" charset="0"/>
              </a:rPr>
              <a:t>Hot Channel &amp; Hot Spot </a:t>
            </a:r>
            <a:r>
              <a:rPr lang="en-US" altLang="en-US" sz="3600" dirty="0" smtClean="0">
                <a:latin typeface="+mn-lt"/>
                <a:cs typeface="Arial" panose="020B0604020202020204" pitchFamily="34" charset="0"/>
              </a:rPr>
              <a:t>Factor</a:t>
            </a:r>
          </a:p>
          <a:p>
            <a:pPr defTabSz="914400" eaLnBrk="1" hangingPunct="1">
              <a:spcBef>
                <a:spcPct val="0"/>
              </a:spcBef>
              <a:buFontTx/>
              <a:buNone/>
            </a:pPr>
            <a:r>
              <a:rPr lang="en-US" altLang="en-US" sz="3600" dirty="0" smtClean="0">
                <a:latin typeface="+mn-lt"/>
                <a:cs typeface="Arial" panose="020B0604020202020204" pitchFamily="34" charset="0"/>
              </a:rPr>
              <a:t>(Overall Hot Spot Factor)</a:t>
            </a:r>
            <a:endParaRPr lang="en-US" altLang="en-US" sz="3600" dirty="0">
              <a:latin typeface="+mn-lt"/>
              <a:cs typeface="Arial" panose="020B0604020202020204" pitchFamily="34"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43660E0E-9C3B-4A84-AF0A-4098AECB7BBD}"/>
                  </a:ext>
                </a:extLst>
              </p:cNvPr>
              <p:cNvSpPr txBox="1">
                <a:spLocks noChangeArrowheads="1"/>
              </p:cNvSpPr>
              <p:nvPr/>
            </p:nvSpPr>
            <p:spPr bwMode="auto">
              <a:xfrm>
                <a:off x="1263274" y="1598828"/>
                <a:ext cx="7629523" cy="51133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The overall hot channel is then</a:t>
                </a: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r>
                  <a:rPr lang="en-US" altLang="en-US" sz="2400" dirty="0">
                    <a:latin typeface="+mn-lt"/>
                    <a:cs typeface="Arial" panose="020B0604020202020204" pitchFamily="34" charset="0"/>
                  </a:rPr>
                  <a:t>Each of the individual mechanisms is described, in turn, by an engineering hot channel factor, </a:t>
                </a:r>
                <a14:m>
                  <m:oMath xmlns:m="http://schemas.openxmlformats.org/officeDocument/2006/math">
                    <m:sSub>
                      <m:sSubPr>
                        <m:ctrlPr>
                          <a:rPr lang="en-MY" altLang="en-US" sz="2400" b="0" i="1" smtClean="0">
                            <a:latin typeface="Cambria Math" panose="02040503050406030204" pitchFamily="18" charset="0"/>
                            <a:cs typeface="Arial" panose="020B0604020202020204" pitchFamily="34" charset="0"/>
                          </a:rPr>
                        </m:ctrlPr>
                      </m:sSubPr>
                      <m:e>
                        <m:r>
                          <a:rPr lang="en-MY" altLang="en-US" sz="2400" b="0" i="1" smtClean="0">
                            <a:latin typeface="Cambria Math" panose="02040503050406030204" pitchFamily="18" charset="0"/>
                            <a:cs typeface="Arial" panose="020B0604020202020204" pitchFamily="34" charset="0"/>
                          </a:rPr>
                          <m:t>𝐹</m:t>
                        </m:r>
                      </m:e>
                      <m:sub>
                        <m:r>
                          <a:rPr lang="en-MY" altLang="en-US" sz="2400" b="0" i="1" smtClean="0">
                            <a:latin typeface="Cambria Math" panose="02040503050406030204" pitchFamily="18" charset="0"/>
                            <a:cs typeface="Arial" panose="020B0604020202020204" pitchFamily="34" charset="0"/>
                          </a:rPr>
                          <m:t>𝐸</m:t>
                        </m:r>
                        <m:r>
                          <a:rPr lang="en-MY" altLang="en-US" sz="2400" b="0" i="1" smtClean="0">
                            <a:latin typeface="Cambria Math" panose="02040503050406030204" pitchFamily="18" charset="0"/>
                            <a:cs typeface="Arial" panose="020B0604020202020204" pitchFamily="34" charset="0"/>
                          </a:rPr>
                          <m:t>,</m:t>
                        </m:r>
                        <m:r>
                          <a:rPr lang="en-MY" altLang="en-US" sz="2400" b="0" i="1" smtClean="0">
                            <a:latin typeface="Cambria Math" panose="02040503050406030204" pitchFamily="18" charset="0"/>
                            <a:cs typeface="Arial" panose="020B0604020202020204" pitchFamily="34" charset="0"/>
                          </a:rPr>
                          <m:t>𝑥</m:t>
                        </m:r>
                      </m:sub>
                    </m:sSub>
                  </m:oMath>
                </a14:m>
                <a:endParaRPr lang="en-US" altLang="en-US" sz="2400" dirty="0">
                  <a:latin typeface="+mn-lt"/>
                  <a:cs typeface="Arial" panose="020B0604020202020204" pitchFamily="34" charset="0"/>
                </a:endParaRPr>
              </a:p>
              <a:p>
                <a:pPr defTabSz="914400" eaLnBrk="1" hangingPunct="1"/>
                <a:r>
                  <a:rPr lang="en-US" altLang="en-US" sz="2400" dirty="0">
                    <a:latin typeface="+mn-lt"/>
                    <a:cs typeface="Arial" panose="020B0604020202020204" pitchFamily="34" charset="0"/>
                  </a:rPr>
                  <a:t>The engineering subfactors are obtained from data on fabricated reactor components or from tests.</a:t>
                </a:r>
              </a:p>
              <a:p>
                <a:pPr defTabSz="914400" eaLnBrk="1" hangingPunct="1"/>
                <a:r>
                  <a:rPr lang="en-US" altLang="en-US" sz="2400" dirty="0">
                    <a:latin typeface="+mn-lt"/>
                    <a:cs typeface="Arial" panose="020B0604020202020204" pitchFamily="34" charset="0"/>
                  </a:rPr>
                  <a:t>For instance, the amount of fissile material </a:t>
                </a:r>
                <a14:m>
                  <m:oMath xmlns:m="http://schemas.openxmlformats.org/officeDocument/2006/math">
                    <m:sSub>
                      <m:sSubPr>
                        <m:ctrlPr>
                          <a:rPr lang="en-MY" altLang="en-US" sz="2400" b="0" i="1" smtClean="0">
                            <a:latin typeface="Cambria Math" panose="02040503050406030204" pitchFamily="18" charset="0"/>
                            <a:cs typeface="Arial" panose="020B0604020202020204" pitchFamily="34" charset="0"/>
                          </a:rPr>
                        </m:ctrlPr>
                      </m:sSubPr>
                      <m:e>
                        <m:r>
                          <a:rPr lang="en-MY" altLang="en-US" sz="2400" b="0" i="1" smtClean="0">
                            <a:latin typeface="Cambria Math" panose="02040503050406030204" pitchFamily="18" charset="0"/>
                            <a:cs typeface="Arial" panose="020B0604020202020204" pitchFamily="34" charset="0"/>
                          </a:rPr>
                          <m:t>𝑚</m:t>
                        </m:r>
                      </m:e>
                      <m:sub>
                        <m:r>
                          <a:rPr lang="en-MY" altLang="en-US" sz="2400" b="0" i="1" smtClean="0">
                            <a:latin typeface="Cambria Math" panose="02040503050406030204" pitchFamily="18" charset="0"/>
                            <a:cs typeface="Arial" panose="020B0604020202020204" pitchFamily="34" charset="0"/>
                          </a:rPr>
                          <m:t>𝑙</m:t>
                        </m:r>
                      </m:sub>
                    </m:sSub>
                  </m:oMath>
                </a14:m>
                <a:r>
                  <a:rPr lang="en-US" altLang="en-US" sz="2400" dirty="0">
                    <a:latin typeface="+mn-lt"/>
                    <a:cs typeface="Arial" panose="020B0604020202020204" pitchFamily="34" charset="0"/>
                  </a:rPr>
                  <a:t> per unit length  of the fuel rods. For a given thermal flux, </a:t>
                </a:r>
                <a14:m>
                  <m:oMath xmlns:m="http://schemas.openxmlformats.org/officeDocument/2006/math">
                    <m:sSubSup>
                      <m:sSubSupPr>
                        <m:ctrlPr>
                          <a:rPr lang="en-MY" altLang="en-US" sz="2400" i="1">
                            <a:latin typeface="Cambria Math" panose="02040503050406030204" pitchFamily="18" charset="0"/>
                            <a:cs typeface="Arial" panose="020B0604020202020204" pitchFamily="34" charset="0"/>
                          </a:rPr>
                        </m:ctrlPr>
                      </m:sSubSupPr>
                      <m:e>
                        <m:r>
                          <a:rPr lang="en-MY" altLang="en-US" sz="2400" i="1">
                            <a:latin typeface="Cambria Math" panose="02040503050406030204" pitchFamily="18" charset="0"/>
                            <a:cs typeface="Arial" panose="020B0604020202020204" pitchFamily="34" charset="0"/>
                          </a:rPr>
                          <m:t>𝑞</m:t>
                        </m:r>
                      </m:e>
                      <m:sub>
                        <m:r>
                          <a:rPr lang="en-MY" altLang="en-US" sz="2400" i="1">
                            <a:latin typeface="Cambria Math" panose="02040503050406030204" pitchFamily="18" charset="0"/>
                            <a:cs typeface="Arial" panose="020B0604020202020204" pitchFamily="34" charset="0"/>
                          </a:rPr>
                          <m:t>𝑚𝑎𝑥</m:t>
                        </m:r>
                      </m:sub>
                      <m:sup>
                        <m:r>
                          <a:rPr lang="en-MY" altLang="en-US" sz="2400" i="1">
                            <a:latin typeface="Cambria Math" panose="02040503050406030204" pitchFamily="18" charset="0"/>
                            <a:cs typeface="Arial" panose="020B0604020202020204" pitchFamily="34" charset="0"/>
                          </a:rPr>
                          <m:t>′′</m:t>
                        </m:r>
                      </m:sup>
                    </m:sSubSup>
                  </m:oMath>
                </a14:m>
                <a:r>
                  <a:rPr lang="en-US" altLang="en-US" sz="2400" dirty="0">
                    <a:latin typeface="+mn-lt"/>
                    <a:cs typeface="Arial" panose="020B0604020202020204" pitchFamily="34" charset="0"/>
                  </a:rPr>
                  <a:t> is very nearly proportional to </a:t>
                </a:r>
                <a14:m>
                  <m:oMath xmlns:m="http://schemas.openxmlformats.org/officeDocument/2006/math">
                    <m:sSub>
                      <m:sSubPr>
                        <m:ctrlPr>
                          <a:rPr lang="en-MY" altLang="en-US" sz="2400" i="1">
                            <a:latin typeface="Cambria Math" panose="02040503050406030204" pitchFamily="18" charset="0"/>
                            <a:cs typeface="Arial" panose="020B0604020202020204" pitchFamily="34" charset="0"/>
                          </a:rPr>
                        </m:ctrlPr>
                      </m:sSubPr>
                      <m:e>
                        <m:r>
                          <a:rPr lang="en-MY" altLang="en-US" sz="2400" i="1">
                            <a:latin typeface="Cambria Math" panose="02040503050406030204" pitchFamily="18" charset="0"/>
                            <a:cs typeface="Arial" panose="020B0604020202020204" pitchFamily="34" charset="0"/>
                          </a:rPr>
                          <m:t>𝑚</m:t>
                        </m:r>
                      </m:e>
                      <m:sub>
                        <m:r>
                          <a:rPr lang="en-MY" altLang="en-US" sz="2400" i="1">
                            <a:latin typeface="Cambria Math" panose="02040503050406030204" pitchFamily="18" charset="0"/>
                            <a:cs typeface="Arial" panose="020B0604020202020204" pitchFamily="34" charset="0"/>
                          </a:rPr>
                          <m:t>𝑙</m:t>
                        </m:r>
                      </m:sub>
                    </m:sSub>
                  </m:oMath>
                </a14:m>
                <a:r>
                  <a:rPr lang="en-US" altLang="en-US" sz="2400" dirty="0">
                    <a:latin typeface="+mn-lt"/>
                    <a:cs typeface="Arial" panose="020B0604020202020204" pitchFamily="34" charset="0"/>
                  </a:rPr>
                  <a:t>. When measurements of </a:t>
                </a:r>
                <a14:m>
                  <m:oMath xmlns:m="http://schemas.openxmlformats.org/officeDocument/2006/math">
                    <m:sSub>
                      <m:sSubPr>
                        <m:ctrlPr>
                          <a:rPr lang="en-MY" altLang="en-US" sz="2400" i="1">
                            <a:latin typeface="Cambria Math" panose="02040503050406030204" pitchFamily="18" charset="0"/>
                            <a:cs typeface="Arial" panose="020B0604020202020204" pitchFamily="34" charset="0"/>
                          </a:rPr>
                        </m:ctrlPr>
                      </m:sSubPr>
                      <m:e>
                        <m:r>
                          <a:rPr lang="en-MY" altLang="en-US" sz="2400" i="1">
                            <a:latin typeface="Cambria Math" panose="02040503050406030204" pitchFamily="18" charset="0"/>
                            <a:cs typeface="Arial" panose="020B0604020202020204" pitchFamily="34" charset="0"/>
                          </a:rPr>
                          <m:t>𝑚</m:t>
                        </m:r>
                      </m:e>
                      <m:sub>
                        <m:r>
                          <a:rPr lang="en-MY" altLang="en-US" sz="2400" i="1">
                            <a:latin typeface="Cambria Math" panose="02040503050406030204" pitchFamily="18" charset="0"/>
                            <a:cs typeface="Arial" panose="020B0604020202020204" pitchFamily="34" charset="0"/>
                          </a:rPr>
                          <m:t>𝑙</m:t>
                        </m:r>
                      </m:sub>
                    </m:sSub>
                  </m:oMath>
                </a14:m>
                <a:r>
                  <a:rPr lang="en-US" altLang="en-US" sz="2400" dirty="0">
                    <a:latin typeface="+mn-lt"/>
                    <a:cs typeface="Arial" panose="020B0604020202020204" pitchFamily="34" charset="0"/>
                  </a:rPr>
                  <a:t> are carried out on manufactured rods, it is found that the actual values </a:t>
                </a:r>
                <a14:m>
                  <m:oMath xmlns:m="http://schemas.openxmlformats.org/officeDocument/2006/math">
                    <m:sSub>
                      <m:sSubPr>
                        <m:ctrlPr>
                          <a:rPr lang="en-MY" altLang="en-US" sz="2400" i="1">
                            <a:latin typeface="Cambria Math" panose="02040503050406030204" pitchFamily="18" charset="0"/>
                            <a:cs typeface="Arial" panose="020B0604020202020204" pitchFamily="34" charset="0"/>
                          </a:rPr>
                        </m:ctrlPr>
                      </m:sSubPr>
                      <m:e>
                        <m:r>
                          <a:rPr lang="en-MY" altLang="en-US" sz="2400" i="1">
                            <a:latin typeface="Cambria Math" panose="02040503050406030204" pitchFamily="18" charset="0"/>
                            <a:cs typeface="Arial" panose="020B0604020202020204" pitchFamily="34" charset="0"/>
                          </a:rPr>
                          <m:t>𝑚</m:t>
                        </m:r>
                      </m:e>
                      <m:sub>
                        <m:r>
                          <a:rPr lang="en-MY" altLang="en-US" sz="2400" i="1">
                            <a:latin typeface="Cambria Math" panose="02040503050406030204" pitchFamily="18" charset="0"/>
                            <a:cs typeface="Arial" panose="020B0604020202020204" pitchFamily="34" charset="0"/>
                          </a:rPr>
                          <m:t>𝑙</m:t>
                        </m:r>
                      </m:sub>
                    </m:sSub>
                  </m:oMath>
                </a14:m>
                <a:r>
                  <a:rPr lang="en-US" altLang="en-US" sz="2400" dirty="0">
                    <a:latin typeface="+mn-lt"/>
                    <a:cs typeface="Arial" panose="020B0604020202020204" pitchFamily="34" charset="0"/>
                  </a:rPr>
                  <a:t> form a normal distribution about some mean or average value </a:t>
                </a:r>
                <a14:m>
                  <m:oMath xmlns:m="http://schemas.openxmlformats.org/officeDocument/2006/math">
                    <m:sSub>
                      <m:sSubPr>
                        <m:ctrlPr>
                          <a:rPr lang="en-MY" altLang="en-US" sz="2400" b="0" i="1" smtClean="0">
                            <a:latin typeface="Cambria Math" panose="02040503050406030204" pitchFamily="18" charset="0"/>
                            <a:cs typeface="Arial" panose="020B0604020202020204" pitchFamily="34" charset="0"/>
                          </a:rPr>
                        </m:ctrlPr>
                      </m:sSubPr>
                      <m:e>
                        <m:acc>
                          <m:accPr>
                            <m:chr m:val="̅"/>
                            <m:ctrlPr>
                              <a:rPr lang="en-US" altLang="en-US" sz="2400" i="1" smtClean="0">
                                <a:latin typeface="Cambria Math" panose="02040503050406030204" pitchFamily="18" charset="0"/>
                                <a:cs typeface="Arial" panose="020B0604020202020204" pitchFamily="34" charset="0"/>
                              </a:rPr>
                            </m:ctrlPr>
                          </m:accPr>
                          <m:e>
                            <m:r>
                              <a:rPr lang="en-MY" altLang="en-US" sz="2400" b="0" i="1" smtClean="0">
                                <a:latin typeface="Cambria Math" panose="02040503050406030204" pitchFamily="18" charset="0"/>
                                <a:cs typeface="Arial" panose="020B0604020202020204" pitchFamily="34" charset="0"/>
                              </a:rPr>
                              <m:t>𝑚</m:t>
                            </m:r>
                          </m:e>
                        </m:acc>
                      </m:e>
                      <m:sub>
                        <m:r>
                          <a:rPr lang="en-MY" altLang="en-US" sz="2400" b="0" i="1" smtClean="0">
                            <a:latin typeface="Cambria Math" panose="02040503050406030204" pitchFamily="18" charset="0"/>
                            <a:cs typeface="Arial" panose="020B0604020202020204" pitchFamily="34" charset="0"/>
                          </a:rPr>
                          <m:t>𝑙</m:t>
                        </m:r>
                      </m:sub>
                    </m:sSub>
                  </m:oMath>
                </a14:m>
                <a:r>
                  <a:rPr lang="en-US" altLang="en-US" sz="2400" dirty="0">
                    <a:latin typeface="+mn-lt"/>
                    <a:cs typeface="Arial" panose="020B0604020202020204" pitchFamily="34" charset="0"/>
                  </a:rPr>
                  <a:t> shown in Figure 3</a:t>
                </a: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43660E0E-9C3B-4A84-AF0A-4098AECB7BBD}"/>
                  </a:ext>
                </a:extLst>
              </p:cNvPr>
              <p:cNvSpPr txBox="1">
                <a:spLocks noRot="1" noChangeAspect="1" noMove="1" noResize="1" noEditPoints="1" noAdjustHandles="1" noChangeArrowheads="1" noChangeShapeType="1" noTextEdit="1"/>
              </p:cNvSpPr>
              <p:nvPr/>
            </p:nvSpPr>
            <p:spPr bwMode="auto">
              <a:xfrm>
                <a:off x="1263274" y="1598828"/>
                <a:ext cx="7629523" cy="5113311"/>
              </a:xfrm>
              <a:prstGeom prst="rect">
                <a:avLst/>
              </a:prstGeom>
              <a:blipFill rotWithShape="0">
                <a:blip r:embed="rId2"/>
                <a:stretch>
                  <a:fillRect l="-1038" t="-1669" r="-2077" b="-9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6D69C55A-69DB-4B0F-A063-97D5456DE435}"/>
                  </a:ext>
                </a:extLst>
              </p:cNvPr>
              <p:cNvSpPr txBox="1"/>
              <p:nvPr/>
            </p:nvSpPr>
            <p:spPr>
              <a:xfrm>
                <a:off x="2496311" y="2173362"/>
                <a:ext cx="133023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MY" sz="2400" i="1" smtClean="0">
                          <a:latin typeface="Cambria Math" panose="02040503050406030204" pitchFamily="18" charset="0"/>
                        </a:rPr>
                        <m:t>𝐹</m:t>
                      </m:r>
                      <m:r>
                        <a:rPr lang="en-MY" sz="2400" b="0" i="1" smtClean="0">
                          <a:latin typeface="Cambria Math" panose="02040503050406030204" pitchFamily="18" charset="0"/>
                        </a:rPr>
                        <m:t>=</m:t>
                      </m:r>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𝐹</m:t>
                          </m:r>
                        </m:e>
                        <m:sub>
                          <m:r>
                            <a:rPr lang="en-MY" sz="2400" b="0" i="1" smtClean="0">
                              <a:latin typeface="Cambria Math" panose="02040503050406030204" pitchFamily="18" charset="0"/>
                            </a:rPr>
                            <m:t>𝑁</m:t>
                          </m:r>
                        </m:sub>
                      </m:sSub>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𝐹</m:t>
                          </m:r>
                        </m:e>
                        <m:sub>
                          <m:r>
                            <a:rPr lang="en-MY" sz="2400" b="0" i="1" smtClean="0">
                              <a:latin typeface="Cambria Math" panose="02040503050406030204" pitchFamily="18" charset="0"/>
                            </a:rPr>
                            <m:t>𝐸</m:t>
                          </m:r>
                        </m:sub>
                      </m:sSub>
                    </m:oMath>
                  </m:oMathPara>
                </a14:m>
                <a:endParaRPr lang="en-MY" sz="2400" dirty="0"/>
              </a:p>
            </p:txBody>
          </p:sp>
        </mc:Choice>
        <mc:Fallback xmlns="">
          <p:sp>
            <p:nvSpPr>
              <p:cNvPr id="4" name="TextBox 3">
                <a:extLst>
                  <a:ext uri="{FF2B5EF4-FFF2-40B4-BE49-F238E27FC236}">
                    <a16:creationId xmlns="" xmlns:a16="http://schemas.microsoft.com/office/drawing/2014/main" xmlns:a14="http://schemas.microsoft.com/office/drawing/2010/main" id="{6D69C55A-69DB-4B0F-A063-97D5456DE435}"/>
                  </a:ext>
                </a:extLst>
              </p:cNvPr>
              <p:cNvSpPr txBox="1">
                <a:spLocks noRot="1" noChangeAspect="1" noMove="1" noResize="1" noEditPoints="1" noAdjustHandles="1" noChangeArrowheads="1" noChangeShapeType="1" noTextEdit="1"/>
              </p:cNvSpPr>
              <p:nvPr/>
            </p:nvSpPr>
            <p:spPr>
              <a:xfrm>
                <a:off x="2496311" y="2173362"/>
                <a:ext cx="1330236" cy="369332"/>
              </a:xfrm>
              <a:prstGeom prst="rect">
                <a:avLst/>
              </a:prstGeom>
              <a:blipFill rotWithShape="0">
                <a:blip r:embed="rId3"/>
                <a:stretch>
                  <a:fillRect l="-4566" r="-913" b="-15000"/>
                </a:stretch>
              </a:blipFill>
            </p:spPr>
            <p:txBody>
              <a:bodyPr/>
              <a:lstStyle/>
              <a:p>
                <a:r>
                  <a:rPr lang="en-MY">
                    <a:noFill/>
                  </a:rPr>
                  <a:t> </a:t>
                </a:r>
              </a:p>
            </p:txBody>
          </p:sp>
        </mc:Fallback>
      </mc:AlternateContent>
      <p:sp>
        <p:nvSpPr>
          <p:cNvPr id="5" name="TextBox 4">
            <a:extLst>
              <a:ext uri="{FF2B5EF4-FFF2-40B4-BE49-F238E27FC236}">
                <a16:creationId xmlns:a16="http://schemas.microsoft.com/office/drawing/2014/main" xmlns="" id="{AC3109C9-6327-4A27-801B-918BA31F54A6}"/>
              </a:ext>
            </a:extLst>
          </p:cNvPr>
          <p:cNvSpPr txBox="1"/>
          <p:nvPr/>
        </p:nvSpPr>
        <p:spPr>
          <a:xfrm>
            <a:off x="6072734" y="2234917"/>
            <a:ext cx="286938" cy="307777"/>
          </a:xfrm>
          <a:prstGeom prst="rect">
            <a:avLst/>
          </a:prstGeom>
          <a:noFill/>
        </p:spPr>
        <p:txBody>
          <a:bodyPr wrap="none" lIns="0" tIns="0" rIns="0" bIns="0" rtlCol="0">
            <a:spAutoFit/>
          </a:bodyPr>
          <a:lstStyle/>
          <a:p>
            <a:r>
              <a:rPr lang="en-MY" sz="2000" dirty="0"/>
              <a:t>(6)</a:t>
            </a:r>
          </a:p>
        </p:txBody>
      </p:sp>
    </p:spTree>
    <p:extLst>
      <p:ext uri="{BB962C8B-B14F-4D97-AF65-F5344CB8AC3E}">
        <p14:creationId xmlns:p14="http://schemas.microsoft.com/office/powerpoint/2010/main" val="213450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histogram&#10;&#10;Description automatically generated">
            <a:extLst>
              <a:ext uri="{FF2B5EF4-FFF2-40B4-BE49-F238E27FC236}">
                <a16:creationId xmlns:a16="http://schemas.microsoft.com/office/drawing/2014/main" xmlns="" id="{709D1506-B745-4392-9208-E104C7F84A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2284" y="894057"/>
            <a:ext cx="5519432" cy="3569453"/>
          </a:xfrm>
          <a:prstGeom prst="rect">
            <a:avLst/>
          </a:prstGeom>
        </p:spPr>
      </p:pic>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xmlns="" id="{2356078E-5DE5-4DEB-B517-12313EB13A07}"/>
                  </a:ext>
                </a:extLst>
              </p:cNvPr>
              <p:cNvSpPr txBox="1">
                <a:spLocks noChangeArrowheads="1"/>
              </p:cNvSpPr>
              <p:nvPr/>
            </p:nvSpPr>
            <p:spPr bwMode="auto">
              <a:xfrm>
                <a:off x="358076" y="5291218"/>
                <a:ext cx="8427848" cy="100448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All values of </a:t>
                </a:r>
                <a14:m>
                  <m:oMath xmlns:m="http://schemas.openxmlformats.org/officeDocument/2006/math">
                    <m:sSub>
                      <m:sSubPr>
                        <m:ctrlPr>
                          <a:rPr lang="en-MY" altLang="en-US" sz="2400" i="1" smtClean="0">
                            <a:latin typeface="Cambria Math" panose="02040503050406030204" pitchFamily="18" charset="0"/>
                            <a:cs typeface="Arial" panose="020B0604020202020204" pitchFamily="34" charset="0"/>
                          </a:rPr>
                        </m:ctrlPr>
                      </m:sSubPr>
                      <m:e>
                        <m:r>
                          <a:rPr lang="en-MY" altLang="en-US" sz="2400" i="1">
                            <a:latin typeface="Cambria Math" panose="02040503050406030204" pitchFamily="18" charset="0"/>
                            <a:cs typeface="Arial" panose="020B0604020202020204" pitchFamily="34" charset="0"/>
                          </a:rPr>
                          <m:t>𝑚</m:t>
                        </m:r>
                      </m:e>
                      <m:sub>
                        <m:r>
                          <a:rPr lang="en-MY" altLang="en-US" sz="2400" i="1">
                            <a:latin typeface="Cambria Math" panose="02040503050406030204" pitchFamily="18" charset="0"/>
                            <a:cs typeface="Arial" panose="020B0604020202020204" pitchFamily="34" charset="0"/>
                          </a:rPr>
                          <m:t>𝑙</m:t>
                        </m:r>
                      </m:sub>
                    </m:sSub>
                  </m:oMath>
                </a14:m>
                <a:r>
                  <a:rPr lang="en-US" altLang="en-US" sz="2400" dirty="0">
                    <a:latin typeface="+mn-lt"/>
                    <a:cs typeface="Arial" panose="020B0604020202020204" pitchFamily="34" charset="0"/>
                  </a:rPr>
                  <a:t> are presumably possible. However, specific values of </a:t>
                </a:r>
                <a14:m>
                  <m:oMath xmlns:m="http://schemas.openxmlformats.org/officeDocument/2006/math">
                    <m:sSub>
                      <m:sSubPr>
                        <m:ctrlPr>
                          <a:rPr lang="en-MY" altLang="en-US" sz="2400" i="1">
                            <a:latin typeface="Cambria Math" panose="02040503050406030204" pitchFamily="18" charset="0"/>
                            <a:cs typeface="Arial" panose="020B0604020202020204" pitchFamily="34" charset="0"/>
                          </a:rPr>
                        </m:ctrlPr>
                      </m:sSubPr>
                      <m:e>
                        <m:r>
                          <a:rPr lang="en-MY" altLang="en-US" sz="2400" i="1">
                            <a:latin typeface="Cambria Math" panose="02040503050406030204" pitchFamily="18" charset="0"/>
                            <a:cs typeface="Arial" panose="020B0604020202020204" pitchFamily="34" charset="0"/>
                          </a:rPr>
                          <m:t>𝑚</m:t>
                        </m:r>
                      </m:e>
                      <m:sub>
                        <m:r>
                          <a:rPr lang="en-MY" altLang="en-US" sz="2400" i="1">
                            <a:latin typeface="Cambria Math" panose="02040503050406030204" pitchFamily="18" charset="0"/>
                            <a:cs typeface="Arial" panose="020B0604020202020204" pitchFamily="34" charset="0"/>
                          </a:rPr>
                          <m:t>𝑙</m:t>
                        </m:r>
                      </m:sub>
                    </m:sSub>
                  </m:oMath>
                </a14:m>
                <a:r>
                  <a:rPr lang="en-US" altLang="en-US" sz="2400" dirty="0">
                    <a:latin typeface="+mn-lt"/>
                    <a:cs typeface="Arial" panose="020B0604020202020204" pitchFamily="34" charset="0"/>
                  </a:rPr>
                  <a:t> become less and less likely with increasing deviation from the mean. </a:t>
                </a:r>
              </a:p>
              <a:p>
                <a:pPr marL="0" indent="0" defTabSz="914400" eaLnBrk="1" hangingPunct="1">
                  <a:buNone/>
                </a:pPr>
                <a:endParaRPr lang="en-US" altLang="en-US" sz="2400" dirty="0">
                  <a:latin typeface="+mn-lt"/>
                  <a:cs typeface="Arial" panose="020B0604020202020204" pitchFamily="34" charset="0"/>
                </a:endParaRPr>
              </a:p>
            </p:txBody>
          </p:sp>
        </mc:Choice>
        <mc:Fallback xmlns="">
          <p:sp>
            <p:nvSpPr>
              <p:cNvPr id="4" name="Content Placeholder 2">
                <a:extLst>
                  <a:ext uri="{FF2B5EF4-FFF2-40B4-BE49-F238E27FC236}">
                    <a16:creationId xmlns="" xmlns:a16="http://schemas.microsoft.com/office/drawing/2014/main" xmlns:a14="http://schemas.microsoft.com/office/drawing/2010/main" id="{2356078E-5DE5-4DEB-B517-12313EB13A07}"/>
                  </a:ext>
                </a:extLst>
              </p:cNvPr>
              <p:cNvSpPr txBox="1">
                <a:spLocks noRot="1" noChangeAspect="1" noMove="1" noResize="1" noEditPoints="1" noAdjustHandles="1" noChangeArrowheads="1" noChangeShapeType="1" noTextEdit="1"/>
              </p:cNvSpPr>
              <p:nvPr/>
            </p:nvSpPr>
            <p:spPr bwMode="auto">
              <a:xfrm>
                <a:off x="358076" y="5291218"/>
                <a:ext cx="8427848" cy="1004485"/>
              </a:xfrm>
              <a:prstGeom prst="rect">
                <a:avLst/>
              </a:prstGeom>
              <a:blipFill rotWithShape="0">
                <a:blip r:embed="rId3"/>
                <a:stretch>
                  <a:fillRect l="-1013" t="-8485" b="-2121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9328EA9C-B777-433B-8B68-712A1A7009DF}"/>
                  </a:ext>
                </a:extLst>
              </p:cNvPr>
              <p:cNvSpPr txBox="1"/>
              <p:nvPr/>
            </p:nvSpPr>
            <p:spPr>
              <a:xfrm>
                <a:off x="1851305" y="4463510"/>
                <a:ext cx="5480411" cy="369332"/>
              </a:xfrm>
              <a:prstGeom prst="rect">
                <a:avLst/>
              </a:prstGeom>
              <a:noFill/>
            </p:spPr>
            <p:txBody>
              <a:bodyPr wrap="none">
                <a:spAutoFit/>
              </a:bodyPr>
              <a:lstStyle/>
              <a:p>
                <a:pPr>
                  <a:defRPr/>
                </a:pPr>
                <a:r>
                  <a:rPr lang="en-US" b="1" dirty="0">
                    <a:latin typeface="+mn-lt"/>
                  </a:rPr>
                  <a:t>Figure 3: Normal distribution of measured values of </a:t>
                </a:r>
                <a14:m>
                  <m:oMath xmlns:m="http://schemas.openxmlformats.org/officeDocument/2006/math">
                    <m:sSub>
                      <m:sSubPr>
                        <m:ctrlPr>
                          <a:rPr lang="en-MY" altLang="en-US" sz="1800" i="1" smtClean="0">
                            <a:latin typeface="Cambria Math" panose="02040503050406030204" pitchFamily="18" charset="0"/>
                            <a:cs typeface="Arial" panose="020B0604020202020204" pitchFamily="34" charset="0"/>
                          </a:rPr>
                        </m:ctrlPr>
                      </m:sSubPr>
                      <m:e>
                        <m:r>
                          <a:rPr lang="en-MY" altLang="en-US" sz="1800" i="1">
                            <a:latin typeface="Cambria Math" panose="02040503050406030204" pitchFamily="18" charset="0"/>
                            <a:cs typeface="Arial" panose="020B0604020202020204" pitchFamily="34" charset="0"/>
                          </a:rPr>
                          <m:t>𝑚</m:t>
                        </m:r>
                      </m:e>
                      <m:sub>
                        <m:r>
                          <a:rPr lang="en-MY" altLang="en-US" sz="1800" i="1">
                            <a:latin typeface="Cambria Math" panose="02040503050406030204" pitchFamily="18" charset="0"/>
                            <a:cs typeface="Arial" panose="020B0604020202020204" pitchFamily="34" charset="0"/>
                          </a:rPr>
                          <m:t>𝑙</m:t>
                        </m:r>
                      </m:sub>
                    </m:sSub>
                  </m:oMath>
                </a14:m>
                <a:r>
                  <a:rPr lang="en-US" altLang="en-US" sz="1800" dirty="0">
                    <a:latin typeface="+mn-lt"/>
                    <a:cs typeface="Arial" panose="020B0604020202020204" pitchFamily="34" charset="0"/>
                  </a:rPr>
                  <a:t> </a:t>
                </a:r>
                <a:endParaRPr lang="en-MY" b="1" dirty="0">
                  <a:latin typeface="+mn-lt"/>
                </a:endParaRPr>
              </a:p>
            </p:txBody>
          </p:sp>
        </mc:Choice>
        <mc:Fallback xmlns="">
          <p:sp>
            <p:nvSpPr>
              <p:cNvPr id="6" name="TextBox 5">
                <a:extLst>
                  <a:ext uri="{FF2B5EF4-FFF2-40B4-BE49-F238E27FC236}">
                    <a16:creationId xmlns="" xmlns:a16="http://schemas.microsoft.com/office/drawing/2014/main" xmlns:a14="http://schemas.microsoft.com/office/drawing/2010/main" id="{9328EA9C-B777-433B-8B68-712A1A7009DF}"/>
                  </a:ext>
                </a:extLst>
              </p:cNvPr>
              <p:cNvSpPr txBox="1">
                <a:spLocks noRot="1" noChangeAspect="1" noMove="1" noResize="1" noEditPoints="1" noAdjustHandles="1" noChangeArrowheads="1" noChangeShapeType="1" noTextEdit="1"/>
              </p:cNvSpPr>
              <p:nvPr/>
            </p:nvSpPr>
            <p:spPr>
              <a:xfrm>
                <a:off x="1851305" y="4463510"/>
                <a:ext cx="5480411" cy="369332"/>
              </a:xfrm>
              <a:prstGeom prst="rect">
                <a:avLst/>
              </a:prstGeom>
              <a:blipFill rotWithShape="0">
                <a:blip r:embed="rId4"/>
                <a:stretch>
                  <a:fillRect l="-1001" t="-8197" b="-24590"/>
                </a:stretch>
              </a:blipFill>
            </p:spPr>
            <p:txBody>
              <a:bodyPr/>
              <a:lstStyle/>
              <a:p>
                <a:r>
                  <a:rPr lang="en-MY">
                    <a:noFill/>
                  </a:rPr>
                  <a:t> </a:t>
                </a:r>
              </a:p>
            </p:txBody>
          </p:sp>
        </mc:Fallback>
      </mc:AlternateContent>
    </p:spTree>
    <p:extLst>
      <p:ext uri="{BB962C8B-B14F-4D97-AF65-F5344CB8AC3E}">
        <p14:creationId xmlns:p14="http://schemas.microsoft.com/office/powerpoint/2010/main" val="240780771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875BD9-7986-4F10-8B98-47C328CF26BC}"/>
              </a:ext>
            </a:extLst>
          </p:cNvPr>
          <p:cNvSpPr txBox="1">
            <a:spLocks noChangeArrowheads="1"/>
          </p:cNvSpPr>
          <p:nvPr/>
        </p:nvSpPr>
        <p:spPr bwMode="auto">
          <a:xfrm>
            <a:off x="1690967" y="376891"/>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latin typeface="+mn-lt"/>
                <a:cs typeface="Arial" panose="020B0604020202020204" pitchFamily="34" charset="0"/>
              </a:rPr>
              <a:t>Hot Channel &amp; Hot Spot Factor</a:t>
            </a:r>
          </a:p>
        </p:txBody>
      </p:sp>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xmlns="" id="{5288B4F7-9F6D-417F-B04B-C5E2CA9D2480}"/>
                  </a:ext>
                </a:extLst>
              </p:cNvPr>
              <p:cNvSpPr txBox="1">
                <a:spLocks noChangeArrowheads="1"/>
              </p:cNvSpPr>
              <p:nvPr/>
            </p:nvSpPr>
            <p:spPr bwMode="auto">
              <a:xfrm>
                <a:off x="1263274" y="1598828"/>
                <a:ext cx="7629523" cy="51133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It shown that probability that </a:t>
                </a:r>
                <a14:m>
                  <m:oMath xmlns:m="http://schemas.openxmlformats.org/officeDocument/2006/math">
                    <m:sSub>
                      <m:sSubPr>
                        <m:ctrlPr>
                          <a:rPr lang="en-MY" altLang="en-US" sz="2400" i="1" smtClean="0">
                            <a:latin typeface="Cambria Math" panose="02040503050406030204" pitchFamily="18" charset="0"/>
                            <a:cs typeface="Arial" panose="020B0604020202020204" pitchFamily="34" charset="0"/>
                          </a:rPr>
                        </m:ctrlPr>
                      </m:sSubPr>
                      <m:e>
                        <m:r>
                          <a:rPr lang="en-MY" altLang="en-US" sz="2400" i="1">
                            <a:latin typeface="Cambria Math" panose="02040503050406030204" pitchFamily="18" charset="0"/>
                            <a:cs typeface="Arial" panose="020B0604020202020204" pitchFamily="34" charset="0"/>
                          </a:rPr>
                          <m:t>𝑚</m:t>
                        </m:r>
                      </m:e>
                      <m:sub>
                        <m:r>
                          <a:rPr lang="en-MY" altLang="en-US" sz="2400" i="1">
                            <a:latin typeface="Cambria Math" panose="02040503050406030204" pitchFamily="18" charset="0"/>
                            <a:cs typeface="Arial" panose="020B0604020202020204" pitchFamily="34" charset="0"/>
                          </a:rPr>
                          <m:t>𝑙</m:t>
                        </m:r>
                      </m:sub>
                    </m:sSub>
                  </m:oMath>
                </a14:m>
                <a:r>
                  <a:rPr lang="en-US" altLang="en-US" sz="2400" dirty="0">
                    <a:latin typeface="+mn-lt"/>
                    <a:cs typeface="Arial" panose="020B0604020202020204" pitchFamily="34" charset="0"/>
                  </a:rPr>
                  <a:t> exceeds </a:t>
                </a:r>
                <a14:m>
                  <m:oMath xmlns:m="http://schemas.openxmlformats.org/officeDocument/2006/math">
                    <m:sSub>
                      <m:sSubPr>
                        <m:ctrlPr>
                          <a:rPr lang="en-MY" altLang="en-US" sz="2400" i="1">
                            <a:latin typeface="Cambria Math" panose="02040503050406030204" pitchFamily="18" charset="0"/>
                            <a:cs typeface="Arial" panose="020B0604020202020204" pitchFamily="34" charset="0"/>
                          </a:rPr>
                        </m:ctrlPr>
                      </m:sSubPr>
                      <m:e>
                        <m:acc>
                          <m:accPr>
                            <m:chr m:val="̅"/>
                            <m:ctrlPr>
                              <a:rPr lang="en-US" altLang="en-US" sz="2400" i="1">
                                <a:latin typeface="Cambria Math" panose="02040503050406030204" pitchFamily="18" charset="0"/>
                                <a:cs typeface="Arial" panose="020B0604020202020204" pitchFamily="34" charset="0"/>
                              </a:rPr>
                            </m:ctrlPr>
                          </m:accPr>
                          <m:e>
                            <m:r>
                              <a:rPr lang="en-MY" altLang="en-US" sz="2400" i="1">
                                <a:latin typeface="Cambria Math" panose="02040503050406030204" pitchFamily="18" charset="0"/>
                                <a:cs typeface="Arial" panose="020B0604020202020204" pitchFamily="34" charset="0"/>
                              </a:rPr>
                              <m:t>𝑚</m:t>
                            </m:r>
                          </m:e>
                        </m:acc>
                      </m:e>
                      <m:sub>
                        <m:r>
                          <a:rPr lang="en-MY" altLang="en-US" sz="2400" i="1">
                            <a:latin typeface="Cambria Math" panose="02040503050406030204" pitchFamily="18" charset="0"/>
                            <a:cs typeface="Arial" panose="020B0604020202020204" pitchFamily="34" charset="0"/>
                          </a:rPr>
                          <m:t>𝑙</m:t>
                        </m:r>
                      </m:sub>
                    </m:sSub>
                  </m:oMath>
                </a14:m>
                <a:r>
                  <a:rPr lang="en-US" altLang="en-US" sz="2400" dirty="0">
                    <a:latin typeface="+mn-lt"/>
                    <a:cs typeface="Arial" panose="020B0604020202020204" pitchFamily="34" charset="0"/>
                  </a:rPr>
                  <a:t> by more than </a:t>
                </a:r>
                <a14:m>
                  <m:oMath xmlns:m="http://schemas.openxmlformats.org/officeDocument/2006/math">
                    <m:r>
                      <a:rPr lang="en-MY" altLang="en-US" sz="2400" b="0" i="1" smtClean="0">
                        <a:latin typeface="Cambria Math" panose="02040503050406030204" pitchFamily="18" charset="0"/>
                        <a:cs typeface="Arial" panose="020B0604020202020204" pitchFamily="34" charset="0"/>
                      </a:rPr>
                      <m:t>3</m:t>
                    </m:r>
                    <m:r>
                      <a:rPr lang="en-MY" altLang="en-US" sz="2400" b="0" i="1" smtClean="0">
                        <a:latin typeface="Cambria Math" panose="02040503050406030204" pitchFamily="18" charset="0"/>
                        <a:ea typeface="Cambria Math" panose="02040503050406030204" pitchFamily="18" charset="0"/>
                        <a:cs typeface="Arial" panose="020B0604020202020204" pitchFamily="34" charset="0"/>
                      </a:rPr>
                      <m:t>𝜎</m:t>
                    </m:r>
                  </m:oMath>
                </a14:m>
                <a:r>
                  <a:rPr lang="en-US" altLang="en-US" sz="2400" dirty="0">
                    <a:latin typeface="+mn-lt"/>
                    <a:cs typeface="Arial" panose="020B0604020202020204" pitchFamily="34" charset="0"/>
                  </a:rPr>
                  <a:t>, where </a:t>
                </a:r>
                <a14:m>
                  <m:oMath xmlns:m="http://schemas.openxmlformats.org/officeDocument/2006/math">
                    <m:r>
                      <a:rPr lang="en-US" altLang="en-US" sz="2400" i="1" smtClean="0">
                        <a:latin typeface="Cambria Math" panose="02040503050406030204" pitchFamily="18" charset="0"/>
                        <a:ea typeface="Cambria Math" panose="02040503050406030204" pitchFamily="18" charset="0"/>
                        <a:cs typeface="Arial" panose="020B0604020202020204" pitchFamily="34" charset="0"/>
                      </a:rPr>
                      <m:t>𝜎</m:t>
                    </m:r>
                  </m:oMath>
                </a14:m>
                <a:r>
                  <a:rPr lang="en-US" altLang="en-US" sz="2400" dirty="0">
                    <a:latin typeface="+mn-lt"/>
                    <a:cs typeface="Arial" panose="020B0604020202020204" pitchFamily="34" charset="0"/>
                  </a:rPr>
                  <a:t> is standard deviation pf the distribution (1.35 per 1,000 an unlikely occurrence)</a:t>
                </a:r>
              </a:p>
              <a:p>
                <a:pPr defTabSz="914400" eaLnBrk="1" hangingPunct="1"/>
                <a:r>
                  <a:rPr lang="en-US" altLang="en-US" sz="2400" dirty="0">
                    <a:latin typeface="+mn-lt"/>
                    <a:cs typeface="Arial" panose="020B0604020202020204" pitchFamily="34" charset="0"/>
                  </a:rPr>
                  <a:t>In those situations like the one just described, in which </a:t>
                </a:r>
                <a14:m>
                  <m:oMath xmlns:m="http://schemas.openxmlformats.org/officeDocument/2006/math">
                    <m:sSubSup>
                      <m:sSubSupPr>
                        <m:ctrlPr>
                          <a:rPr lang="en-MY" altLang="en-US" sz="2400" i="1" smtClean="0">
                            <a:latin typeface="Cambria Math" panose="02040503050406030204" pitchFamily="18" charset="0"/>
                            <a:cs typeface="Arial" panose="020B0604020202020204" pitchFamily="34" charset="0"/>
                          </a:rPr>
                        </m:ctrlPr>
                      </m:sSubSupPr>
                      <m:e>
                        <m:r>
                          <a:rPr lang="en-MY" altLang="en-US" sz="2400" i="1">
                            <a:latin typeface="Cambria Math" panose="02040503050406030204" pitchFamily="18" charset="0"/>
                            <a:cs typeface="Arial" panose="020B0604020202020204" pitchFamily="34" charset="0"/>
                          </a:rPr>
                          <m:t>𝑞</m:t>
                        </m:r>
                      </m:e>
                      <m:sub>
                        <m:r>
                          <a:rPr lang="en-MY" altLang="en-US" sz="2400" i="1">
                            <a:latin typeface="Cambria Math" panose="02040503050406030204" pitchFamily="18" charset="0"/>
                            <a:cs typeface="Arial" panose="020B0604020202020204" pitchFamily="34" charset="0"/>
                          </a:rPr>
                          <m:t>𝑚𝑎𝑥</m:t>
                        </m:r>
                      </m:sub>
                      <m:sup>
                        <m:r>
                          <a:rPr lang="en-MY" altLang="en-US" sz="2400" i="1">
                            <a:latin typeface="Cambria Math" panose="02040503050406030204" pitchFamily="18" charset="0"/>
                            <a:cs typeface="Arial" panose="020B0604020202020204" pitchFamily="34" charset="0"/>
                          </a:rPr>
                          <m:t>′′</m:t>
                        </m:r>
                      </m:sup>
                    </m:sSubSup>
                  </m:oMath>
                </a14:m>
                <a:r>
                  <a:rPr lang="en-US" altLang="en-US" sz="2400" dirty="0">
                    <a:latin typeface="+mn-lt"/>
                    <a:cs typeface="Arial" panose="020B0604020202020204" pitchFamily="34" charset="0"/>
                  </a:rPr>
                  <a:t> is proportional to a normally distributed engineering variable </a:t>
                </a:r>
                <a14:m>
                  <m:oMath xmlns:m="http://schemas.openxmlformats.org/officeDocument/2006/math">
                    <m:r>
                      <a:rPr lang="en-MY" altLang="en-US" sz="2400" b="0" i="1" smtClean="0">
                        <a:latin typeface="Cambria Math" panose="02040503050406030204" pitchFamily="18" charset="0"/>
                        <a:cs typeface="Arial" panose="020B0604020202020204" pitchFamily="34" charset="0"/>
                      </a:rPr>
                      <m:t>𝑥</m:t>
                    </m:r>
                  </m:oMath>
                </a14:m>
                <a:r>
                  <a:rPr lang="en-US" altLang="en-US" sz="2400" dirty="0">
                    <a:latin typeface="+mn-lt"/>
                    <a:cs typeface="Arial" panose="020B0604020202020204" pitchFamily="34" charset="0"/>
                  </a:rPr>
                  <a:t>, the engineering subfactor is defined as </a:t>
                </a:r>
              </a:p>
              <a:p>
                <a:pPr marL="0" indent="0" defTabSz="914400" eaLnBrk="1" hangingPunct="1">
                  <a:buNone/>
                </a:pPr>
                <a:r>
                  <a:rPr lang="en-US" altLang="en-US" sz="2400" dirty="0">
                    <a:latin typeface="+mn-lt"/>
                    <a:cs typeface="Arial" panose="020B0604020202020204" pitchFamily="34" charset="0"/>
                  </a:rPr>
                  <a:t> </a:t>
                </a: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4" name="Content Placeholder 2">
                <a:extLst>
                  <a:ext uri="{FF2B5EF4-FFF2-40B4-BE49-F238E27FC236}">
                    <a16:creationId xmlns="" xmlns:a16="http://schemas.microsoft.com/office/drawing/2014/main" xmlns:a14="http://schemas.microsoft.com/office/drawing/2010/main" id="{5288B4F7-9F6D-417F-B04B-C5E2CA9D2480}"/>
                  </a:ext>
                </a:extLst>
              </p:cNvPr>
              <p:cNvSpPr txBox="1">
                <a:spLocks noRot="1" noChangeAspect="1" noMove="1" noResize="1" noEditPoints="1" noAdjustHandles="1" noChangeArrowheads="1" noChangeShapeType="1" noTextEdit="1"/>
              </p:cNvSpPr>
              <p:nvPr/>
            </p:nvSpPr>
            <p:spPr bwMode="auto">
              <a:xfrm>
                <a:off x="1263274" y="1598828"/>
                <a:ext cx="7629523" cy="5113311"/>
              </a:xfrm>
              <a:prstGeom prst="rect">
                <a:avLst/>
              </a:prstGeom>
              <a:blipFill rotWithShape="0">
                <a:blip r:embed="rId2"/>
                <a:stretch>
                  <a:fillRect l="-1038" t="-1669" r="-199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76D17611-18F5-45EC-B8EC-33725CE94B0A}"/>
                  </a:ext>
                </a:extLst>
              </p:cNvPr>
              <p:cNvSpPr txBox="1"/>
              <p:nvPr/>
            </p:nvSpPr>
            <p:spPr>
              <a:xfrm>
                <a:off x="2373255" y="3873463"/>
                <a:ext cx="4021870" cy="7035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𝐹</m:t>
                          </m:r>
                        </m:e>
                        <m:sub>
                          <m:r>
                            <a:rPr lang="en-MY" sz="2400" b="0" i="1" smtClean="0">
                              <a:latin typeface="Cambria Math" panose="02040503050406030204" pitchFamily="18" charset="0"/>
                            </a:rPr>
                            <m:t>𝐸</m:t>
                          </m:r>
                          <m:r>
                            <a:rPr lang="en-MY" sz="2400" b="0" i="1" smtClean="0">
                              <a:latin typeface="Cambria Math" panose="02040503050406030204" pitchFamily="18" charset="0"/>
                            </a:rPr>
                            <m:t>,</m:t>
                          </m:r>
                          <m:r>
                            <a:rPr lang="en-MY" sz="2400" b="0" i="1" smtClean="0">
                              <a:latin typeface="Cambria Math" panose="02040503050406030204" pitchFamily="18" charset="0"/>
                            </a:rPr>
                            <m:t>𝑥</m:t>
                          </m:r>
                        </m:sub>
                      </m:sSub>
                      <m:r>
                        <a:rPr lang="en-MY" sz="2400" b="0" i="1" smtClean="0">
                          <a:latin typeface="Cambria Math" panose="02040503050406030204" pitchFamily="18" charset="0"/>
                        </a:rPr>
                        <m:t>=</m:t>
                      </m:r>
                      <m:f>
                        <m:fPr>
                          <m:ctrlPr>
                            <a:rPr lang="en-MY" sz="2400" b="0" i="1" smtClean="0">
                              <a:latin typeface="Cambria Math" panose="02040503050406030204" pitchFamily="18" charset="0"/>
                            </a:rPr>
                          </m:ctrlPr>
                        </m:fPr>
                        <m:num>
                          <m:acc>
                            <m:accPr>
                              <m:chr m:val="̅"/>
                              <m:ctrlPr>
                                <a:rPr lang="en-MY" sz="2400" b="0" i="1" smtClean="0">
                                  <a:latin typeface="Cambria Math" panose="02040503050406030204" pitchFamily="18" charset="0"/>
                                </a:rPr>
                              </m:ctrlPr>
                            </m:accPr>
                            <m:e>
                              <m:r>
                                <a:rPr lang="en-MY" sz="2400" b="0" i="1" smtClean="0">
                                  <a:latin typeface="Cambria Math" panose="02040503050406030204" pitchFamily="18" charset="0"/>
                                </a:rPr>
                                <m:t>𝑥</m:t>
                              </m:r>
                            </m:e>
                          </m:acc>
                          <m:r>
                            <a:rPr lang="en-MY" sz="2400" b="0" i="1" smtClean="0">
                              <a:latin typeface="Cambria Math" panose="02040503050406030204" pitchFamily="18" charset="0"/>
                            </a:rPr>
                            <m:t>+3</m:t>
                          </m:r>
                          <m:r>
                            <a:rPr lang="en-MY" sz="2400" b="0" i="1" smtClean="0">
                              <a:latin typeface="Cambria Math" panose="02040503050406030204" pitchFamily="18" charset="0"/>
                              <a:ea typeface="Cambria Math" panose="02040503050406030204" pitchFamily="18" charset="0"/>
                            </a:rPr>
                            <m:t>𝜎</m:t>
                          </m:r>
                          <m:r>
                            <a:rPr lang="en-MY" sz="2400" b="0" i="1" smtClean="0">
                              <a:latin typeface="Cambria Math" panose="02040503050406030204" pitchFamily="18" charset="0"/>
                              <a:ea typeface="Cambria Math" panose="02040503050406030204" pitchFamily="18" charset="0"/>
                            </a:rPr>
                            <m:t>(</m:t>
                          </m:r>
                          <m:r>
                            <a:rPr lang="en-MY" sz="2400" b="0" i="1" smtClean="0">
                              <a:latin typeface="Cambria Math" panose="02040503050406030204" pitchFamily="18" charset="0"/>
                              <a:ea typeface="Cambria Math" panose="02040503050406030204" pitchFamily="18" charset="0"/>
                            </a:rPr>
                            <m:t>𝑥</m:t>
                          </m:r>
                          <m:r>
                            <a:rPr lang="en-MY" sz="2400" b="0" i="1" smtClean="0">
                              <a:latin typeface="Cambria Math" panose="02040503050406030204" pitchFamily="18" charset="0"/>
                              <a:ea typeface="Cambria Math" panose="02040503050406030204" pitchFamily="18" charset="0"/>
                            </a:rPr>
                            <m:t>)</m:t>
                          </m:r>
                        </m:num>
                        <m:den>
                          <m:acc>
                            <m:accPr>
                              <m:chr m:val="̅"/>
                              <m:ctrlPr>
                                <a:rPr lang="en-MY" sz="2400" i="1">
                                  <a:latin typeface="Cambria Math" panose="02040503050406030204" pitchFamily="18" charset="0"/>
                                </a:rPr>
                              </m:ctrlPr>
                            </m:accPr>
                            <m:e>
                              <m:r>
                                <a:rPr lang="en-MY" sz="2400" i="1">
                                  <a:latin typeface="Cambria Math" panose="02040503050406030204" pitchFamily="18" charset="0"/>
                                </a:rPr>
                                <m:t>𝑥</m:t>
                              </m:r>
                            </m:e>
                          </m:acc>
                        </m:den>
                      </m:f>
                      <m:r>
                        <a:rPr lang="en-MY" sz="2400" b="0" i="1" smtClean="0">
                          <a:latin typeface="Cambria Math" panose="02040503050406030204" pitchFamily="18" charset="0"/>
                        </a:rPr>
                        <m:t>=1+</m:t>
                      </m:r>
                      <m:f>
                        <m:fPr>
                          <m:ctrlPr>
                            <a:rPr lang="en-MY" sz="2400" b="0" i="1" smtClean="0">
                              <a:latin typeface="Cambria Math" panose="02040503050406030204" pitchFamily="18" charset="0"/>
                            </a:rPr>
                          </m:ctrlPr>
                        </m:fPr>
                        <m:num>
                          <m:r>
                            <a:rPr lang="en-MY" sz="2400" b="0" i="1" smtClean="0">
                              <a:latin typeface="Cambria Math" panose="02040503050406030204" pitchFamily="18" charset="0"/>
                            </a:rPr>
                            <m:t>3</m:t>
                          </m:r>
                          <m:r>
                            <a:rPr lang="en-MY" sz="2400" b="0" i="1" smtClean="0">
                              <a:latin typeface="Cambria Math" panose="02040503050406030204" pitchFamily="18" charset="0"/>
                              <a:ea typeface="Cambria Math" panose="02040503050406030204" pitchFamily="18" charset="0"/>
                            </a:rPr>
                            <m:t>𝜎</m:t>
                          </m:r>
                          <m:r>
                            <a:rPr lang="en-MY" sz="2400" b="0" i="1" smtClean="0">
                              <a:latin typeface="Cambria Math" panose="02040503050406030204" pitchFamily="18" charset="0"/>
                              <a:ea typeface="Cambria Math" panose="02040503050406030204" pitchFamily="18" charset="0"/>
                            </a:rPr>
                            <m:t>(</m:t>
                          </m:r>
                          <m:r>
                            <a:rPr lang="en-MY" sz="2400" b="0" i="1" smtClean="0">
                              <a:latin typeface="Cambria Math" panose="02040503050406030204" pitchFamily="18" charset="0"/>
                              <a:ea typeface="Cambria Math" panose="02040503050406030204" pitchFamily="18" charset="0"/>
                            </a:rPr>
                            <m:t>𝑥</m:t>
                          </m:r>
                          <m:r>
                            <a:rPr lang="en-MY" sz="2400" b="0" i="1" smtClean="0">
                              <a:latin typeface="Cambria Math" panose="02040503050406030204" pitchFamily="18" charset="0"/>
                              <a:ea typeface="Cambria Math" panose="02040503050406030204" pitchFamily="18" charset="0"/>
                            </a:rPr>
                            <m:t>)</m:t>
                          </m:r>
                        </m:num>
                        <m:den>
                          <m:acc>
                            <m:accPr>
                              <m:chr m:val="̅"/>
                              <m:ctrlPr>
                                <a:rPr lang="en-MY" sz="2400" i="1">
                                  <a:latin typeface="Cambria Math" panose="02040503050406030204" pitchFamily="18" charset="0"/>
                                </a:rPr>
                              </m:ctrlPr>
                            </m:accPr>
                            <m:e>
                              <m:r>
                                <a:rPr lang="en-MY" sz="2400" i="1">
                                  <a:latin typeface="Cambria Math" panose="02040503050406030204" pitchFamily="18" charset="0"/>
                                </a:rPr>
                                <m:t>𝑥</m:t>
                              </m:r>
                            </m:e>
                          </m:acc>
                        </m:den>
                      </m:f>
                    </m:oMath>
                  </m:oMathPara>
                </a14:m>
                <a:endParaRPr lang="en-MY" dirty="0"/>
              </a:p>
            </p:txBody>
          </p:sp>
        </mc:Choice>
        <mc:Fallback xmlns="">
          <p:sp>
            <p:nvSpPr>
              <p:cNvPr id="5" name="TextBox 4">
                <a:extLst>
                  <a:ext uri="{FF2B5EF4-FFF2-40B4-BE49-F238E27FC236}">
                    <a16:creationId xmlns="" xmlns:a16="http://schemas.microsoft.com/office/drawing/2014/main" xmlns:a14="http://schemas.microsoft.com/office/drawing/2010/main" id="{76D17611-18F5-45EC-B8EC-33725CE94B0A}"/>
                  </a:ext>
                </a:extLst>
              </p:cNvPr>
              <p:cNvSpPr txBox="1">
                <a:spLocks noRot="1" noChangeAspect="1" noMove="1" noResize="1" noEditPoints="1" noAdjustHandles="1" noChangeArrowheads="1" noChangeShapeType="1" noTextEdit="1"/>
              </p:cNvSpPr>
              <p:nvPr/>
            </p:nvSpPr>
            <p:spPr>
              <a:xfrm>
                <a:off x="2373255" y="3873463"/>
                <a:ext cx="4021870" cy="703526"/>
              </a:xfrm>
              <a:prstGeom prst="rect">
                <a:avLst/>
              </a:prstGeom>
              <a:blipFill rotWithShape="0">
                <a:blip r:embed="rId3"/>
                <a:stretch>
                  <a:fillRect/>
                </a:stretch>
              </a:blipFill>
            </p:spPr>
            <p:txBody>
              <a:bodyPr/>
              <a:lstStyle/>
              <a:p>
                <a:r>
                  <a:rPr lang="en-MY">
                    <a:noFill/>
                  </a:rPr>
                  <a:t> </a:t>
                </a:r>
              </a:p>
            </p:txBody>
          </p:sp>
        </mc:Fallback>
      </mc:AlternateContent>
      <p:sp>
        <p:nvSpPr>
          <p:cNvPr id="6" name="TextBox 5">
            <a:extLst>
              <a:ext uri="{FF2B5EF4-FFF2-40B4-BE49-F238E27FC236}">
                <a16:creationId xmlns:a16="http://schemas.microsoft.com/office/drawing/2014/main" xmlns="" id="{34928950-0D18-4FC5-AFA2-99B2A3D214AB}"/>
              </a:ext>
            </a:extLst>
          </p:cNvPr>
          <p:cNvSpPr txBox="1"/>
          <p:nvPr/>
        </p:nvSpPr>
        <p:spPr>
          <a:xfrm>
            <a:off x="7880726" y="4071337"/>
            <a:ext cx="286938" cy="307777"/>
          </a:xfrm>
          <a:prstGeom prst="rect">
            <a:avLst/>
          </a:prstGeom>
          <a:noFill/>
        </p:spPr>
        <p:txBody>
          <a:bodyPr wrap="none" lIns="0" tIns="0" rIns="0" bIns="0" rtlCol="0">
            <a:spAutoFit/>
          </a:bodyPr>
          <a:lstStyle/>
          <a:p>
            <a:r>
              <a:rPr lang="en-MY" sz="2000" dirty="0"/>
              <a:t>(7)</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98613596-2E32-4F40-B1DD-C2D8E0B4FD2F}"/>
                  </a:ext>
                </a:extLst>
              </p:cNvPr>
              <p:cNvSpPr txBox="1"/>
              <p:nvPr/>
            </p:nvSpPr>
            <p:spPr>
              <a:xfrm>
                <a:off x="1459641" y="4796522"/>
                <a:ext cx="7236787" cy="646331"/>
              </a:xfrm>
              <a:prstGeom prst="rect">
                <a:avLst/>
              </a:prstGeom>
              <a:noFill/>
            </p:spPr>
            <p:txBody>
              <a:bodyPr wrap="square" rtlCol="0">
                <a:spAutoFit/>
              </a:bodyPr>
              <a:lstStyle/>
              <a:p>
                <a14:m>
                  <m:oMath xmlns:m="http://schemas.openxmlformats.org/officeDocument/2006/math">
                    <m:acc>
                      <m:accPr>
                        <m:chr m:val="̅"/>
                        <m:ctrlPr>
                          <a:rPr lang="en-MY" sz="1800" i="1" smtClean="0">
                            <a:latin typeface="Cambria Math" panose="02040503050406030204" pitchFamily="18" charset="0"/>
                          </a:rPr>
                        </m:ctrlPr>
                      </m:accPr>
                      <m:e>
                        <m:r>
                          <a:rPr lang="en-MY" sz="1800" i="1">
                            <a:latin typeface="Cambria Math" panose="02040503050406030204" pitchFamily="18" charset="0"/>
                          </a:rPr>
                          <m:t>𝑥</m:t>
                        </m:r>
                      </m:e>
                    </m:acc>
                  </m:oMath>
                </a14:m>
                <a:r>
                  <a:rPr lang="en-MY" dirty="0"/>
                  <a:t>: is the value of </a:t>
                </a:r>
                <a14:m>
                  <m:oMath xmlns:m="http://schemas.openxmlformats.org/officeDocument/2006/math">
                    <m:r>
                      <a:rPr lang="en-MY" b="0" i="1" smtClean="0">
                        <a:latin typeface="Cambria Math" panose="02040503050406030204" pitchFamily="18" charset="0"/>
                      </a:rPr>
                      <m:t>𝑥</m:t>
                    </m:r>
                  </m:oMath>
                </a14:m>
                <a:endParaRPr lang="en-MY" dirty="0"/>
              </a:p>
              <a:p>
                <a14:m>
                  <m:oMath xmlns:m="http://schemas.openxmlformats.org/officeDocument/2006/math">
                    <m:r>
                      <a:rPr lang="en-MY" i="1" smtClean="0">
                        <a:latin typeface="Cambria Math" panose="02040503050406030204" pitchFamily="18" charset="0"/>
                        <a:ea typeface="Cambria Math" panose="02040503050406030204" pitchFamily="18" charset="0"/>
                      </a:rPr>
                      <m:t>𝜎</m:t>
                    </m:r>
                    <m:d>
                      <m:dPr>
                        <m:ctrlPr>
                          <a:rPr lang="en-MY" b="0" i="1" smtClean="0">
                            <a:latin typeface="Cambria Math" panose="02040503050406030204" pitchFamily="18" charset="0"/>
                            <a:ea typeface="Cambria Math" panose="02040503050406030204" pitchFamily="18" charset="0"/>
                          </a:rPr>
                        </m:ctrlPr>
                      </m:dPr>
                      <m:e>
                        <m:r>
                          <a:rPr lang="en-MY" b="0" i="1" smtClean="0">
                            <a:latin typeface="Cambria Math" panose="02040503050406030204" pitchFamily="18" charset="0"/>
                            <a:ea typeface="Cambria Math" panose="02040503050406030204" pitchFamily="18" charset="0"/>
                          </a:rPr>
                          <m:t>𝑥</m:t>
                        </m:r>
                      </m:e>
                    </m:d>
                  </m:oMath>
                </a14:m>
                <a:r>
                  <a:rPr lang="en-MY" dirty="0"/>
                  <a:t>: is the standard deviation</a:t>
                </a:r>
              </a:p>
            </p:txBody>
          </p:sp>
        </mc:Choice>
        <mc:Fallback xmlns="">
          <p:sp>
            <p:nvSpPr>
              <p:cNvPr id="7" name="TextBox 6">
                <a:extLst>
                  <a:ext uri="{FF2B5EF4-FFF2-40B4-BE49-F238E27FC236}">
                    <a16:creationId xmlns="" xmlns:a16="http://schemas.microsoft.com/office/drawing/2014/main" xmlns:a14="http://schemas.microsoft.com/office/drawing/2010/main" id="{98613596-2E32-4F40-B1DD-C2D8E0B4FD2F}"/>
                  </a:ext>
                </a:extLst>
              </p:cNvPr>
              <p:cNvSpPr txBox="1">
                <a:spLocks noRot="1" noChangeAspect="1" noMove="1" noResize="1" noEditPoints="1" noAdjustHandles="1" noChangeArrowheads="1" noChangeShapeType="1" noTextEdit="1"/>
              </p:cNvSpPr>
              <p:nvPr/>
            </p:nvSpPr>
            <p:spPr>
              <a:xfrm>
                <a:off x="1459641" y="4796522"/>
                <a:ext cx="7236787" cy="646331"/>
              </a:xfrm>
              <a:prstGeom prst="rect">
                <a:avLst/>
              </a:prstGeom>
              <a:blipFill rotWithShape="0">
                <a:blip r:embed="rId4"/>
                <a:stretch>
                  <a:fillRect t="-5660" b="-14151"/>
                </a:stretch>
              </a:blipFill>
            </p:spPr>
            <p:txBody>
              <a:bodyPr/>
              <a:lstStyle/>
              <a:p>
                <a:r>
                  <a:rPr lang="en-MY">
                    <a:noFill/>
                  </a:rPr>
                  <a:t> </a:t>
                </a:r>
              </a:p>
            </p:txBody>
          </p:sp>
        </mc:Fallback>
      </mc:AlternateContent>
    </p:spTree>
    <p:extLst>
      <p:ext uri="{BB962C8B-B14F-4D97-AF65-F5344CB8AC3E}">
        <p14:creationId xmlns:p14="http://schemas.microsoft.com/office/powerpoint/2010/main" val="334924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09458" y="1201004"/>
            <a:ext cx="7509428" cy="4913193"/>
          </a:xfrm>
          <a:prstGeom prst="rect">
            <a:avLst/>
          </a:prstGeom>
        </p:spPr>
      </p:pic>
      <p:sp>
        <p:nvSpPr>
          <p:cNvPr id="4" name="Title 1">
            <a:extLst>
              <a:ext uri="{FF2B5EF4-FFF2-40B4-BE49-F238E27FC236}">
                <a16:creationId xmlns:a16="http://schemas.microsoft.com/office/drawing/2014/main" xmlns="" id="{A6875BD9-7986-4F10-8B98-47C328CF26BC}"/>
              </a:ext>
            </a:extLst>
          </p:cNvPr>
          <p:cNvSpPr txBox="1">
            <a:spLocks noChangeArrowheads="1"/>
          </p:cNvSpPr>
          <p:nvPr/>
        </p:nvSpPr>
        <p:spPr bwMode="auto">
          <a:xfrm>
            <a:off x="491319" y="376892"/>
            <a:ext cx="7724633" cy="82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latin typeface="+mn-lt"/>
                <a:cs typeface="Arial" panose="020B0604020202020204" pitchFamily="34" charset="0"/>
              </a:rPr>
              <a:t>Hot Channel &amp; Hot Spot </a:t>
            </a:r>
            <a:r>
              <a:rPr lang="en-US" altLang="en-US" sz="3600" dirty="0" smtClean="0">
                <a:latin typeface="+mn-lt"/>
                <a:cs typeface="Arial" panose="020B0604020202020204" pitchFamily="34" charset="0"/>
              </a:rPr>
              <a:t>Factor Example</a:t>
            </a:r>
            <a:endParaRPr lang="en-US" altLang="en-US" sz="3600" dirty="0">
              <a:latin typeface="+mn-lt"/>
              <a:cs typeface="Arial" panose="020B0604020202020204" pitchFamily="34" charset="0"/>
            </a:endParaRPr>
          </a:p>
        </p:txBody>
      </p:sp>
    </p:spTree>
    <p:extLst>
      <p:ext uri="{BB962C8B-B14F-4D97-AF65-F5344CB8AC3E}">
        <p14:creationId xmlns:p14="http://schemas.microsoft.com/office/powerpoint/2010/main" val="38774732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6896B6-A355-4016-9D9A-A1028AF6FEEF}"/>
              </a:ext>
            </a:extLst>
          </p:cNvPr>
          <p:cNvSpPr txBox="1">
            <a:spLocks noChangeArrowheads="1"/>
          </p:cNvSpPr>
          <p:nvPr/>
        </p:nvSpPr>
        <p:spPr bwMode="auto">
          <a:xfrm>
            <a:off x="1671637" y="2561505"/>
            <a:ext cx="5800725" cy="173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en-US" altLang="en-US" sz="6000" dirty="0" smtClean="0">
                <a:latin typeface="Britannic Bold" panose="020B0903060703020204" pitchFamily="34" charset="0"/>
              </a:rPr>
              <a:t>Core Design Walkthrough</a:t>
            </a:r>
            <a:endParaRPr lang="en-US" altLang="en-US" sz="6000" dirty="0">
              <a:latin typeface="Britannic Bold" panose="020B0903060703020204" pitchFamily="34" charset="0"/>
            </a:endParaRPr>
          </a:p>
        </p:txBody>
      </p:sp>
    </p:spTree>
    <p:extLst>
      <p:ext uri="{BB962C8B-B14F-4D97-AF65-F5344CB8AC3E}">
        <p14:creationId xmlns:p14="http://schemas.microsoft.com/office/powerpoint/2010/main" val="417414252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1CE384-5255-4913-B83C-E38975056D8D}"/>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p:sp>
        <p:nvSpPr>
          <p:cNvPr id="3" name="Content Placeholder 2">
            <a:extLst>
              <a:ext uri="{FF2B5EF4-FFF2-40B4-BE49-F238E27FC236}">
                <a16:creationId xmlns:a16="http://schemas.microsoft.com/office/drawing/2014/main" xmlns="" id="{F1846950-3D96-4B33-AAE1-AF46CA799419}"/>
              </a:ext>
            </a:extLst>
          </p:cNvPr>
          <p:cNvSpPr txBox="1">
            <a:spLocks noChangeArrowheads="1"/>
          </p:cNvSpPr>
          <p:nvPr/>
        </p:nvSpPr>
        <p:spPr bwMode="auto">
          <a:xfrm>
            <a:off x="1263274" y="1598828"/>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The final reactor design necessarily represents a series of compromises between </a:t>
            </a:r>
            <a:r>
              <a:rPr lang="en-US" altLang="en-US" sz="2400" b="1" dirty="0">
                <a:solidFill>
                  <a:srgbClr val="C00000"/>
                </a:solidFill>
                <a:latin typeface="+mn-lt"/>
                <a:cs typeface="Arial" panose="020B0604020202020204" pitchFamily="34" charset="0"/>
              </a:rPr>
              <a:t>nuclear and thermal-hydraulic factors</a:t>
            </a:r>
            <a:r>
              <a:rPr lang="en-US" altLang="en-US" sz="2400" dirty="0">
                <a:latin typeface="+mn-lt"/>
                <a:cs typeface="Arial" panose="020B0604020202020204" pitchFamily="34" charset="0"/>
              </a:rPr>
              <a:t> which all made in the interest of </a:t>
            </a:r>
            <a:r>
              <a:rPr lang="en-US" altLang="en-US" sz="2400" b="1" dirty="0">
                <a:solidFill>
                  <a:srgbClr val="C00000"/>
                </a:solidFill>
                <a:latin typeface="+mn-lt"/>
                <a:cs typeface="Arial" panose="020B0604020202020204" pitchFamily="34" charset="0"/>
              </a:rPr>
              <a:t>safety and economy.</a:t>
            </a:r>
            <a:r>
              <a:rPr lang="en-US" altLang="en-US" sz="2400" dirty="0">
                <a:latin typeface="+mn-lt"/>
                <a:cs typeface="Arial" panose="020B0604020202020204" pitchFamily="34" charset="0"/>
              </a:rPr>
              <a:t> </a:t>
            </a:r>
          </a:p>
          <a:p>
            <a:pPr defTabSz="914400" eaLnBrk="1" hangingPunct="1"/>
            <a:r>
              <a:rPr lang="en-US" altLang="en-US" sz="2400" dirty="0">
                <a:latin typeface="+mn-lt"/>
                <a:cs typeface="Arial" panose="020B0604020202020204" pitchFamily="34" charset="0"/>
              </a:rPr>
              <a:t>In designing a reactor, there is overlap between those problem that are specifically </a:t>
            </a:r>
            <a:r>
              <a:rPr lang="en-US" altLang="en-US" sz="2400" b="1" dirty="0">
                <a:solidFill>
                  <a:srgbClr val="C00000"/>
                </a:solidFill>
                <a:latin typeface="+mn-lt"/>
                <a:cs typeface="Arial" panose="020B0604020202020204" pitchFamily="34" charset="0"/>
              </a:rPr>
              <a:t>nuclear</a:t>
            </a:r>
          </a:p>
          <a:p>
            <a:pPr lvl="1" defTabSz="914400" eaLnBrk="1" hangingPunct="1"/>
            <a:r>
              <a:rPr lang="en-US" altLang="en-US" sz="2000" dirty="0">
                <a:latin typeface="+mn-lt"/>
                <a:cs typeface="Arial" panose="020B0604020202020204" pitchFamily="34" charset="0"/>
              </a:rPr>
              <a:t>The neutron flux</a:t>
            </a:r>
          </a:p>
          <a:p>
            <a:pPr lvl="1" defTabSz="914400" eaLnBrk="1" hangingPunct="1"/>
            <a:r>
              <a:rPr lang="en-US" altLang="en-US" sz="2000" dirty="0">
                <a:latin typeface="+mn-lt"/>
                <a:cs typeface="Arial" panose="020B0604020202020204" pitchFamily="34" charset="0"/>
              </a:rPr>
              <a:t>Power distributions</a:t>
            </a:r>
          </a:p>
          <a:p>
            <a:pPr lvl="1" defTabSz="914400" eaLnBrk="1" hangingPunct="1"/>
            <a:r>
              <a:rPr lang="en-US" altLang="en-US" sz="2000" dirty="0">
                <a:latin typeface="+mn-lt"/>
                <a:cs typeface="Arial" panose="020B0604020202020204" pitchFamily="34" charset="0"/>
              </a:rPr>
              <a:t>Transient behavior</a:t>
            </a:r>
          </a:p>
          <a:p>
            <a:pPr lvl="1" defTabSz="914400" eaLnBrk="1" hangingPunct="1"/>
            <a:endParaRPr lang="en-US" altLang="en-US" sz="2000" dirty="0">
              <a:latin typeface="+mn-lt"/>
              <a:cs typeface="Arial" panose="020B0604020202020204" pitchFamily="34" charset="0"/>
            </a:endParaRPr>
          </a:p>
          <a:p>
            <a:pPr defTabSz="914400" eaLnBrk="1" hangingPunct="1"/>
            <a:r>
              <a:rPr lang="en-US" altLang="en-US" sz="2400" b="1" dirty="0">
                <a:solidFill>
                  <a:srgbClr val="C00000"/>
                </a:solidFill>
                <a:latin typeface="+mn-lt"/>
                <a:cs typeface="Arial" panose="020B0604020202020204" pitchFamily="34" charset="0"/>
              </a:rPr>
              <a:t>Thermal Hydraulics</a:t>
            </a:r>
          </a:p>
          <a:p>
            <a:pPr lvl="1" defTabSz="914400" eaLnBrk="1" hangingPunct="1"/>
            <a:r>
              <a:rPr lang="en-US" altLang="en-US" sz="2000" dirty="0">
                <a:latin typeface="+mn-lt"/>
                <a:cs typeface="Arial" panose="020B0604020202020204" pitchFamily="34" charset="0"/>
              </a:rPr>
              <a:t>Those factors involving the removal of heat from the system</a:t>
            </a:r>
          </a:p>
          <a:p>
            <a:pPr marL="457200" lvl="1" indent="0" defTabSz="914400" eaLnBrk="1" hangingPunct="1">
              <a:buNone/>
            </a:pPr>
            <a:endParaRPr lang="en-US" altLang="en-US" sz="20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Tree>
    <p:extLst>
      <p:ext uri="{BB962C8B-B14F-4D97-AF65-F5344CB8AC3E}">
        <p14:creationId xmlns:p14="http://schemas.microsoft.com/office/powerpoint/2010/main" val="404979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1CE384-5255-4913-B83C-E38975056D8D}"/>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p:sp>
        <p:nvSpPr>
          <p:cNvPr id="4" name="Content Placeholder 2"/>
          <p:cNvSpPr txBox="1">
            <a:spLocks/>
          </p:cNvSpPr>
          <p:nvPr/>
        </p:nvSpPr>
        <p:spPr>
          <a:xfrm>
            <a:off x="1329266" y="1600200"/>
            <a:ext cx="7357533" cy="4525963"/>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r>
              <a:rPr lang="en-US" smtClean="0"/>
              <a:t>Once core basic lattice has been determined from nuclear, hydraulic, and heat transfer, the overall size of core becomes a sole function of thermal considerations</a:t>
            </a:r>
          </a:p>
          <a:p>
            <a:pPr defTabSz="914400"/>
            <a:r>
              <a:rPr lang="en-US" smtClean="0"/>
              <a:t>Parameters</a:t>
            </a:r>
          </a:p>
          <a:p>
            <a:pPr lvl="1" defTabSz="914400"/>
            <a:r>
              <a:rPr lang="en-US" smtClean="0"/>
              <a:t>Fuel temperature distribution (most important)</a:t>
            </a:r>
          </a:p>
          <a:p>
            <a:pPr lvl="1" defTabSz="914400"/>
            <a:r>
              <a:rPr lang="en-US" smtClean="0"/>
              <a:t>Specific power</a:t>
            </a:r>
          </a:p>
          <a:p>
            <a:pPr lvl="1" defTabSz="914400"/>
            <a:r>
              <a:rPr lang="en-US" smtClean="0"/>
              <a:t>Power density</a:t>
            </a:r>
          </a:p>
          <a:p>
            <a:pPr lvl="1" defTabSz="914400"/>
            <a:r>
              <a:rPr lang="en-US" smtClean="0"/>
              <a:t>Heat flux</a:t>
            </a:r>
            <a:endParaRPr lang="en-US" dirty="0"/>
          </a:p>
        </p:txBody>
      </p:sp>
    </p:spTree>
    <p:extLst>
      <p:ext uri="{BB962C8B-B14F-4D97-AF65-F5344CB8AC3E}">
        <p14:creationId xmlns:p14="http://schemas.microsoft.com/office/powerpoint/2010/main" val="157169937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0AB0AF-802C-49B7-BB5C-B1255D89A994}"/>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p:sp>
        <p:nvSpPr>
          <p:cNvPr id="3" name="Content Placeholder 2">
            <a:extLst>
              <a:ext uri="{FF2B5EF4-FFF2-40B4-BE49-F238E27FC236}">
                <a16:creationId xmlns:a16="http://schemas.microsoft.com/office/drawing/2014/main" xmlns="" id="{968C1732-763D-49CD-9B1C-4CFBE481EE5A}"/>
              </a:ext>
            </a:extLst>
          </p:cNvPr>
          <p:cNvSpPr txBox="1">
            <a:spLocks noChangeArrowheads="1"/>
          </p:cNvSpPr>
          <p:nvPr/>
        </p:nvSpPr>
        <p:spPr bwMode="auto">
          <a:xfrm>
            <a:off x="1263274" y="1598828"/>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Consider the design of a specified type of power reactor having a given thermal power output.</a:t>
            </a:r>
          </a:p>
          <a:p>
            <a:pPr defTabSz="914400" eaLnBrk="1" hangingPunct="1"/>
            <a:r>
              <a:rPr lang="en-US" altLang="en-US" sz="2400" dirty="0">
                <a:latin typeface="+mn-lt"/>
                <a:cs typeface="Arial" panose="020B0604020202020204" pitchFamily="34" charset="0"/>
              </a:rPr>
              <a:t>The first problem is the selection of the core materials</a:t>
            </a:r>
          </a:p>
          <a:p>
            <a:pPr lvl="1" defTabSz="914400" eaLnBrk="1" hangingPunct="1"/>
            <a:r>
              <a:rPr lang="en-US" altLang="en-US" sz="2000" dirty="0">
                <a:latin typeface="+mn-lt"/>
                <a:cs typeface="Arial" panose="020B0604020202020204" pitchFamily="34" charset="0"/>
              </a:rPr>
              <a:t>Chosen on previous experience, availability and cost</a:t>
            </a:r>
          </a:p>
          <a:p>
            <a:pPr lvl="1" defTabSz="914400" eaLnBrk="1" hangingPunct="1"/>
            <a:r>
              <a:rPr lang="en-US" altLang="en-US" sz="2000" dirty="0">
                <a:latin typeface="+mn-lt"/>
                <a:cs typeface="Arial" panose="020B0604020202020204" pitchFamily="34" charset="0"/>
              </a:rPr>
              <a:t>The amount and enrichment </a:t>
            </a:r>
            <a:r>
              <a:rPr lang="en-US" altLang="en-US" sz="2000" dirty="0" smtClean="0">
                <a:latin typeface="+mn-lt"/>
                <a:cs typeface="Arial" panose="020B0604020202020204" pitchFamily="34" charset="0"/>
              </a:rPr>
              <a:t>of </a:t>
            </a:r>
            <a:r>
              <a:rPr lang="en-US" altLang="en-US" sz="2000" dirty="0">
                <a:latin typeface="+mn-lt"/>
                <a:cs typeface="Arial" panose="020B0604020202020204" pitchFamily="34" charset="0"/>
              </a:rPr>
              <a:t>the fuel including estimates of core lifetime and radiation damage to the fuel elements.</a:t>
            </a:r>
          </a:p>
          <a:p>
            <a:pPr lvl="1" defTabSz="914400" eaLnBrk="1" hangingPunct="1"/>
            <a:endParaRPr lang="en-US" altLang="en-US" sz="2000" dirty="0">
              <a:latin typeface="+mn-lt"/>
              <a:cs typeface="Arial" panose="020B0604020202020204" pitchFamily="34" charset="0"/>
            </a:endParaRPr>
          </a:p>
          <a:p>
            <a:pPr defTabSz="914400" eaLnBrk="1" hangingPunct="1"/>
            <a:r>
              <a:rPr lang="en-US" altLang="en-US" sz="2400" dirty="0">
                <a:latin typeface="+mn-lt"/>
                <a:cs typeface="Arial" panose="020B0604020202020204" pitchFamily="34" charset="0"/>
              </a:rPr>
              <a:t>Second, a fuel lattice arrangement </a:t>
            </a:r>
            <a:r>
              <a:rPr lang="en-US" altLang="en-US" sz="2400" dirty="0" smtClean="0">
                <a:latin typeface="+mn-lt"/>
                <a:cs typeface="Arial" panose="020B0604020202020204" pitchFamily="34" charset="0"/>
              </a:rPr>
              <a:t>is then </a:t>
            </a:r>
            <a:r>
              <a:rPr lang="en-US" altLang="en-US" sz="2400" dirty="0">
                <a:latin typeface="+mn-lt"/>
                <a:cs typeface="Arial" panose="020B0604020202020204" pitchFamily="34" charset="0"/>
              </a:rPr>
              <a:t>computed for the proposed </a:t>
            </a:r>
            <a:r>
              <a:rPr lang="en-US" altLang="en-US" sz="2400" dirty="0" smtClean="0">
                <a:latin typeface="+mn-lt"/>
                <a:cs typeface="Arial" panose="020B0604020202020204" pitchFamily="34" charset="0"/>
              </a:rPr>
              <a:t>fuel.</a:t>
            </a:r>
            <a:endParaRPr lang="en-US" altLang="en-US" sz="2400" dirty="0">
              <a:latin typeface="+mn-lt"/>
              <a:cs typeface="Arial" panose="020B0604020202020204" pitchFamily="34" charset="0"/>
            </a:endParaRPr>
          </a:p>
          <a:p>
            <a:pPr lvl="1" defTabSz="914400" eaLnBrk="1" hangingPunct="1"/>
            <a:r>
              <a:rPr lang="en-US" altLang="en-US" sz="2000" dirty="0">
                <a:latin typeface="+mn-lt"/>
                <a:cs typeface="Arial" panose="020B0604020202020204" pitchFamily="34" charset="0"/>
              </a:rPr>
              <a:t>The operating parameters of the reactor-the neutron flux,</a:t>
            </a:r>
          </a:p>
          <a:p>
            <a:pPr lvl="1" defTabSz="914400" eaLnBrk="1" hangingPunct="1"/>
            <a:r>
              <a:rPr lang="en-US" altLang="en-US" sz="2000" dirty="0">
                <a:latin typeface="+mn-lt"/>
                <a:cs typeface="Arial" panose="020B0604020202020204" pitchFamily="34" charset="0"/>
              </a:rPr>
              <a:t>The power and temperature distributions,</a:t>
            </a:r>
          </a:p>
          <a:p>
            <a:pPr lvl="1" defTabSz="914400" eaLnBrk="1" hangingPunct="1"/>
            <a:r>
              <a:rPr lang="en-US" altLang="en-US" sz="2000" dirty="0">
                <a:latin typeface="+mn-lt"/>
                <a:cs typeface="Arial" panose="020B0604020202020204" pitchFamily="34" charset="0"/>
              </a:rPr>
              <a:t>The coolant density and/or void distribution</a:t>
            </a:r>
          </a:p>
          <a:p>
            <a:pPr lvl="1" defTabSz="914400" eaLnBrk="1" hangingPunct="1"/>
            <a:r>
              <a:rPr lang="en-US" altLang="en-US" sz="2000" dirty="0">
                <a:latin typeface="+mn-lt"/>
                <a:cs typeface="Arial" panose="020B0604020202020204" pitchFamily="34" charset="0"/>
              </a:rPr>
              <a:t>The temperature and heat flux along the hot channel</a:t>
            </a: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Tree>
    <p:extLst>
      <p:ext uri="{BB962C8B-B14F-4D97-AF65-F5344CB8AC3E}">
        <p14:creationId xmlns:p14="http://schemas.microsoft.com/office/powerpoint/2010/main" val="307944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008C94-D034-44C6-BBCD-8533C7DAFB3A}"/>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p:sp>
        <p:nvSpPr>
          <p:cNvPr id="3" name="Content Placeholder 2">
            <a:extLst>
              <a:ext uri="{FF2B5EF4-FFF2-40B4-BE49-F238E27FC236}">
                <a16:creationId xmlns:a16="http://schemas.microsoft.com/office/drawing/2014/main" xmlns="" id="{159907AF-A2F0-4E40-883B-E1BD3730AC5B}"/>
              </a:ext>
            </a:extLst>
          </p:cNvPr>
          <p:cNvSpPr txBox="1">
            <a:spLocks noChangeArrowheads="1"/>
          </p:cNvSpPr>
          <p:nvPr/>
        </p:nvSpPr>
        <p:spPr bwMode="auto">
          <a:xfrm>
            <a:off x="1263274" y="1598828"/>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Such computations are inherently iterative, at least for some types of reactors.</a:t>
            </a:r>
          </a:p>
          <a:p>
            <a:pPr defTabSz="914400" eaLnBrk="1" hangingPunct="1"/>
            <a:r>
              <a:rPr lang="en-US" altLang="en-US" sz="2400" dirty="0">
                <a:latin typeface="+mn-lt"/>
                <a:cs typeface="Arial" panose="020B0604020202020204" pitchFamily="34" charset="0"/>
              </a:rPr>
              <a:t>With the PWR and BWR, it is necessary to know the water density as a function of position to compute the neutron flux and the power distribution.</a:t>
            </a:r>
          </a:p>
          <a:p>
            <a:pPr defTabSz="914400" eaLnBrk="1" hangingPunct="1"/>
            <a:r>
              <a:rPr lang="en-US" altLang="en-US" sz="2400" dirty="0">
                <a:latin typeface="+mn-lt"/>
                <a:cs typeface="Arial" panose="020B0604020202020204" pitchFamily="34" charset="0"/>
              </a:rPr>
              <a:t>However, the power distribution must </a:t>
            </a:r>
            <a:r>
              <a:rPr lang="en-US" altLang="en-US" sz="2400" dirty="0" smtClean="0">
                <a:latin typeface="+mn-lt"/>
                <a:cs typeface="Arial" panose="020B0604020202020204" pitchFamily="34" charset="0"/>
              </a:rPr>
              <a:t>be known </a:t>
            </a:r>
            <a:r>
              <a:rPr lang="en-US" altLang="en-US" sz="2400" dirty="0">
                <a:latin typeface="+mn-lt"/>
                <a:cs typeface="Arial" panose="020B0604020202020204" pitchFamily="34" charset="0"/>
              </a:rPr>
              <a:t>before the water density.</a:t>
            </a:r>
          </a:p>
          <a:p>
            <a:pPr defTabSz="914400" eaLnBrk="1" hangingPunct="1"/>
            <a:r>
              <a:rPr lang="en-US" altLang="en-US" sz="2400" dirty="0" smtClean="0">
                <a:latin typeface="+mn-lt"/>
                <a:cs typeface="Arial" panose="020B0604020202020204" pitchFamily="34" charset="0"/>
              </a:rPr>
              <a:t>We </a:t>
            </a:r>
            <a:r>
              <a:rPr lang="en-US" altLang="en-US" sz="2400" dirty="0">
                <a:latin typeface="+mn-lt"/>
                <a:cs typeface="Arial" panose="020B0604020202020204" pitchFamily="34" charset="0"/>
              </a:rPr>
              <a:t>must assume some density distribution to start </a:t>
            </a:r>
            <a:r>
              <a:rPr lang="en-US" altLang="en-US" sz="2400" dirty="0" smtClean="0">
                <a:latin typeface="+mn-lt"/>
                <a:cs typeface="Arial" panose="020B0604020202020204" pitchFamily="34" charset="0"/>
              </a:rPr>
              <a:t>with, </a:t>
            </a:r>
            <a:r>
              <a:rPr lang="en-US" altLang="en-US" sz="2400" dirty="0">
                <a:latin typeface="+mn-lt"/>
                <a:cs typeface="Arial" panose="020B0604020202020204" pitchFamily="34" charset="0"/>
              </a:rPr>
              <a:t>say, unity throughout the core.</a:t>
            </a:r>
          </a:p>
          <a:p>
            <a:pPr defTabSz="914400" eaLnBrk="1" hangingPunct="1"/>
            <a:r>
              <a:rPr lang="en-US" altLang="en-US" sz="2400" dirty="0">
                <a:latin typeface="+mn-lt"/>
                <a:cs typeface="Arial" panose="020B0604020202020204" pitchFamily="34" charset="0"/>
              </a:rPr>
              <a:t>The flux and power distributions are computed with this water density and a new density distribution is determined from the computed heat flux.</a:t>
            </a:r>
            <a:endParaRPr lang="en-US" altLang="en-US" sz="2000" dirty="0">
              <a:latin typeface="+mn-lt"/>
              <a:cs typeface="Arial" panose="020B0604020202020204" pitchFamily="34" charset="0"/>
            </a:endParaRPr>
          </a:p>
          <a:p>
            <a:pPr marL="457200" lvl="1" indent="0" defTabSz="914400" eaLnBrk="1" hangingPunct="1">
              <a:buNone/>
            </a:pPr>
            <a:endParaRPr lang="en-US" altLang="en-US" sz="20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Tree>
    <p:extLst>
      <p:ext uri="{BB962C8B-B14F-4D97-AF65-F5344CB8AC3E}">
        <p14:creationId xmlns:p14="http://schemas.microsoft.com/office/powerpoint/2010/main" val="127287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75D1DC-70A8-4608-854F-60FC317860E7}"/>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p:sp>
        <p:nvSpPr>
          <p:cNvPr id="3" name="Content Placeholder 2">
            <a:extLst>
              <a:ext uri="{FF2B5EF4-FFF2-40B4-BE49-F238E27FC236}">
                <a16:creationId xmlns:a16="http://schemas.microsoft.com/office/drawing/2014/main" xmlns="" id="{3E05B856-C243-431D-951F-7B6FF0386951}"/>
              </a:ext>
            </a:extLst>
          </p:cNvPr>
          <p:cNvSpPr txBox="1">
            <a:spLocks noChangeArrowheads="1"/>
          </p:cNvSpPr>
          <p:nvPr/>
        </p:nvSpPr>
        <p:spPr bwMode="auto">
          <a:xfrm>
            <a:off x="1201281" y="1924293"/>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The neutron flux and power distributions are now computed using this new density distribution, and this in turn leads to a third density distribution. </a:t>
            </a:r>
          </a:p>
          <a:p>
            <a:pPr defTabSz="914400" eaLnBrk="1" hangingPunct="1"/>
            <a:r>
              <a:rPr lang="en-US" altLang="en-US" sz="2400" dirty="0">
                <a:latin typeface="+mn-lt"/>
                <a:cs typeface="Arial" panose="020B0604020202020204" pitchFamily="34" charset="0"/>
              </a:rPr>
              <a:t>The calculations are obtained until the density distribution provides a power distribution that gives the same density distribution.</a:t>
            </a:r>
          </a:p>
          <a:p>
            <a:pPr defTabSz="914400" eaLnBrk="1" hangingPunct="1"/>
            <a:endParaRPr lang="en-US" altLang="en-US" sz="2000" dirty="0">
              <a:latin typeface="+mn-lt"/>
              <a:cs typeface="Arial" panose="020B0604020202020204" pitchFamily="34" charset="0"/>
            </a:endParaRPr>
          </a:p>
          <a:p>
            <a:pPr marL="457200" lvl="1" indent="0" defTabSz="914400" eaLnBrk="1" hangingPunct="1">
              <a:buNone/>
            </a:pPr>
            <a:endParaRPr lang="en-US" altLang="en-US" sz="20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Tree>
    <p:extLst>
      <p:ext uri="{BB962C8B-B14F-4D97-AF65-F5344CB8AC3E}">
        <p14:creationId xmlns:p14="http://schemas.microsoft.com/office/powerpoint/2010/main" val="290875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3D3393-9D0C-4281-AC4E-96F6E0887C00}"/>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p:sp>
        <p:nvSpPr>
          <p:cNvPr id="3" name="Content Placeholder 2">
            <a:extLst>
              <a:ext uri="{FF2B5EF4-FFF2-40B4-BE49-F238E27FC236}">
                <a16:creationId xmlns:a16="http://schemas.microsoft.com/office/drawing/2014/main" xmlns="" id="{BCB6A2A7-0CB8-425C-9B1F-9913868C004C}"/>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During early stage in the design of the core, the neutron flux is usually obtained from a multigroup diffusion calculation using only a few groups.</a:t>
            </a:r>
          </a:p>
          <a:p>
            <a:pPr defTabSz="914400" eaLnBrk="1" hangingPunct="1"/>
            <a:r>
              <a:rPr lang="en-US" altLang="en-US" sz="2400" dirty="0">
                <a:latin typeface="+mn-lt"/>
                <a:cs typeface="Arial" panose="020B0604020202020204" pitchFamily="34" charset="0"/>
              </a:rPr>
              <a:t>To reduce computation costs, multigroup calculations with many groups are normally performed in the final stages of the design.</a:t>
            </a:r>
          </a:p>
          <a:p>
            <a:pPr defTabSz="914400" eaLnBrk="1" hangingPunct="1"/>
            <a:r>
              <a:rPr lang="en-US" altLang="en-US" sz="2400" dirty="0">
                <a:latin typeface="+mn-lt"/>
                <a:cs typeface="Arial" panose="020B0604020202020204" pitchFamily="34" charset="0"/>
              </a:rPr>
              <a:t>If the reactor is water cooled, the DNB ratio is next computed as a function of distance along the hottest channel.</a:t>
            </a:r>
          </a:p>
          <a:p>
            <a:pPr defTabSz="914400" eaLnBrk="1" hangingPunct="1"/>
            <a:r>
              <a:rPr lang="en-US" altLang="en-US" sz="2400" dirty="0">
                <a:latin typeface="+mn-lt"/>
                <a:cs typeface="Arial" panose="020B0604020202020204" pitchFamily="34" charset="0"/>
              </a:rPr>
              <a:t>The minimum DNBR must equal to some preset limiting value.</a:t>
            </a:r>
          </a:p>
          <a:p>
            <a:pPr defTabSz="914400" eaLnBrk="1" hangingPunct="1"/>
            <a:endParaRPr lang="en-US" altLang="en-US" sz="2000" dirty="0">
              <a:latin typeface="+mn-lt"/>
              <a:cs typeface="Arial" panose="020B0604020202020204" pitchFamily="34" charset="0"/>
            </a:endParaRPr>
          </a:p>
          <a:p>
            <a:pPr marL="457200" lvl="1" indent="0" defTabSz="914400" eaLnBrk="1" hangingPunct="1">
              <a:buNone/>
            </a:pPr>
            <a:endParaRPr lang="en-US" altLang="en-US" sz="20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Tree>
    <p:extLst>
      <p:ext uri="{BB962C8B-B14F-4D97-AF65-F5344CB8AC3E}">
        <p14:creationId xmlns:p14="http://schemas.microsoft.com/office/powerpoint/2010/main" val="77074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3D897F-E6ED-4497-BAF1-F58A86C04E1E}"/>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C83F70BB-151E-4D2F-8866-5F4E00AB219B}"/>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US" altLang="en-US" sz="2400" dirty="0">
                    <a:latin typeface="+mn-lt"/>
                    <a:cs typeface="Arial" panose="020B0604020202020204" pitchFamily="34" charset="0"/>
                  </a:rPr>
                  <a:t>If the computed DNBR is not equal to this value then the parameters of the lattice or the coolant flow are changed, the previous calculations of the core are repeated and a new DNBR is obtained.</a:t>
                </a:r>
              </a:p>
              <a:p>
                <a:pPr defTabSz="914400" eaLnBrk="1" hangingPunct="1"/>
                <a:r>
                  <a:rPr lang="en-US" altLang="en-US" sz="2400" dirty="0">
                    <a:latin typeface="+mn-lt"/>
                    <a:cs typeface="Arial" panose="020B0604020202020204" pitchFamily="34" charset="0"/>
                  </a:rPr>
                  <a:t>These computations are repeated until minimum value of DNBR is found.</a:t>
                </a:r>
              </a:p>
              <a:p>
                <a:pPr defTabSz="914400" eaLnBrk="1" hangingPunct="1"/>
                <a:r>
                  <a:rPr lang="en-US" altLang="en-US" sz="2400" dirty="0">
                    <a:latin typeface="+mn-lt"/>
                    <a:cs typeface="Arial" panose="020B0604020202020204" pitchFamily="34" charset="0"/>
                  </a:rPr>
                  <a:t>Also determines the maximum heat flux, </a:t>
                </a:r>
                <a14:m>
                  <m:oMath xmlns:m="http://schemas.openxmlformats.org/officeDocument/2006/math">
                    <m:sSubSup>
                      <m:sSubSupPr>
                        <m:ctrlPr>
                          <a:rPr lang="en-MY" altLang="en-US" sz="2400" i="1" smtClean="0">
                            <a:latin typeface="Cambria Math" panose="02040503050406030204" pitchFamily="18" charset="0"/>
                            <a:cs typeface="Arial" panose="020B0604020202020204" pitchFamily="34" charset="0"/>
                          </a:rPr>
                        </m:ctrlPr>
                      </m:sSubSupPr>
                      <m:e>
                        <m:r>
                          <a:rPr lang="en-MY" altLang="en-US" sz="2400" i="1">
                            <a:latin typeface="Cambria Math" panose="02040503050406030204" pitchFamily="18" charset="0"/>
                            <a:cs typeface="Arial" panose="020B0604020202020204" pitchFamily="34" charset="0"/>
                          </a:rPr>
                          <m:t>𝑞</m:t>
                        </m:r>
                      </m:e>
                      <m:sub>
                        <m:r>
                          <a:rPr lang="en-MY" altLang="en-US" sz="2400" i="1">
                            <a:latin typeface="Cambria Math" panose="02040503050406030204" pitchFamily="18" charset="0"/>
                            <a:cs typeface="Arial" panose="020B0604020202020204" pitchFamily="34" charset="0"/>
                          </a:rPr>
                          <m:t>𝑚𝑎𝑥</m:t>
                        </m:r>
                      </m:sub>
                      <m:sup>
                        <m:r>
                          <a:rPr lang="en-MY" altLang="en-US" sz="2400" i="1">
                            <a:latin typeface="Cambria Math" panose="02040503050406030204" pitchFamily="18" charset="0"/>
                            <a:cs typeface="Arial" panose="020B0604020202020204" pitchFamily="34" charset="0"/>
                          </a:rPr>
                          <m:t>′′</m:t>
                        </m:r>
                      </m:sup>
                    </m:sSubSup>
                  </m:oMath>
                </a14:m>
                <a:r>
                  <a:rPr lang="en-US" altLang="en-US" sz="2400" dirty="0">
                    <a:latin typeface="+mn-lt"/>
                    <a:cs typeface="Arial" panose="020B0604020202020204" pitchFamily="34" charset="0"/>
                  </a:rPr>
                  <a:t> does not necessarily occur at the point where the DNBR is smallest.</a:t>
                </a: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C83F70BB-151E-4D2F-8866-5F4E00AB219B}"/>
                  </a:ext>
                </a:extLst>
              </p:cNvPr>
              <p:cNvSpPr txBox="1">
                <a:spLocks noRot="1" noChangeAspect="1" noMove="1" noResize="1" noEditPoints="1" noAdjustHandles="1" noChangeArrowheads="1" noChangeShapeType="1" noTextEdit="1"/>
              </p:cNvSpPr>
              <p:nvPr/>
            </p:nvSpPr>
            <p:spPr bwMode="auto">
              <a:xfrm>
                <a:off x="1232277" y="1738313"/>
                <a:ext cx="7629523" cy="5113311"/>
              </a:xfrm>
              <a:prstGeom prst="rect">
                <a:avLst/>
              </a:prstGeom>
              <a:blipFill rotWithShape="0">
                <a:blip r:embed="rId2"/>
                <a:stretch>
                  <a:fillRect l="-1038" t="-1669" r="-103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p:spTree>
    <p:extLst>
      <p:ext uri="{BB962C8B-B14F-4D97-AF65-F5344CB8AC3E}">
        <p14:creationId xmlns:p14="http://schemas.microsoft.com/office/powerpoint/2010/main" val="56954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2E6565-D53C-4CF0-9EB1-74CDC488C179}"/>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C720E870-9C0E-4AA4-A2A1-B8786386CCD0}"/>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MY" altLang="en-US" sz="2400" dirty="0">
                    <a:latin typeface="+mn-lt"/>
                    <a:cs typeface="Arial" panose="020B0604020202020204" pitchFamily="34" charset="0"/>
                  </a:rPr>
                  <a:t>If the reactor is not water cooled, </a:t>
                </a:r>
                <a14:m>
                  <m:oMath xmlns:m="http://schemas.openxmlformats.org/officeDocument/2006/math">
                    <m:sSubSup>
                      <m:sSubSupPr>
                        <m:ctrlPr>
                          <a:rPr lang="en-MY" altLang="en-US" sz="2400" i="1" smtClean="0">
                            <a:latin typeface="Cambria Math" panose="02040503050406030204" pitchFamily="18" charset="0"/>
                            <a:cs typeface="Arial" panose="020B0604020202020204" pitchFamily="34" charset="0"/>
                          </a:rPr>
                        </m:ctrlPr>
                      </m:sSubSupPr>
                      <m:e>
                        <m:r>
                          <a:rPr lang="en-MY" altLang="en-US" sz="2400" i="1">
                            <a:latin typeface="Cambria Math" panose="02040503050406030204" pitchFamily="18" charset="0"/>
                            <a:cs typeface="Arial" panose="020B0604020202020204" pitchFamily="34" charset="0"/>
                          </a:rPr>
                          <m:t>𝑞</m:t>
                        </m:r>
                      </m:e>
                      <m:sub>
                        <m:r>
                          <a:rPr lang="en-MY" altLang="en-US" sz="2400" i="1">
                            <a:latin typeface="Cambria Math" panose="02040503050406030204" pitchFamily="18" charset="0"/>
                            <a:cs typeface="Arial" panose="020B0604020202020204" pitchFamily="34" charset="0"/>
                          </a:rPr>
                          <m:t>𝑚𝑎𝑥</m:t>
                        </m:r>
                      </m:sub>
                      <m:sup>
                        <m:r>
                          <a:rPr lang="en-MY" altLang="en-US" sz="2400" i="1">
                            <a:latin typeface="Cambria Math" panose="02040503050406030204" pitchFamily="18" charset="0"/>
                            <a:cs typeface="Arial" panose="020B0604020202020204" pitchFamily="34" charset="0"/>
                          </a:rPr>
                          <m:t>′′</m:t>
                        </m:r>
                      </m:sup>
                    </m:sSubSup>
                  </m:oMath>
                </a14:m>
                <a:r>
                  <a:rPr lang="en-MY" altLang="en-US" sz="2400" dirty="0">
                    <a:latin typeface="+mn-lt"/>
                    <a:cs typeface="Arial" panose="020B0604020202020204" pitchFamily="34" charset="0"/>
                  </a:rPr>
                  <a:t> is determined solely by the limiting value of the fuel temperature,</a:t>
                </a:r>
              </a:p>
              <a:p>
                <a:pPr defTabSz="914400" eaLnBrk="1" hangingPunct="1"/>
                <a:r>
                  <a:rPr lang="en-MY" altLang="en-US" sz="2400" dirty="0">
                    <a:latin typeface="+mn-lt"/>
                    <a:cs typeface="Arial" panose="020B0604020202020204" pitchFamily="34" charset="0"/>
                  </a:rPr>
                  <a:t>The overall hot channel </a:t>
                </a:r>
                <a:r>
                  <a:rPr lang="en-MY" altLang="en-US" sz="2400" dirty="0" smtClean="0">
                    <a:latin typeface="+mn-lt"/>
                    <a:cs typeface="Arial" panose="020B0604020202020204" pitchFamily="34" charset="0"/>
                  </a:rPr>
                  <a:t>factor, </a:t>
                </a:r>
                <a:r>
                  <a:rPr lang="en-MY" altLang="en-US" sz="2400" i="1" dirty="0" smtClean="0">
                    <a:latin typeface="+mn-lt"/>
                    <a:cs typeface="Arial" panose="020B0604020202020204" pitchFamily="34" charset="0"/>
                  </a:rPr>
                  <a:t>F</a:t>
                </a:r>
                <a:r>
                  <a:rPr lang="en-MY" altLang="en-US" sz="2400" dirty="0" smtClean="0">
                    <a:latin typeface="+mn-lt"/>
                    <a:cs typeface="Arial" panose="020B0604020202020204" pitchFamily="34" charset="0"/>
                  </a:rPr>
                  <a:t>, </a:t>
                </a:r>
                <a:r>
                  <a:rPr lang="en-MY" altLang="en-US" sz="2400" dirty="0">
                    <a:latin typeface="+mn-lt"/>
                    <a:cs typeface="Arial" panose="020B0604020202020204" pitchFamily="34" charset="0"/>
                  </a:rPr>
                  <a:t>is obtained using the methods discussed earlier. The average heat flux throughout the core can then be computed from</a:t>
                </a:r>
              </a:p>
              <a:p>
                <a:pPr marL="0" indent="0" defTabSz="914400" eaLnBrk="1" hangingPunct="1">
                  <a:buNone/>
                </a:pPr>
                <a:r>
                  <a:rPr lang="en-MY" altLang="en-US" sz="2400" dirty="0">
                    <a:latin typeface="+mn-lt"/>
                    <a:cs typeface="Arial" panose="020B0604020202020204" pitchFamily="34" charset="0"/>
                  </a:rPr>
                  <a:t>   </a:t>
                </a:r>
                <a:endParaRPr lang="en-US" altLang="en-US" sz="2400" dirty="0">
                  <a:latin typeface="+mn-lt"/>
                  <a:cs typeface="Arial" panose="020B0604020202020204" pitchFamily="34" charset="0"/>
                </a:endParaRPr>
              </a:p>
              <a:p>
                <a:pPr marL="0" indent="0" defTabSz="914400" eaLnBrk="1" hangingPunct="1">
                  <a:buNone/>
                </a:pPr>
                <a:endParaRPr lang="en-US" altLang="en-US" sz="2400" dirty="0">
                  <a:latin typeface="+mn-lt"/>
                  <a:cs typeface="Arial" panose="020B0604020202020204" pitchFamily="34" charset="0"/>
                </a:endParaRPr>
              </a:p>
              <a:p>
                <a:pPr marL="0" indent="0" defTabSz="914400" eaLnBrk="1" hangingPunct="1">
                  <a:buNone/>
                </a:pPr>
                <a:endParaRPr lang="en-US" altLang="en-US" sz="2400" dirty="0">
                  <a:latin typeface="+mn-lt"/>
                  <a:cs typeface="Arial" panose="020B0604020202020204" pitchFamily="34" charset="0"/>
                </a:endParaRPr>
              </a:p>
              <a:p>
                <a:pPr defTabSz="914400" eaLnBrk="1" hangingPunct="1"/>
                <a:r>
                  <a:rPr lang="en-US" altLang="en-US" sz="2400" dirty="0">
                    <a:latin typeface="+mn-lt"/>
                    <a:cs typeface="Arial" panose="020B0604020202020204" pitchFamily="34" charset="0"/>
                  </a:rPr>
                  <a:t>This provides the reactor with the desired margin of safety.</a:t>
                </a: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C720E870-9C0E-4AA4-A2A1-B8786386CCD0}"/>
                  </a:ext>
                </a:extLst>
              </p:cNvPr>
              <p:cNvSpPr txBox="1">
                <a:spLocks noRot="1" noChangeAspect="1" noMove="1" noResize="1" noEditPoints="1" noAdjustHandles="1" noChangeArrowheads="1" noChangeShapeType="1" noTextEdit="1"/>
              </p:cNvSpPr>
              <p:nvPr/>
            </p:nvSpPr>
            <p:spPr bwMode="auto">
              <a:xfrm>
                <a:off x="1232277" y="1738313"/>
                <a:ext cx="7629523" cy="5113311"/>
              </a:xfrm>
              <a:prstGeom prst="rect">
                <a:avLst/>
              </a:prstGeom>
              <a:blipFill rotWithShape="0">
                <a:blip r:embed="rId2"/>
                <a:stretch>
                  <a:fillRect l="-1038" t="-166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E0485489-D7C0-4235-8281-FC50A9D25EF4}"/>
                  </a:ext>
                </a:extLst>
              </p:cNvPr>
              <p:cNvSpPr txBox="1"/>
              <p:nvPr/>
            </p:nvSpPr>
            <p:spPr>
              <a:xfrm>
                <a:off x="3470709" y="3868749"/>
                <a:ext cx="1576329" cy="7129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MY" sz="2400" b="0" i="1" smtClean="0">
                              <a:latin typeface="Cambria Math" panose="02040503050406030204" pitchFamily="18" charset="0"/>
                            </a:rPr>
                          </m:ctrlPr>
                        </m:sSubSupPr>
                        <m:e>
                          <m:r>
                            <a:rPr lang="en-MY" sz="2400" b="0" i="1" smtClean="0">
                              <a:latin typeface="Cambria Math" panose="02040503050406030204" pitchFamily="18" charset="0"/>
                            </a:rPr>
                            <m:t>𝑞</m:t>
                          </m:r>
                        </m:e>
                        <m:sub>
                          <m:r>
                            <a:rPr lang="en-MY" sz="2400" b="0" i="1" smtClean="0">
                              <a:latin typeface="Cambria Math" panose="02040503050406030204" pitchFamily="18" charset="0"/>
                            </a:rPr>
                            <m:t>𝑎𝑣</m:t>
                          </m:r>
                        </m:sub>
                        <m:sup>
                          <m:r>
                            <a:rPr lang="en-MY" sz="2400" b="0" i="1" smtClean="0">
                              <a:latin typeface="Cambria Math" panose="02040503050406030204" pitchFamily="18" charset="0"/>
                            </a:rPr>
                            <m:t>′′</m:t>
                          </m:r>
                        </m:sup>
                      </m:sSubSup>
                      <m:r>
                        <a:rPr lang="en-MY" sz="2400" b="0" i="1" smtClean="0">
                          <a:latin typeface="Cambria Math" panose="02040503050406030204" pitchFamily="18" charset="0"/>
                        </a:rPr>
                        <m:t>=</m:t>
                      </m:r>
                      <m:f>
                        <m:fPr>
                          <m:ctrlPr>
                            <a:rPr lang="en-MY" sz="2400" b="0" i="1" smtClean="0">
                              <a:latin typeface="Cambria Math" panose="02040503050406030204" pitchFamily="18" charset="0"/>
                            </a:rPr>
                          </m:ctrlPr>
                        </m:fPr>
                        <m:num>
                          <m:sSubSup>
                            <m:sSubSupPr>
                              <m:ctrlPr>
                                <a:rPr lang="en-MY" sz="2400" b="0" i="1" smtClean="0">
                                  <a:latin typeface="Cambria Math" panose="02040503050406030204" pitchFamily="18" charset="0"/>
                                </a:rPr>
                              </m:ctrlPr>
                            </m:sSubSupPr>
                            <m:e>
                              <m:r>
                                <a:rPr lang="en-MY" sz="2400" b="0" i="1" smtClean="0">
                                  <a:latin typeface="Cambria Math" panose="02040503050406030204" pitchFamily="18" charset="0"/>
                                </a:rPr>
                                <m:t>𝑞</m:t>
                              </m:r>
                            </m:e>
                            <m:sub>
                              <m:r>
                                <a:rPr lang="en-MY" sz="2400" b="0" i="1" smtClean="0">
                                  <a:latin typeface="Cambria Math" panose="02040503050406030204" pitchFamily="18" charset="0"/>
                                </a:rPr>
                                <m:t>𝑚𝑎𝑥</m:t>
                              </m:r>
                            </m:sub>
                            <m:sup>
                              <m:r>
                                <a:rPr lang="en-MY" sz="2400" b="0" i="1" smtClean="0">
                                  <a:latin typeface="Cambria Math" panose="02040503050406030204" pitchFamily="18" charset="0"/>
                                </a:rPr>
                                <m:t>′′</m:t>
                              </m:r>
                            </m:sup>
                          </m:sSubSup>
                        </m:num>
                        <m:den>
                          <m:r>
                            <a:rPr lang="en-MY" sz="2400" b="0" i="1" smtClean="0">
                              <a:latin typeface="Cambria Math" panose="02040503050406030204" pitchFamily="18" charset="0"/>
                            </a:rPr>
                            <m:t>𝐹</m:t>
                          </m:r>
                        </m:den>
                      </m:f>
                    </m:oMath>
                  </m:oMathPara>
                </a14:m>
                <a:endParaRPr lang="en-MY" dirty="0"/>
              </a:p>
            </p:txBody>
          </p:sp>
        </mc:Choice>
        <mc:Fallback xmlns="">
          <p:sp>
            <p:nvSpPr>
              <p:cNvPr id="6" name="TextBox 5">
                <a:extLst>
                  <a:ext uri="{FF2B5EF4-FFF2-40B4-BE49-F238E27FC236}">
                    <a16:creationId xmlns="" xmlns:a16="http://schemas.microsoft.com/office/drawing/2014/main" xmlns:a14="http://schemas.microsoft.com/office/drawing/2010/main" id="{E0485489-D7C0-4235-8281-FC50A9D25EF4}"/>
                  </a:ext>
                </a:extLst>
              </p:cNvPr>
              <p:cNvSpPr txBox="1">
                <a:spLocks noRot="1" noChangeAspect="1" noMove="1" noResize="1" noEditPoints="1" noAdjustHandles="1" noChangeArrowheads="1" noChangeShapeType="1" noTextEdit="1"/>
              </p:cNvSpPr>
              <p:nvPr/>
            </p:nvSpPr>
            <p:spPr>
              <a:xfrm>
                <a:off x="3470709" y="3868749"/>
                <a:ext cx="1576329" cy="712952"/>
              </a:xfrm>
              <a:prstGeom prst="rect">
                <a:avLst/>
              </a:prstGeom>
              <a:blipFill rotWithShape="0">
                <a:blip r:embed="rId3"/>
                <a:stretch>
                  <a:fillRect/>
                </a:stretch>
              </a:blipFill>
            </p:spPr>
            <p:txBody>
              <a:bodyPr/>
              <a:lstStyle/>
              <a:p>
                <a:r>
                  <a:rPr lang="en-MY">
                    <a:noFill/>
                  </a:rPr>
                  <a:t> </a:t>
                </a:r>
              </a:p>
            </p:txBody>
          </p:sp>
        </mc:Fallback>
      </mc:AlternateContent>
      <p:sp>
        <p:nvSpPr>
          <p:cNvPr id="7" name="TextBox 6">
            <a:extLst>
              <a:ext uri="{FF2B5EF4-FFF2-40B4-BE49-F238E27FC236}">
                <a16:creationId xmlns:a16="http://schemas.microsoft.com/office/drawing/2014/main" xmlns="" id="{66FC5BE0-4F78-4780-8145-2547F1CF8CF5}"/>
              </a:ext>
            </a:extLst>
          </p:cNvPr>
          <p:cNvSpPr txBox="1"/>
          <p:nvPr/>
        </p:nvSpPr>
        <p:spPr>
          <a:xfrm>
            <a:off x="7880726" y="4071337"/>
            <a:ext cx="286938" cy="307777"/>
          </a:xfrm>
          <a:prstGeom prst="rect">
            <a:avLst/>
          </a:prstGeom>
          <a:noFill/>
        </p:spPr>
        <p:txBody>
          <a:bodyPr wrap="none" lIns="0" tIns="0" rIns="0" bIns="0" rtlCol="0">
            <a:spAutoFit/>
          </a:bodyPr>
          <a:lstStyle/>
          <a:p>
            <a:r>
              <a:rPr lang="en-MY" sz="2000" dirty="0"/>
              <a:t>(8)</a:t>
            </a:r>
          </a:p>
        </p:txBody>
      </p:sp>
    </p:spTree>
    <p:extLst>
      <p:ext uri="{BB962C8B-B14F-4D97-AF65-F5344CB8AC3E}">
        <p14:creationId xmlns:p14="http://schemas.microsoft.com/office/powerpoint/2010/main" val="82905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0BECCA-4683-4D57-82B9-6CC2E36FB55B}"/>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4628DD97-39C2-4984-A7A1-760BCAB7DFB9}"/>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MY" altLang="en-US" sz="2400" dirty="0">
                    <a:latin typeface="+mn-lt"/>
                    <a:cs typeface="Arial" panose="020B0604020202020204" pitchFamily="34" charset="0"/>
                  </a:rPr>
                  <a:t>Once </a:t>
                </a:r>
                <a14:m>
                  <m:oMath xmlns:m="http://schemas.openxmlformats.org/officeDocument/2006/math">
                    <m:sSubSup>
                      <m:sSubSupPr>
                        <m:ctrlPr>
                          <a:rPr lang="en-MY" sz="2400" b="0" i="1" smtClean="0">
                            <a:latin typeface="Cambria Math" panose="02040503050406030204" pitchFamily="18" charset="0"/>
                          </a:rPr>
                        </m:ctrlPr>
                      </m:sSubSupPr>
                      <m:e>
                        <m:r>
                          <a:rPr lang="en-MY" sz="2400" b="0" i="1" smtClean="0">
                            <a:latin typeface="Cambria Math" panose="02040503050406030204" pitchFamily="18" charset="0"/>
                          </a:rPr>
                          <m:t>𝑞</m:t>
                        </m:r>
                      </m:e>
                      <m:sub>
                        <m:r>
                          <a:rPr lang="en-MY" sz="2400" b="0" i="1" smtClean="0">
                            <a:latin typeface="Cambria Math" panose="02040503050406030204" pitchFamily="18" charset="0"/>
                          </a:rPr>
                          <m:t>𝑎𝑣</m:t>
                        </m:r>
                      </m:sub>
                      <m:sup>
                        <m:r>
                          <a:rPr lang="en-MY" sz="2400" b="0" i="1" smtClean="0">
                            <a:latin typeface="Cambria Math" panose="02040503050406030204" pitchFamily="18" charset="0"/>
                          </a:rPr>
                          <m:t>′′</m:t>
                        </m:r>
                      </m:sup>
                    </m:sSubSup>
                  </m:oMath>
                </a14:m>
                <a:r>
                  <a:rPr lang="en-US" altLang="en-US" sz="2400" dirty="0">
                    <a:latin typeface="+mn-lt"/>
                    <a:cs typeface="Arial" panose="020B0604020202020204" pitchFamily="34" charset="0"/>
                  </a:rPr>
                  <a:t> is known, the total heat transfer area can be found from </a:t>
                </a: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a:p>
                <a:pPr defTabSz="914400" eaLnBrk="1" hangingPunct="1"/>
                <a:r>
                  <a:rPr lang="en-US" altLang="en-US" sz="2400" dirty="0">
                    <a:latin typeface="+mn-lt"/>
                    <a:cs typeface="Arial" panose="020B0604020202020204" pitchFamily="34" charset="0"/>
                  </a:rPr>
                  <a:t>Finally, from the heat transfer and the dimensions of the fuel rods, it is possible to compute the total number of rods required in the reactor.</a:t>
                </a:r>
              </a:p>
            </p:txBody>
          </p:sp>
        </mc:Choice>
        <mc:Fallback xmlns="">
          <p:sp>
            <p:nvSpPr>
              <p:cNvPr id="3" name="Content Placeholder 2">
                <a:extLst>
                  <a:ext uri="{FF2B5EF4-FFF2-40B4-BE49-F238E27FC236}">
                    <a16:creationId xmlns="" xmlns:a16="http://schemas.microsoft.com/office/drawing/2014/main" xmlns:a14="http://schemas.microsoft.com/office/drawing/2010/main" id="{4628DD97-39C2-4984-A7A1-760BCAB7DFB9}"/>
                  </a:ext>
                </a:extLst>
              </p:cNvPr>
              <p:cNvSpPr txBox="1">
                <a:spLocks noRot="1" noChangeAspect="1" noMove="1" noResize="1" noEditPoints="1" noAdjustHandles="1" noChangeArrowheads="1" noChangeShapeType="1" noTextEdit="1"/>
              </p:cNvSpPr>
              <p:nvPr/>
            </p:nvSpPr>
            <p:spPr bwMode="auto">
              <a:xfrm>
                <a:off x="1232277" y="1738313"/>
                <a:ext cx="7629523" cy="5113311"/>
              </a:xfrm>
              <a:prstGeom prst="rect">
                <a:avLst/>
              </a:prstGeom>
              <a:blipFill rotWithShape="0">
                <a:blip r:embed="rId2"/>
                <a:stretch>
                  <a:fillRect l="-1038" t="-166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CDD82D8D-ADF1-4D33-AFB4-9BC68C4F71AF}"/>
                  </a:ext>
                </a:extLst>
              </p:cNvPr>
              <p:cNvSpPr txBox="1"/>
              <p:nvPr/>
            </p:nvSpPr>
            <p:spPr>
              <a:xfrm>
                <a:off x="3214768" y="2553511"/>
                <a:ext cx="1228093" cy="753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MY" sz="2400" b="0" i="1" smtClean="0">
                              <a:latin typeface="Cambria Math" panose="02040503050406030204" pitchFamily="18" charset="0"/>
                            </a:rPr>
                          </m:ctrlPr>
                        </m:sSubSupPr>
                        <m:e>
                          <m:r>
                            <a:rPr lang="en-MY" sz="2400" b="0" i="1" smtClean="0">
                              <a:latin typeface="Cambria Math" panose="02040503050406030204" pitchFamily="18" charset="0"/>
                            </a:rPr>
                            <m:t>𝑞</m:t>
                          </m:r>
                        </m:e>
                        <m:sub>
                          <m:r>
                            <a:rPr lang="en-MY" sz="2400" b="0" i="1" smtClean="0">
                              <a:latin typeface="Cambria Math" panose="02040503050406030204" pitchFamily="18" charset="0"/>
                            </a:rPr>
                            <m:t>𝑎𝑣</m:t>
                          </m:r>
                        </m:sub>
                        <m:sup>
                          <m:r>
                            <a:rPr lang="en-MY" sz="2400" b="0" i="1" smtClean="0">
                              <a:latin typeface="Cambria Math" panose="02040503050406030204" pitchFamily="18" charset="0"/>
                            </a:rPr>
                            <m:t>′′</m:t>
                          </m:r>
                        </m:sup>
                      </m:sSubSup>
                      <m:r>
                        <a:rPr lang="en-MY" sz="2400" b="0" i="1" smtClean="0">
                          <a:latin typeface="Cambria Math" panose="02040503050406030204" pitchFamily="18" charset="0"/>
                        </a:rPr>
                        <m:t>=</m:t>
                      </m:r>
                      <m:f>
                        <m:fPr>
                          <m:ctrlPr>
                            <a:rPr lang="en-MY" sz="2400" b="0" i="1" smtClean="0">
                              <a:latin typeface="Cambria Math" panose="02040503050406030204" pitchFamily="18" charset="0"/>
                            </a:rPr>
                          </m:ctrlPr>
                        </m:fPr>
                        <m:num>
                          <m:r>
                            <a:rPr lang="en-MY" sz="2400" b="0" i="1" smtClean="0">
                              <a:latin typeface="Cambria Math" panose="02040503050406030204" pitchFamily="18" charset="0"/>
                            </a:rPr>
                            <m:t>𝑃</m:t>
                          </m:r>
                        </m:num>
                        <m:den>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𝐴</m:t>
                              </m:r>
                            </m:e>
                            <m:sub>
                              <m:r>
                                <a:rPr lang="en-MY" sz="2400" b="0" i="1" smtClean="0">
                                  <a:latin typeface="Cambria Math" panose="02040503050406030204" pitchFamily="18" charset="0"/>
                                </a:rPr>
                                <m:t>𝑡</m:t>
                              </m:r>
                            </m:sub>
                          </m:sSub>
                        </m:den>
                      </m:f>
                    </m:oMath>
                  </m:oMathPara>
                </a14:m>
                <a:endParaRPr lang="en-MY" dirty="0"/>
              </a:p>
            </p:txBody>
          </p:sp>
        </mc:Choice>
        <mc:Fallback xmlns="">
          <p:sp>
            <p:nvSpPr>
              <p:cNvPr id="4" name="TextBox 3">
                <a:extLst>
                  <a:ext uri="{FF2B5EF4-FFF2-40B4-BE49-F238E27FC236}">
                    <a16:creationId xmlns="" xmlns:a16="http://schemas.microsoft.com/office/drawing/2014/main" xmlns:a14="http://schemas.microsoft.com/office/drawing/2010/main" id="{CDD82D8D-ADF1-4D33-AFB4-9BC68C4F71AF}"/>
                  </a:ext>
                </a:extLst>
              </p:cNvPr>
              <p:cNvSpPr txBox="1">
                <a:spLocks noRot="1" noChangeAspect="1" noMove="1" noResize="1" noEditPoints="1" noAdjustHandles="1" noChangeArrowheads="1" noChangeShapeType="1" noTextEdit="1"/>
              </p:cNvSpPr>
              <p:nvPr/>
            </p:nvSpPr>
            <p:spPr>
              <a:xfrm>
                <a:off x="3214768" y="2553511"/>
                <a:ext cx="1228093" cy="753796"/>
              </a:xfrm>
              <a:prstGeom prst="rect">
                <a:avLst/>
              </a:prstGeom>
              <a:blipFill rotWithShape="0">
                <a:blip r:embed="rId3"/>
                <a:stretch>
                  <a:fillRect/>
                </a:stretch>
              </a:blipFill>
            </p:spPr>
            <p:txBody>
              <a:bodyPr/>
              <a:lstStyle/>
              <a:p>
                <a:r>
                  <a:rPr lang="en-MY">
                    <a:noFill/>
                  </a:rPr>
                  <a:t> </a:t>
                </a:r>
              </a:p>
            </p:txBody>
          </p:sp>
        </mc:Fallback>
      </mc:AlternateContent>
      <p:sp>
        <p:nvSpPr>
          <p:cNvPr id="5" name="TextBox 4">
            <a:extLst>
              <a:ext uri="{FF2B5EF4-FFF2-40B4-BE49-F238E27FC236}">
                <a16:creationId xmlns:a16="http://schemas.microsoft.com/office/drawing/2014/main" xmlns="" id="{1F87B0B7-C2B6-4268-BCB5-E660FABB80C7}"/>
              </a:ext>
            </a:extLst>
          </p:cNvPr>
          <p:cNvSpPr txBox="1"/>
          <p:nvPr/>
        </p:nvSpPr>
        <p:spPr>
          <a:xfrm>
            <a:off x="7968592" y="2756099"/>
            <a:ext cx="286938" cy="307777"/>
          </a:xfrm>
          <a:prstGeom prst="rect">
            <a:avLst/>
          </a:prstGeom>
          <a:noFill/>
        </p:spPr>
        <p:txBody>
          <a:bodyPr wrap="none" lIns="0" tIns="0" rIns="0" bIns="0" rtlCol="0">
            <a:spAutoFit/>
          </a:bodyPr>
          <a:lstStyle/>
          <a:p>
            <a:r>
              <a:rPr lang="en-MY" sz="2000" dirty="0"/>
              <a:t>(8)</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81F2B71D-06BC-4D61-8393-1EAC632BE19E}"/>
                  </a:ext>
                </a:extLst>
              </p:cNvPr>
              <p:cNvSpPr txBox="1"/>
              <p:nvPr/>
            </p:nvSpPr>
            <p:spPr>
              <a:xfrm>
                <a:off x="1904671" y="4702567"/>
                <a:ext cx="1502847" cy="693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𝐿</m:t>
                          </m:r>
                        </m:e>
                        <m:sub>
                          <m:r>
                            <a:rPr lang="en-MY" sz="2400" b="0" i="1" smtClean="0">
                              <a:latin typeface="Cambria Math" panose="02040503050406030204" pitchFamily="18" charset="0"/>
                            </a:rPr>
                            <m:t>𝑓</m:t>
                          </m:r>
                        </m:sub>
                      </m:sSub>
                      <m:r>
                        <a:rPr lang="en-MY" sz="2400" b="0" i="1" smtClean="0">
                          <a:latin typeface="Cambria Math" panose="02040503050406030204" pitchFamily="18" charset="0"/>
                        </a:rPr>
                        <m:t>=</m:t>
                      </m:r>
                      <m:f>
                        <m:fPr>
                          <m:ctrlPr>
                            <a:rPr lang="en-MY" sz="2400" b="0" i="1" smtClean="0">
                              <a:latin typeface="Cambria Math" panose="02040503050406030204" pitchFamily="18" charset="0"/>
                            </a:rPr>
                          </m:ctrlPr>
                        </m:fPr>
                        <m:num>
                          <m:r>
                            <a:rPr lang="en-MY" sz="2400" b="0" i="1" smtClean="0">
                              <a:latin typeface="Cambria Math" panose="02040503050406030204" pitchFamily="18" charset="0"/>
                            </a:rPr>
                            <m:t>1</m:t>
                          </m:r>
                        </m:num>
                        <m:den>
                          <m:r>
                            <a:rPr lang="en-MY" sz="2400" b="0" i="1" smtClean="0">
                              <a:latin typeface="Cambria Math" panose="02040503050406030204" pitchFamily="18" charset="0"/>
                              <a:ea typeface="Cambria Math" panose="02040503050406030204" pitchFamily="18" charset="0"/>
                            </a:rPr>
                            <m:t>𝜋</m:t>
                          </m:r>
                          <m:r>
                            <a:rPr lang="en-MY" sz="2400" b="0" i="1" smtClean="0">
                              <a:latin typeface="Cambria Math" panose="02040503050406030204" pitchFamily="18" charset="0"/>
                              <a:ea typeface="Cambria Math" panose="02040503050406030204" pitchFamily="18" charset="0"/>
                            </a:rPr>
                            <m:t>𝑑</m:t>
                          </m:r>
                        </m:den>
                      </m:f>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𝐴</m:t>
                          </m:r>
                        </m:e>
                        <m:sub>
                          <m:r>
                            <a:rPr lang="en-MY" sz="2400" b="0" i="1" smtClean="0">
                              <a:latin typeface="Cambria Math" panose="02040503050406030204" pitchFamily="18" charset="0"/>
                            </a:rPr>
                            <m:t>𝑡</m:t>
                          </m:r>
                        </m:sub>
                      </m:sSub>
                    </m:oMath>
                  </m:oMathPara>
                </a14:m>
                <a:endParaRPr lang="en-MY" dirty="0"/>
              </a:p>
            </p:txBody>
          </p:sp>
        </mc:Choice>
        <mc:Fallback xmlns="">
          <p:sp>
            <p:nvSpPr>
              <p:cNvPr id="9" name="TextBox 8">
                <a:extLst>
                  <a:ext uri="{FF2B5EF4-FFF2-40B4-BE49-F238E27FC236}">
                    <a16:creationId xmlns="" xmlns:a16="http://schemas.microsoft.com/office/drawing/2014/main" xmlns:a14="http://schemas.microsoft.com/office/drawing/2010/main" id="{81F2B71D-06BC-4D61-8393-1EAC632BE19E}"/>
                  </a:ext>
                </a:extLst>
              </p:cNvPr>
              <p:cNvSpPr txBox="1">
                <a:spLocks noRot="1" noChangeAspect="1" noMove="1" noResize="1" noEditPoints="1" noAdjustHandles="1" noChangeArrowheads="1" noChangeShapeType="1" noTextEdit="1"/>
              </p:cNvSpPr>
              <p:nvPr/>
            </p:nvSpPr>
            <p:spPr>
              <a:xfrm>
                <a:off x="1904671" y="4702567"/>
                <a:ext cx="1502847" cy="693844"/>
              </a:xfrm>
              <a:prstGeom prst="rect">
                <a:avLst/>
              </a:prstGeom>
              <a:blipFill rotWithShape="0">
                <a:blip r:embed="rId4"/>
                <a:stretch>
                  <a:fillRect/>
                </a:stretch>
              </a:blipFill>
            </p:spPr>
            <p:txBody>
              <a:bodyPr/>
              <a:lstStyle/>
              <a:p>
                <a:r>
                  <a:rPr lang="en-MY">
                    <a:noFill/>
                  </a:rPr>
                  <a:t> </a:t>
                </a:r>
              </a:p>
            </p:txBody>
          </p:sp>
        </mc:Fallback>
      </mc:AlternateContent>
      <p:sp>
        <p:nvSpPr>
          <p:cNvPr id="10" name="TextBox 9">
            <a:extLst>
              <a:ext uri="{FF2B5EF4-FFF2-40B4-BE49-F238E27FC236}">
                <a16:creationId xmlns:a16="http://schemas.microsoft.com/office/drawing/2014/main" xmlns="" id="{D3D44CD4-B8AA-49E0-9C19-DDA63ACDC155}"/>
              </a:ext>
            </a:extLst>
          </p:cNvPr>
          <p:cNvSpPr txBox="1"/>
          <p:nvPr/>
        </p:nvSpPr>
        <p:spPr>
          <a:xfrm>
            <a:off x="3664478" y="4925576"/>
            <a:ext cx="286938" cy="307777"/>
          </a:xfrm>
          <a:prstGeom prst="rect">
            <a:avLst/>
          </a:prstGeom>
          <a:noFill/>
        </p:spPr>
        <p:txBody>
          <a:bodyPr wrap="none" lIns="0" tIns="0" rIns="0" bIns="0" rtlCol="0">
            <a:spAutoFit/>
          </a:bodyPr>
          <a:lstStyle/>
          <a:p>
            <a:r>
              <a:rPr lang="en-MY" sz="2000" dirty="0"/>
              <a:t>(9)</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8A3A822B-3EF4-4698-AE33-5AF946477E8E}"/>
                  </a:ext>
                </a:extLst>
              </p:cNvPr>
              <p:cNvSpPr txBox="1"/>
              <p:nvPr/>
            </p:nvSpPr>
            <p:spPr>
              <a:xfrm>
                <a:off x="5864978" y="4702567"/>
                <a:ext cx="1702774" cy="7411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𝑀</m:t>
                          </m:r>
                        </m:e>
                        <m:sub>
                          <m:r>
                            <a:rPr lang="en-MY" sz="2400" b="0" i="1" smtClean="0">
                              <a:latin typeface="Cambria Math" panose="02040503050406030204" pitchFamily="18" charset="0"/>
                            </a:rPr>
                            <m:t>𝑡</m:t>
                          </m:r>
                        </m:sub>
                      </m:sSub>
                      <m:r>
                        <a:rPr lang="en-MY" sz="2400" b="0" i="1" smtClean="0">
                          <a:latin typeface="Cambria Math" panose="02040503050406030204" pitchFamily="18" charset="0"/>
                        </a:rPr>
                        <m:t>=</m:t>
                      </m:r>
                      <m:f>
                        <m:fPr>
                          <m:ctrlPr>
                            <a:rPr lang="en-MY" sz="2400" b="0" i="1" smtClean="0">
                              <a:latin typeface="Cambria Math" panose="02040503050406030204" pitchFamily="18" charset="0"/>
                            </a:rPr>
                          </m:ctrlPr>
                        </m:fPr>
                        <m:num>
                          <m:sSup>
                            <m:sSupPr>
                              <m:ctrlPr>
                                <a:rPr lang="en-MY" sz="2400" b="0" i="1" smtClean="0">
                                  <a:latin typeface="Cambria Math" panose="02040503050406030204" pitchFamily="18" charset="0"/>
                                </a:rPr>
                              </m:ctrlPr>
                            </m:sSupPr>
                            <m:e>
                              <m:r>
                                <a:rPr lang="en-MY" sz="2400" b="0" i="1" smtClean="0">
                                  <a:latin typeface="Cambria Math" panose="02040503050406030204" pitchFamily="18" charset="0"/>
                                </a:rPr>
                                <m:t>𝑑</m:t>
                              </m:r>
                            </m:e>
                            <m:sup>
                              <m:r>
                                <a:rPr lang="en-MY" sz="2400" b="0" i="1" smtClean="0">
                                  <a:latin typeface="Cambria Math" panose="02040503050406030204" pitchFamily="18" charset="0"/>
                                </a:rPr>
                                <m:t>2</m:t>
                              </m:r>
                            </m:sup>
                          </m:sSup>
                          <m:r>
                            <a:rPr lang="en-MY" sz="2400" b="0" i="1" smtClean="0">
                              <a:latin typeface="Cambria Math" panose="02040503050406030204" pitchFamily="18" charset="0"/>
                              <a:ea typeface="Cambria Math" panose="02040503050406030204" pitchFamily="18" charset="0"/>
                            </a:rPr>
                            <m:t>𝜌</m:t>
                          </m:r>
                        </m:num>
                        <m:den>
                          <m:r>
                            <a:rPr lang="en-MY" sz="2400" b="0" i="1" smtClean="0">
                              <a:latin typeface="Cambria Math" panose="02040503050406030204" pitchFamily="18" charset="0"/>
                            </a:rPr>
                            <m:t>4</m:t>
                          </m:r>
                          <m:r>
                            <a:rPr lang="en-MY" sz="2400" b="0" i="1" smtClean="0">
                              <a:latin typeface="Cambria Math" panose="02040503050406030204" pitchFamily="18" charset="0"/>
                            </a:rPr>
                            <m:t>𝑑</m:t>
                          </m:r>
                        </m:den>
                      </m:f>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𝐴</m:t>
                          </m:r>
                        </m:e>
                        <m:sub>
                          <m:r>
                            <a:rPr lang="en-MY" sz="2400" b="0" i="1" smtClean="0">
                              <a:latin typeface="Cambria Math" panose="02040503050406030204" pitchFamily="18" charset="0"/>
                            </a:rPr>
                            <m:t>𝑡</m:t>
                          </m:r>
                        </m:sub>
                      </m:sSub>
                    </m:oMath>
                  </m:oMathPara>
                </a14:m>
                <a:endParaRPr lang="en-MY" dirty="0"/>
              </a:p>
            </p:txBody>
          </p:sp>
        </mc:Choice>
        <mc:Fallback xmlns="">
          <p:sp>
            <p:nvSpPr>
              <p:cNvPr id="11" name="TextBox 10">
                <a:extLst>
                  <a:ext uri="{FF2B5EF4-FFF2-40B4-BE49-F238E27FC236}">
                    <a16:creationId xmlns="" xmlns:a16="http://schemas.microsoft.com/office/drawing/2014/main" xmlns:a14="http://schemas.microsoft.com/office/drawing/2010/main" id="{8A3A822B-3EF4-4698-AE33-5AF946477E8E}"/>
                  </a:ext>
                </a:extLst>
              </p:cNvPr>
              <p:cNvSpPr txBox="1">
                <a:spLocks noRot="1" noChangeAspect="1" noMove="1" noResize="1" noEditPoints="1" noAdjustHandles="1" noChangeArrowheads="1" noChangeShapeType="1" noTextEdit="1"/>
              </p:cNvSpPr>
              <p:nvPr/>
            </p:nvSpPr>
            <p:spPr>
              <a:xfrm>
                <a:off x="5864978" y="4702567"/>
                <a:ext cx="1702774" cy="741100"/>
              </a:xfrm>
              <a:prstGeom prst="rect">
                <a:avLst/>
              </a:prstGeom>
              <a:blipFill rotWithShape="0">
                <a:blip r:embed="rId5"/>
                <a:stretch>
                  <a:fillRect/>
                </a:stretch>
              </a:blipFill>
            </p:spPr>
            <p:txBody>
              <a:bodyPr/>
              <a:lstStyle/>
              <a:p>
                <a:r>
                  <a:rPr lang="en-MY">
                    <a:noFill/>
                  </a:rPr>
                  <a:t> </a:t>
                </a:r>
              </a:p>
            </p:txBody>
          </p:sp>
        </mc:Fallback>
      </mc:AlternateContent>
      <p:sp>
        <p:nvSpPr>
          <p:cNvPr id="12" name="TextBox 11">
            <a:extLst>
              <a:ext uri="{FF2B5EF4-FFF2-40B4-BE49-F238E27FC236}">
                <a16:creationId xmlns:a16="http://schemas.microsoft.com/office/drawing/2014/main" xmlns="" id="{7CBF292D-26A2-42C6-9AC3-6C41A5BBA4A0}"/>
              </a:ext>
            </a:extLst>
          </p:cNvPr>
          <p:cNvSpPr txBox="1"/>
          <p:nvPr/>
        </p:nvSpPr>
        <p:spPr>
          <a:xfrm>
            <a:off x="7903671" y="4925576"/>
            <a:ext cx="416781" cy="307777"/>
          </a:xfrm>
          <a:prstGeom prst="rect">
            <a:avLst/>
          </a:prstGeom>
          <a:noFill/>
        </p:spPr>
        <p:txBody>
          <a:bodyPr wrap="none" lIns="0" tIns="0" rIns="0" bIns="0" rtlCol="0">
            <a:spAutoFit/>
          </a:bodyPr>
          <a:lstStyle/>
          <a:p>
            <a:r>
              <a:rPr lang="en-MY" sz="2000" dirty="0"/>
              <a:t>(10)</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026B1D94-3DA8-4614-A5A4-26F4CFB9622B}"/>
                  </a:ext>
                </a:extLst>
              </p:cNvPr>
              <p:cNvSpPr txBox="1"/>
              <p:nvPr/>
            </p:nvSpPr>
            <p:spPr>
              <a:xfrm>
                <a:off x="1232277" y="5548990"/>
                <a:ext cx="7236787" cy="945580"/>
              </a:xfrm>
              <a:prstGeom prst="rect">
                <a:avLst/>
              </a:prstGeom>
              <a:noFill/>
            </p:spPr>
            <p:txBody>
              <a:bodyPr wrap="square" rtlCol="0">
                <a:spAutoFit/>
              </a:bodyPr>
              <a:lstStyle/>
              <a:p>
                <a14:m>
                  <m:oMath xmlns:m="http://schemas.openxmlformats.org/officeDocument/2006/math">
                    <m:r>
                      <a:rPr lang="en-MY" b="0" i="1" smtClean="0">
                        <a:latin typeface="Cambria Math" panose="02040503050406030204" pitchFamily="18" charset="0"/>
                      </a:rPr>
                      <m:t>𝑑</m:t>
                    </m:r>
                  </m:oMath>
                </a14:m>
                <a:r>
                  <a:rPr lang="en-MY" dirty="0"/>
                  <a:t> &amp; </a:t>
                </a:r>
                <a14:m>
                  <m:oMath xmlns:m="http://schemas.openxmlformats.org/officeDocument/2006/math">
                    <m:r>
                      <a:rPr lang="en-MY" b="0" i="1" smtClean="0">
                        <a:latin typeface="Cambria Math" panose="02040503050406030204" pitchFamily="18" charset="0"/>
                        <a:ea typeface="Cambria Math" panose="02040503050406030204" pitchFamily="18" charset="0"/>
                      </a:rPr>
                      <m:t>𝜌</m:t>
                    </m:r>
                  </m:oMath>
                </a14:m>
                <a:r>
                  <a:rPr lang="en-MY" dirty="0"/>
                  <a:t> : are the fuel material diameter and density</a:t>
                </a:r>
              </a:p>
              <a:p>
                <a14:m>
                  <m:oMath xmlns:m="http://schemas.openxmlformats.org/officeDocument/2006/math">
                    <m:sSub>
                      <m:sSubPr>
                        <m:ctrlPr>
                          <a:rPr lang="en-MY" sz="1800" b="0" i="1" smtClean="0">
                            <a:latin typeface="Cambria Math" panose="02040503050406030204" pitchFamily="18" charset="0"/>
                          </a:rPr>
                        </m:ctrlPr>
                      </m:sSubPr>
                      <m:e>
                        <m:r>
                          <a:rPr lang="en-MY" sz="1800" b="0" i="1" smtClean="0">
                            <a:latin typeface="Cambria Math" panose="02040503050406030204" pitchFamily="18" charset="0"/>
                          </a:rPr>
                          <m:t>𝐿</m:t>
                        </m:r>
                      </m:e>
                      <m:sub>
                        <m:r>
                          <a:rPr lang="en-MY" sz="1800" b="0" i="1" smtClean="0">
                            <a:latin typeface="Cambria Math" panose="02040503050406030204" pitchFamily="18" charset="0"/>
                          </a:rPr>
                          <m:t>𝑓</m:t>
                        </m:r>
                      </m:sub>
                    </m:sSub>
                  </m:oMath>
                </a14:m>
                <a:r>
                  <a:rPr lang="en-MY" dirty="0"/>
                  <a:t>: total length</a:t>
                </a:r>
              </a:p>
              <a:p>
                <a:r>
                  <a:rPr lang="en-MY" dirty="0"/>
                  <a:t> </a:t>
                </a:r>
                <a14:m>
                  <m:oMath xmlns:m="http://schemas.openxmlformats.org/officeDocument/2006/math">
                    <m:sSub>
                      <m:sSubPr>
                        <m:ctrlPr>
                          <a:rPr lang="en-MY" sz="1800" b="0" i="1" smtClean="0">
                            <a:latin typeface="Cambria Math" panose="02040503050406030204" pitchFamily="18" charset="0"/>
                          </a:rPr>
                        </m:ctrlPr>
                      </m:sSubPr>
                      <m:e>
                        <m:r>
                          <a:rPr lang="en-MY" sz="1800" b="0" i="1" smtClean="0">
                            <a:latin typeface="Cambria Math" panose="02040503050406030204" pitchFamily="18" charset="0"/>
                          </a:rPr>
                          <m:t>𝑀</m:t>
                        </m:r>
                      </m:e>
                      <m:sub>
                        <m:r>
                          <a:rPr lang="en-MY" sz="1800" b="0" i="1" smtClean="0">
                            <a:latin typeface="Cambria Math" panose="02040503050406030204" pitchFamily="18" charset="0"/>
                          </a:rPr>
                          <m:t>𝑡</m:t>
                        </m:r>
                      </m:sub>
                    </m:sSub>
                  </m:oMath>
                </a14:m>
                <a:r>
                  <a:rPr lang="en-MY" dirty="0"/>
                  <a:t>: total mass</a:t>
                </a:r>
              </a:p>
            </p:txBody>
          </p:sp>
        </mc:Choice>
        <mc:Fallback xmlns="">
          <p:sp>
            <p:nvSpPr>
              <p:cNvPr id="13" name="TextBox 12">
                <a:extLst>
                  <a:ext uri="{FF2B5EF4-FFF2-40B4-BE49-F238E27FC236}">
                    <a16:creationId xmlns="" xmlns:a16="http://schemas.microsoft.com/office/drawing/2014/main" xmlns:a14="http://schemas.microsoft.com/office/drawing/2010/main" id="{026B1D94-3DA8-4614-A5A4-26F4CFB9622B}"/>
                  </a:ext>
                </a:extLst>
              </p:cNvPr>
              <p:cNvSpPr txBox="1">
                <a:spLocks noRot="1" noChangeAspect="1" noMove="1" noResize="1" noEditPoints="1" noAdjustHandles="1" noChangeArrowheads="1" noChangeShapeType="1" noTextEdit="1"/>
              </p:cNvSpPr>
              <p:nvPr/>
            </p:nvSpPr>
            <p:spPr>
              <a:xfrm>
                <a:off x="1232277" y="5548990"/>
                <a:ext cx="7236787" cy="945580"/>
              </a:xfrm>
              <a:prstGeom prst="rect">
                <a:avLst/>
              </a:prstGeom>
              <a:blipFill rotWithShape="0">
                <a:blip r:embed="rId6"/>
                <a:stretch>
                  <a:fillRect t="-3226" b="-9677"/>
                </a:stretch>
              </a:blipFill>
            </p:spPr>
            <p:txBody>
              <a:bodyPr/>
              <a:lstStyle/>
              <a:p>
                <a:r>
                  <a:rPr lang="en-MY">
                    <a:noFill/>
                  </a:rPr>
                  <a:t> </a:t>
                </a:r>
              </a:p>
            </p:txBody>
          </p:sp>
        </mc:Fallback>
      </mc:AlternateContent>
    </p:spTree>
    <p:extLst>
      <p:ext uri="{BB962C8B-B14F-4D97-AF65-F5344CB8AC3E}">
        <p14:creationId xmlns:p14="http://schemas.microsoft.com/office/powerpoint/2010/main" val="224753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0" grpId="0"/>
      <p:bldP spid="11" grpId="0"/>
      <p:bldP spid="12" grpId="0"/>
      <p:bldP spid="1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CA3FA9-D0C3-4901-8894-B96529224E25}"/>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a:t>
            </a:r>
          </a:p>
        </p:txBody>
      </p:sp>
      <p:sp>
        <p:nvSpPr>
          <p:cNvPr id="3" name="Content Placeholder 2">
            <a:extLst>
              <a:ext uri="{FF2B5EF4-FFF2-40B4-BE49-F238E27FC236}">
                <a16:creationId xmlns:a16="http://schemas.microsoft.com/office/drawing/2014/main" xmlns="" id="{8E044785-8FB8-4E30-8411-784BCCA4552C}"/>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MY" altLang="en-US" sz="2400" dirty="0">
                <a:latin typeface="+mn-lt"/>
                <a:cs typeface="Arial" panose="020B0604020202020204" pitchFamily="34" charset="0"/>
              </a:rPr>
              <a:t>This number will undoubtedly be different from the one used at the start of the design.</a:t>
            </a:r>
          </a:p>
          <a:p>
            <a:pPr defTabSz="914400" eaLnBrk="1" hangingPunct="1"/>
            <a:r>
              <a:rPr lang="en-MY" altLang="en-US" sz="2400" dirty="0">
                <a:latin typeface="+mn-lt"/>
                <a:cs typeface="Arial" panose="020B0604020202020204" pitchFamily="34" charset="0"/>
              </a:rPr>
              <a:t>Many of the foregoing calculations must be repeated until a completely self-consistent reactor is obtained.</a:t>
            </a:r>
          </a:p>
          <a:p>
            <a:pPr defTabSz="914400" eaLnBrk="1" hangingPunct="1"/>
            <a:r>
              <a:rPr lang="en-MY" altLang="en-US" sz="2400" dirty="0">
                <a:latin typeface="+mn-lt"/>
                <a:cs typeface="Arial" panose="020B0604020202020204" pitchFamily="34" charset="0"/>
              </a:rPr>
              <a:t>At this point, detailed multigroup and two-dimensional neutron diffusion calculations can be undertaken, along with various transient analyses and lifetime-burnup computations, to refine the design. </a:t>
            </a:r>
            <a:endParaRPr lang="en-US" altLang="en-US" sz="2400" dirty="0">
              <a:latin typeface="+mn-lt"/>
              <a:cs typeface="Arial" panose="020B0604020202020204" pitchFamily="34" charset="0"/>
            </a:endParaRP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Tree>
    <p:extLst>
      <p:ext uri="{BB962C8B-B14F-4D97-AF65-F5344CB8AC3E}">
        <p14:creationId xmlns:p14="http://schemas.microsoft.com/office/powerpoint/2010/main" val="147126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08522F-B487-43CB-B8BA-5B612D566DC7}"/>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 Exercise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 xmlns:a16="http://schemas.microsoft.com/office/drawing/2014/main" id="{1F953394-DC8C-4C01-BB10-B71639BD4B23}"/>
                  </a:ext>
                </a:extLst>
              </p:cNvPr>
              <p:cNvSpPr txBox="1">
                <a:spLocks noChangeArrowheads="1"/>
              </p:cNvSpPr>
              <p:nvPr/>
            </p:nvSpPr>
            <p:spPr bwMode="auto">
              <a:xfrm>
                <a:off x="1232277" y="1738314"/>
                <a:ext cx="7629523" cy="218529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defTabSz="914400" eaLnBrk="1" hangingPunct="1">
                  <a:buNone/>
                </a:pPr>
                <a:r>
                  <a:rPr lang="en-MY" altLang="en-US" sz="2400" dirty="0">
                    <a:latin typeface="+mn-lt"/>
                    <a:cs typeface="Arial" panose="020B0604020202020204" pitchFamily="34" charset="0"/>
                  </a:rPr>
                  <a:t>A PWR has a core consists of fuel rods 10 ft long and 0.6 in. in diameter. The reactor operates at a thermal power of 3,000 MW; it has a maximum calculated heat flux of 539,000 Btu/hr-</a:t>
                </a:r>
                <a14:m>
                  <m:oMath xmlns:m="http://schemas.openxmlformats.org/officeDocument/2006/math">
                    <m:r>
                      <m:rPr>
                        <m:sty m:val="p"/>
                      </m:rPr>
                      <a:rPr lang="en-MY" altLang="en-US" sz="2400" b="0" i="0" smtClean="0">
                        <a:latin typeface="Cambria Math" panose="02040503050406030204" pitchFamily="18" charset="0"/>
                        <a:cs typeface="Arial" panose="020B0604020202020204" pitchFamily="34" charset="0"/>
                      </a:rPr>
                      <m:t>f</m:t>
                    </m:r>
                    <m:sSup>
                      <m:sSupPr>
                        <m:ctrlPr>
                          <a:rPr lang="en-MY" altLang="en-US" sz="2400" b="0" i="1" smtClean="0">
                            <a:latin typeface="Cambria Math" panose="02040503050406030204" pitchFamily="18" charset="0"/>
                            <a:cs typeface="Arial" panose="020B0604020202020204" pitchFamily="34" charset="0"/>
                          </a:rPr>
                        </m:ctrlPr>
                      </m:sSupPr>
                      <m:e>
                        <m:r>
                          <m:rPr>
                            <m:sty m:val="p"/>
                          </m:rPr>
                          <a:rPr lang="en-MY" altLang="en-US" sz="2400" b="0" i="0" smtClean="0">
                            <a:latin typeface="Cambria Math" panose="02040503050406030204" pitchFamily="18" charset="0"/>
                            <a:cs typeface="Arial" panose="020B0604020202020204" pitchFamily="34" charset="0"/>
                          </a:rPr>
                          <m:t>t</m:t>
                        </m:r>
                      </m:e>
                      <m:sup>
                        <m:r>
                          <a:rPr lang="en-MY" altLang="en-US" sz="2400" b="0" i="0" smtClean="0">
                            <a:latin typeface="Cambria Math" panose="02040503050406030204" pitchFamily="18" charset="0"/>
                            <a:cs typeface="Arial" panose="020B0604020202020204" pitchFamily="34" charset="0"/>
                          </a:rPr>
                          <m:t>2</m:t>
                        </m:r>
                      </m:sup>
                    </m:sSup>
                  </m:oMath>
                </a14:m>
                <a:r>
                  <a:rPr lang="en-US" altLang="en-US" sz="2400" dirty="0">
                    <a:latin typeface="+mn-lt"/>
                    <a:cs typeface="Arial" panose="020B0604020202020204" pitchFamily="34" charset="0"/>
                  </a:rPr>
                  <a:t> and an overall hot channel factor of 2.80. Calculate the total heat transfer area and the number of fuel rods in the core. </a:t>
                </a: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p:sp>
            <p:nvSpPr>
              <p:cNvPr id="3" name="Content Placeholder 2">
                <a:extLst>
                  <a:ext uri="{FF2B5EF4-FFF2-40B4-BE49-F238E27FC236}">
                    <a16:creationId xmlns="" xmlns:a16="http://schemas.microsoft.com/office/drawing/2014/main" xmlns:a14="http://schemas.microsoft.com/office/drawing/2010/main" id="{1F953394-DC8C-4C01-BB10-B71639BD4B23}"/>
                  </a:ext>
                </a:extLst>
              </p:cNvPr>
              <p:cNvSpPr txBox="1">
                <a:spLocks noRot="1" noChangeAspect="1" noMove="1" noResize="1" noEditPoints="1" noAdjustHandles="1" noChangeArrowheads="1" noChangeShapeType="1" noTextEdit="1"/>
              </p:cNvSpPr>
              <p:nvPr/>
            </p:nvSpPr>
            <p:spPr bwMode="auto">
              <a:xfrm>
                <a:off x="1232277" y="1738314"/>
                <a:ext cx="7629523" cy="2185294"/>
              </a:xfrm>
              <a:prstGeom prst="rect">
                <a:avLst/>
              </a:prstGeom>
              <a:blipFill rotWithShape="0">
                <a:blip r:embed="rId2"/>
                <a:stretch>
                  <a:fillRect l="-1198" t="-3900" b="-83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p:sp>
        <p:nvSpPr>
          <p:cNvPr id="4" name="TextBox 3">
            <a:extLst>
              <a:ext uri="{FF2B5EF4-FFF2-40B4-BE49-F238E27FC236}">
                <a16:creationId xmlns="" xmlns:a16="http://schemas.microsoft.com/office/drawing/2014/main" id="{73F3DE1A-0308-4D56-9BC2-256C96762085}"/>
              </a:ext>
            </a:extLst>
          </p:cNvPr>
          <p:cNvSpPr txBox="1"/>
          <p:nvPr/>
        </p:nvSpPr>
        <p:spPr>
          <a:xfrm>
            <a:off x="1232277" y="3998422"/>
            <a:ext cx="3273012" cy="369332"/>
          </a:xfrm>
          <a:prstGeom prst="rect">
            <a:avLst/>
          </a:prstGeom>
          <a:noFill/>
        </p:spPr>
        <p:txBody>
          <a:bodyPr wrap="none" rtlCol="0">
            <a:spAutoFit/>
          </a:bodyPr>
          <a:lstStyle/>
          <a:p>
            <a:r>
              <a:rPr lang="en-MY" dirty="0"/>
              <a:t>The average heat flux is given by:</a:t>
            </a:r>
          </a:p>
        </p:txBody>
      </p:sp>
      <mc:AlternateContent xmlns:mc="http://schemas.openxmlformats.org/markup-compatibility/2006">
        <mc:Choice xmlns:a14="http://schemas.microsoft.com/office/drawing/2010/main" Requires="a14">
          <p:sp>
            <p:nvSpPr>
              <p:cNvPr id="5" name="TextBox 4">
                <a:extLst>
                  <a:ext uri="{FF2B5EF4-FFF2-40B4-BE49-F238E27FC236}">
                    <a16:creationId xmlns="" xmlns:a16="http://schemas.microsoft.com/office/drawing/2014/main" id="{9194DA54-9C66-49B1-8D02-FADCB570346A}"/>
                  </a:ext>
                </a:extLst>
              </p:cNvPr>
              <p:cNvSpPr txBox="1"/>
              <p:nvPr/>
            </p:nvSpPr>
            <p:spPr>
              <a:xfrm>
                <a:off x="1232277" y="4709160"/>
                <a:ext cx="1185901" cy="534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MY" b="0" i="1" smtClean="0">
                              <a:latin typeface="Cambria Math" panose="02040503050406030204" pitchFamily="18" charset="0"/>
                            </a:rPr>
                          </m:ctrlPr>
                        </m:sSubSupPr>
                        <m:e>
                          <m:r>
                            <a:rPr lang="en-MY" b="0" i="1" smtClean="0">
                              <a:latin typeface="Cambria Math" panose="02040503050406030204" pitchFamily="18" charset="0"/>
                            </a:rPr>
                            <m:t>𝑞</m:t>
                          </m:r>
                        </m:e>
                        <m:sub>
                          <m:r>
                            <a:rPr lang="en-MY" b="0" i="1" smtClean="0">
                              <a:latin typeface="Cambria Math" panose="02040503050406030204" pitchFamily="18" charset="0"/>
                            </a:rPr>
                            <m:t>𝑎𝑣</m:t>
                          </m:r>
                        </m:sub>
                        <m:sup>
                          <m:r>
                            <a:rPr lang="en-MY" b="0" i="1" smtClean="0">
                              <a:latin typeface="Cambria Math" panose="02040503050406030204" pitchFamily="18" charset="0"/>
                            </a:rPr>
                            <m:t>′′</m:t>
                          </m:r>
                        </m:sup>
                      </m:sSubSup>
                      <m:r>
                        <a:rPr lang="en-MY" b="0" i="1" smtClean="0">
                          <a:latin typeface="Cambria Math" panose="02040503050406030204" pitchFamily="18" charset="0"/>
                        </a:rPr>
                        <m:t>=</m:t>
                      </m:r>
                      <m:f>
                        <m:fPr>
                          <m:ctrlPr>
                            <a:rPr lang="en-MY" b="0" i="1" smtClean="0">
                              <a:latin typeface="Cambria Math" panose="02040503050406030204" pitchFamily="18" charset="0"/>
                            </a:rPr>
                          </m:ctrlPr>
                        </m:fPr>
                        <m:num>
                          <m:sSubSup>
                            <m:sSubSupPr>
                              <m:ctrlPr>
                                <a:rPr lang="en-MY" b="0" i="1" smtClean="0">
                                  <a:latin typeface="Cambria Math" panose="02040503050406030204" pitchFamily="18" charset="0"/>
                                </a:rPr>
                              </m:ctrlPr>
                            </m:sSubSupPr>
                            <m:e>
                              <m:r>
                                <a:rPr lang="en-MY" b="0" i="1" smtClean="0">
                                  <a:latin typeface="Cambria Math" panose="02040503050406030204" pitchFamily="18" charset="0"/>
                                </a:rPr>
                                <m:t>𝑞</m:t>
                              </m:r>
                            </m:e>
                            <m:sub>
                              <m:r>
                                <a:rPr lang="en-MY" b="0" i="1" smtClean="0">
                                  <a:latin typeface="Cambria Math" panose="02040503050406030204" pitchFamily="18" charset="0"/>
                                </a:rPr>
                                <m:t>𝑚𝑎𝑥</m:t>
                              </m:r>
                            </m:sub>
                            <m:sup>
                              <m:r>
                                <a:rPr lang="en-MY" b="0" i="1" smtClean="0">
                                  <a:latin typeface="Cambria Math" panose="02040503050406030204" pitchFamily="18" charset="0"/>
                                </a:rPr>
                                <m:t>′′</m:t>
                              </m:r>
                            </m:sup>
                          </m:sSubSup>
                        </m:num>
                        <m:den>
                          <m:r>
                            <a:rPr lang="en-MY" b="0" i="1" smtClean="0">
                              <a:latin typeface="Cambria Math" panose="02040503050406030204" pitchFamily="18" charset="0"/>
                            </a:rPr>
                            <m:t>𝐹</m:t>
                          </m:r>
                        </m:den>
                      </m:f>
                    </m:oMath>
                  </m:oMathPara>
                </a14:m>
                <a:endParaRPr lang="en-MY" dirty="0"/>
              </a:p>
            </p:txBody>
          </p:sp>
        </mc:Choice>
        <mc:Fallback>
          <p:sp>
            <p:nvSpPr>
              <p:cNvPr id="5" name="TextBox 4">
                <a:extLst>
                  <a:ext uri="{FF2B5EF4-FFF2-40B4-BE49-F238E27FC236}">
                    <a16:creationId xmlns="" xmlns:a16="http://schemas.microsoft.com/office/drawing/2014/main" xmlns:a14="http://schemas.microsoft.com/office/drawing/2010/main" id="{9194DA54-9C66-49B1-8D02-FADCB570346A}"/>
                  </a:ext>
                </a:extLst>
              </p:cNvPr>
              <p:cNvSpPr txBox="1">
                <a:spLocks noRot="1" noChangeAspect="1" noMove="1" noResize="1" noEditPoints="1" noAdjustHandles="1" noChangeArrowheads="1" noChangeShapeType="1" noTextEdit="1"/>
              </p:cNvSpPr>
              <p:nvPr/>
            </p:nvSpPr>
            <p:spPr>
              <a:xfrm>
                <a:off x="1232277" y="4709160"/>
                <a:ext cx="1185901" cy="534634"/>
              </a:xfrm>
              <a:prstGeom prst="rect">
                <a:avLst/>
              </a:prstGeom>
              <a:blipFill rotWithShape="0">
                <a:blip r:embed="rId3"/>
                <a:stretch>
                  <a:fillRect/>
                </a:stretch>
              </a:blipFill>
            </p:spPr>
            <p:txBody>
              <a:bodyPr/>
              <a:lstStyle/>
              <a:p>
                <a:r>
                  <a:rPr lang="en-MY">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 xmlns:a16="http://schemas.microsoft.com/office/drawing/2014/main" id="{AE9687CE-5568-4DE6-9F5C-9006661A0613}"/>
                  </a:ext>
                </a:extLst>
              </p:cNvPr>
              <p:cNvSpPr txBox="1"/>
              <p:nvPr/>
            </p:nvSpPr>
            <p:spPr>
              <a:xfrm>
                <a:off x="2418178" y="4717816"/>
                <a:ext cx="2938945" cy="5745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MY" b="0" i="1" smtClean="0">
                          <a:latin typeface="Cambria Math" panose="02040503050406030204" pitchFamily="18" charset="0"/>
                        </a:rPr>
                        <m:t>=</m:t>
                      </m:r>
                      <m:f>
                        <m:fPr>
                          <m:ctrlPr>
                            <a:rPr lang="en-MY" b="0" i="1" smtClean="0">
                              <a:latin typeface="Cambria Math" panose="02040503050406030204" pitchFamily="18" charset="0"/>
                            </a:rPr>
                          </m:ctrlPr>
                        </m:fPr>
                        <m:num>
                          <m:r>
                            <a:rPr lang="en-MY" b="0" i="1" smtClean="0">
                              <a:latin typeface="Cambria Math" panose="02040503050406030204" pitchFamily="18" charset="0"/>
                            </a:rPr>
                            <m:t>539,000</m:t>
                          </m:r>
                        </m:num>
                        <m:den>
                          <m:r>
                            <a:rPr lang="en-MY" b="0" i="1" smtClean="0">
                              <a:latin typeface="Cambria Math" panose="02040503050406030204" pitchFamily="18" charset="0"/>
                            </a:rPr>
                            <m:t>2.80</m:t>
                          </m:r>
                        </m:den>
                      </m:f>
                      <m:r>
                        <a:rPr lang="en-MY" b="0" i="1" smtClean="0">
                          <a:latin typeface="Cambria Math" panose="02040503050406030204" pitchFamily="18" charset="0"/>
                        </a:rPr>
                        <m:t>=192,500</m:t>
                      </m:r>
                      <m:f>
                        <m:fPr>
                          <m:ctrlPr>
                            <a:rPr lang="en-MY" b="0" i="1" smtClean="0">
                              <a:latin typeface="Cambria Math" panose="02040503050406030204" pitchFamily="18" charset="0"/>
                            </a:rPr>
                          </m:ctrlPr>
                        </m:fPr>
                        <m:num>
                          <m:r>
                            <a:rPr lang="en-MY" b="0" i="1" smtClean="0">
                              <a:latin typeface="Cambria Math" panose="02040503050406030204" pitchFamily="18" charset="0"/>
                            </a:rPr>
                            <m:t>𝐵𝑡𝑢</m:t>
                          </m:r>
                        </m:num>
                        <m:den>
                          <m:r>
                            <a:rPr lang="en-MY" b="0" i="1" smtClean="0">
                              <a:latin typeface="Cambria Math" panose="02040503050406030204" pitchFamily="18" charset="0"/>
                            </a:rPr>
                            <m:t>h𝑟</m:t>
                          </m:r>
                          <m:r>
                            <a:rPr lang="en-US" b="0" i="1" smtClean="0">
                              <a:latin typeface="Cambria Math" panose="02040503050406030204" pitchFamily="18" charset="0"/>
                            </a:rPr>
                            <m:t>.</m:t>
                          </m:r>
                          <m:r>
                            <a:rPr lang="en-MY" i="1">
                              <a:latin typeface="Cambria Math" panose="02040503050406030204" pitchFamily="18" charset="0"/>
                            </a:rPr>
                            <m:t>𝑓</m:t>
                          </m:r>
                          <m:sSup>
                            <m:sSupPr>
                              <m:ctrlPr>
                                <a:rPr lang="en-MY" i="1">
                                  <a:latin typeface="Cambria Math" panose="02040503050406030204" pitchFamily="18" charset="0"/>
                                </a:rPr>
                              </m:ctrlPr>
                            </m:sSupPr>
                            <m:e>
                              <m:r>
                                <a:rPr lang="en-MY" i="1">
                                  <a:latin typeface="Cambria Math" panose="02040503050406030204" pitchFamily="18" charset="0"/>
                                </a:rPr>
                                <m:t>𝑡</m:t>
                              </m:r>
                            </m:e>
                            <m:sup>
                              <m:r>
                                <a:rPr lang="en-MY" i="1">
                                  <a:latin typeface="Cambria Math" panose="02040503050406030204" pitchFamily="18" charset="0"/>
                                </a:rPr>
                                <m:t>2</m:t>
                              </m:r>
                            </m:sup>
                          </m:sSup>
                        </m:den>
                      </m:f>
                    </m:oMath>
                  </m:oMathPara>
                </a14:m>
                <a:endParaRPr lang="en-MY" dirty="0"/>
              </a:p>
            </p:txBody>
          </p:sp>
        </mc:Choice>
        <mc:Fallback>
          <p:sp>
            <p:nvSpPr>
              <p:cNvPr id="6" name="TextBox 5">
                <a:extLst>
                  <a:ext uri="{FF2B5EF4-FFF2-40B4-BE49-F238E27FC236}">
                    <a16:creationId xmlns="" xmlns:a16="http://schemas.microsoft.com/office/drawing/2014/main" xmlns:a14="http://schemas.microsoft.com/office/drawing/2010/main" id="{AE9687CE-5568-4DE6-9F5C-9006661A0613}"/>
                  </a:ext>
                </a:extLst>
              </p:cNvPr>
              <p:cNvSpPr txBox="1">
                <a:spLocks noRot="1" noChangeAspect="1" noMove="1" noResize="1" noEditPoints="1" noAdjustHandles="1" noChangeArrowheads="1" noChangeShapeType="1" noTextEdit="1"/>
              </p:cNvSpPr>
              <p:nvPr/>
            </p:nvSpPr>
            <p:spPr>
              <a:xfrm>
                <a:off x="2418178" y="4717816"/>
                <a:ext cx="2938945" cy="574581"/>
              </a:xfrm>
              <a:prstGeom prst="rect">
                <a:avLst/>
              </a:prstGeom>
              <a:blipFill rotWithShape="0">
                <a:blip r:embed="rId4"/>
                <a:stretch>
                  <a:fillRect/>
                </a:stretch>
              </a:blipFill>
            </p:spPr>
            <p:txBody>
              <a:bodyPr/>
              <a:lstStyle/>
              <a:p>
                <a:r>
                  <a:rPr lang="en-MY">
                    <a:noFill/>
                  </a:rPr>
                  <a:t> </a:t>
                </a:r>
              </a:p>
            </p:txBody>
          </p:sp>
        </mc:Fallback>
      </mc:AlternateContent>
    </p:spTree>
    <p:extLst>
      <p:ext uri="{BB962C8B-B14F-4D97-AF65-F5344CB8AC3E}">
        <p14:creationId xmlns:p14="http://schemas.microsoft.com/office/powerpoint/2010/main" val="363456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a:extLst>
                  <a:ext uri="{FF2B5EF4-FFF2-40B4-BE49-F238E27FC236}">
                    <a16:creationId xmlns="" xmlns:a16="http://schemas.microsoft.com/office/drawing/2014/main" id="{CDB279F7-ADB3-4770-8A87-4C168F59D713}"/>
                  </a:ext>
                </a:extLst>
              </p:cNvPr>
              <p:cNvSpPr txBox="1"/>
              <p:nvPr/>
            </p:nvSpPr>
            <p:spPr>
              <a:xfrm>
                <a:off x="1423470" y="1738313"/>
                <a:ext cx="6706377" cy="762645"/>
              </a:xfrm>
              <a:prstGeom prst="rect">
                <a:avLst/>
              </a:prstGeom>
              <a:noFill/>
            </p:spPr>
            <p:txBody>
              <a:bodyPr wrap="square" rtlCol="0">
                <a:spAutoFit/>
              </a:bodyPr>
              <a:lstStyle/>
              <a:p>
                <a:r>
                  <a:rPr lang="en-MY" dirty="0"/>
                  <a:t>With the reactor power of 3,000 MWt = </a:t>
                </a:r>
                <a14:m>
                  <m:oMath xmlns:m="http://schemas.openxmlformats.org/officeDocument/2006/math">
                    <m:r>
                      <a:rPr lang="en-MY" b="0" i="1" smtClean="0">
                        <a:latin typeface="Cambria Math" panose="02040503050406030204" pitchFamily="18" charset="0"/>
                      </a:rPr>
                      <m:t>3,000 </m:t>
                    </m:r>
                    <m:r>
                      <a:rPr lang="en-MY" b="0" i="1" smtClean="0">
                        <a:latin typeface="Cambria Math" panose="02040503050406030204" pitchFamily="18" charset="0"/>
                        <a:ea typeface="Cambria Math" panose="02040503050406030204" pitchFamily="18" charset="0"/>
                      </a:rPr>
                      <m:t>×3.412×</m:t>
                    </m:r>
                    <m:sSup>
                      <m:sSupPr>
                        <m:ctrlPr>
                          <a:rPr lang="en-MY" b="0" i="1" smtClean="0">
                            <a:latin typeface="Cambria Math" panose="02040503050406030204" pitchFamily="18" charset="0"/>
                            <a:ea typeface="Cambria Math" panose="02040503050406030204" pitchFamily="18" charset="0"/>
                          </a:rPr>
                        </m:ctrlPr>
                      </m:sSupPr>
                      <m:e>
                        <m:r>
                          <a:rPr lang="en-MY" b="0" i="1" smtClean="0">
                            <a:latin typeface="Cambria Math" panose="02040503050406030204" pitchFamily="18" charset="0"/>
                            <a:ea typeface="Cambria Math" panose="02040503050406030204" pitchFamily="18" charset="0"/>
                          </a:rPr>
                          <m:t>10</m:t>
                        </m:r>
                      </m:e>
                      <m:sup>
                        <m:r>
                          <a:rPr lang="en-MY" b="0" i="1" smtClean="0">
                            <a:latin typeface="Cambria Math" panose="02040503050406030204" pitchFamily="18" charset="0"/>
                            <a:ea typeface="Cambria Math" panose="02040503050406030204" pitchFamily="18" charset="0"/>
                          </a:rPr>
                          <m:t>6</m:t>
                        </m:r>
                      </m:sup>
                    </m:sSup>
                    <m:f>
                      <m:fPr>
                        <m:ctrlPr>
                          <a:rPr lang="en-MY" b="0" i="1" smtClean="0">
                            <a:latin typeface="Cambria Math" panose="02040503050406030204" pitchFamily="18" charset="0"/>
                            <a:ea typeface="Cambria Math" panose="02040503050406030204" pitchFamily="18" charset="0"/>
                          </a:rPr>
                        </m:ctrlPr>
                      </m:fPr>
                      <m:num>
                        <m:r>
                          <a:rPr lang="en-MY" b="0" i="1" smtClean="0">
                            <a:latin typeface="Cambria Math" panose="02040503050406030204" pitchFamily="18" charset="0"/>
                            <a:ea typeface="Cambria Math" panose="02040503050406030204" pitchFamily="18" charset="0"/>
                          </a:rPr>
                          <m:t>𝐵𝑡𝑢</m:t>
                        </m:r>
                      </m:num>
                      <m:den>
                        <m:r>
                          <a:rPr lang="en-MY" b="0" i="1" smtClean="0">
                            <a:latin typeface="Cambria Math" panose="02040503050406030204" pitchFamily="18" charset="0"/>
                            <a:ea typeface="Cambria Math" panose="02040503050406030204" pitchFamily="18" charset="0"/>
                          </a:rPr>
                          <m:t>h𝑟</m:t>
                        </m:r>
                      </m:den>
                    </m:f>
                    <m:r>
                      <a:rPr lang="en-MY" b="0" i="1" smtClean="0">
                        <a:latin typeface="Cambria Math" panose="02040503050406030204" pitchFamily="18" charset="0"/>
                        <a:ea typeface="Cambria Math" panose="02040503050406030204" pitchFamily="18" charset="0"/>
                      </a:rPr>
                      <m:t>,</m:t>
                    </m:r>
                  </m:oMath>
                </a14:m>
                <a:r>
                  <a:rPr lang="en-MY" dirty="0"/>
                  <a:t> the heat transfer area is</a:t>
                </a:r>
              </a:p>
            </p:txBody>
          </p:sp>
        </mc:Choice>
        <mc:Fallback>
          <p:sp>
            <p:nvSpPr>
              <p:cNvPr id="2" name="TextBox 1">
                <a:extLst>
                  <a:ext uri="{FF2B5EF4-FFF2-40B4-BE49-F238E27FC236}">
                    <a16:creationId xmlns="" xmlns:a16="http://schemas.microsoft.com/office/drawing/2014/main" xmlns:a14="http://schemas.microsoft.com/office/drawing/2010/main" id="{CDB279F7-ADB3-4770-8A87-4C168F59D713}"/>
                  </a:ext>
                </a:extLst>
              </p:cNvPr>
              <p:cNvSpPr txBox="1">
                <a:spLocks noRot="1" noChangeAspect="1" noMove="1" noResize="1" noEditPoints="1" noAdjustHandles="1" noChangeArrowheads="1" noChangeShapeType="1" noTextEdit="1"/>
              </p:cNvSpPr>
              <p:nvPr/>
            </p:nvSpPr>
            <p:spPr>
              <a:xfrm>
                <a:off x="1423470" y="1738313"/>
                <a:ext cx="6706377" cy="762645"/>
              </a:xfrm>
              <a:prstGeom prst="rect">
                <a:avLst/>
              </a:prstGeom>
              <a:blipFill rotWithShape="0">
                <a:blip r:embed="rId2"/>
                <a:stretch>
                  <a:fillRect l="-818" b="-12000"/>
                </a:stretch>
              </a:blipFill>
            </p:spPr>
            <p:txBody>
              <a:bodyPr/>
              <a:lstStyle/>
              <a:p>
                <a:r>
                  <a:rPr lang="en-MY">
                    <a:noFill/>
                  </a:rPr>
                  <a:t> </a:t>
                </a:r>
              </a:p>
            </p:txBody>
          </p:sp>
        </mc:Fallback>
      </mc:AlternateContent>
      <p:sp>
        <p:nvSpPr>
          <p:cNvPr id="3" name="Title 1">
            <a:extLst>
              <a:ext uri="{FF2B5EF4-FFF2-40B4-BE49-F238E27FC236}">
                <a16:creationId xmlns="" xmlns:a16="http://schemas.microsoft.com/office/drawing/2014/main" id="{B95B3336-135A-44C5-A610-8E77D61CF8F6}"/>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Reactor Design Exercise</a:t>
            </a:r>
          </a:p>
        </p:txBody>
      </p:sp>
      <mc:AlternateContent xmlns:mc="http://schemas.openxmlformats.org/markup-compatibility/2006">
        <mc:Choice xmlns:a14="http://schemas.microsoft.com/office/drawing/2010/main" Requires="a14">
          <p:sp>
            <p:nvSpPr>
              <p:cNvPr id="4" name="TextBox 3">
                <a:extLst>
                  <a:ext uri="{FF2B5EF4-FFF2-40B4-BE49-F238E27FC236}">
                    <a16:creationId xmlns="" xmlns:a16="http://schemas.microsoft.com/office/drawing/2014/main" id="{D95762A9-DEE2-4709-A3FB-097A80543615}"/>
                  </a:ext>
                </a:extLst>
              </p:cNvPr>
              <p:cNvSpPr txBox="1"/>
              <p:nvPr/>
            </p:nvSpPr>
            <p:spPr>
              <a:xfrm>
                <a:off x="1586775" y="3152001"/>
                <a:ext cx="10992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MY" b="0" i="1" smtClean="0">
                          <a:latin typeface="Cambria Math" panose="02040503050406030204" pitchFamily="18" charset="0"/>
                        </a:rPr>
                        <m:t>𝐴</m:t>
                      </m:r>
                      <m:r>
                        <a:rPr lang="en-MY" b="0" i="1" smtClean="0">
                          <a:latin typeface="Cambria Math" panose="02040503050406030204" pitchFamily="18" charset="0"/>
                        </a:rPr>
                        <m:t>=</m:t>
                      </m:r>
                      <m:r>
                        <a:rPr lang="en-MY" b="0" i="1" smtClean="0">
                          <a:latin typeface="Cambria Math" panose="02040503050406030204" pitchFamily="18" charset="0"/>
                        </a:rPr>
                        <m:t>𝑃</m:t>
                      </m:r>
                      <m:r>
                        <a:rPr lang="en-MY" b="0" i="1" smtClean="0">
                          <a:latin typeface="Cambria Math" panose="02040503050406030204" pitchFamily="18" charset="0"/>
                        </a:rPr>
                        <m:t>/</m:t>
                      </m:r>
                      <m:sSubSup>
                        <m:sSubSupPr>
                          <m:ctrlPr>
                            <a:rPr lang="en-MY" b="0" i="1" smtClean="0">
                              <a:latin typeface="Cambria Math" panose="02040503050406030204" pitchFamily="18" charset="0"/>
                            </a:rPr>
                          </m:ctrlPr>
                        </m:sSubSupPr>
                        <m:e>
                          <m:r>
                            <a:rPr lang="en-MY" b="0" i="1" smtClean="0">
                              <a:latin typeface="Cambria Math" panose="02040503050406030204" pitchFamily="18" charset="0"/>
                            </a:rPr>
                            <m:t>𝑞</m:t>
                          </m:r>
                        </m:e>
                        <m:sub>
                          <m:r>
                            <a:rPr lang="en-MY" b="0" i="1" smtClean="0">
                              <a:latin typeface="Cambria Math" panose="02040503050406030204" pitchFamily="18" charset="0"/>
                            </a:rPr>
                            <m:t>𝑎𝑣</m:t>
                          </m:r>
                        </m:sub>
                        <m:sup>
                          <m:r>
                            <a:rPr lang="en-MY" b="0" i="1" smtClean="0">
                              <a:latin typeface="Cambria Math" panose="02040503050406030204" pitchFamily="18" charset="0"/>
                            </a:rPr>
                            <m:t>′′</m:t>
                          </m:r>
                        </m:sup>
                      </m:sSubSup>
                    </m:oMath>
                  </m:oMathPara>
                </a14:m>
                <a:endParaRPr lang="en-MY" dirty="0"/>
              </a:p>
            </p:txBody>
          </p:sp>
        </mc:Choice>
        <mc:Fallback>
          <p:sp>
            <p:nvSpPr>
              <p:cNvPr id="4" name="TextBox 3">
                <a:extLst>
                  <a:ext uri="{FF2B5EF4-FFF2-40B4-BE49-F238E27FC236}">
                    <a16:creationId xmlns="" xmlns:a16="http://schemas.microsoft.com/office/drawing/2014/main" xmlns:a14="http://schemas.microsoft.com/office/drawing/2010/main" id="{D95762A9-DEE2-4709-A3FB-097A80543615}"/>
                  </a:ext>
                </a:extLst>
              </p:cNvPr>
              <p:cNvSpPr txBox="1">
                <a:spLocks noRot="1" noChangeAspect="1" noMove="1" noResize="1" noEditPoints="1" noAdjustHandles="1" noChangeArrowheads="1" noChangeShapeType="1" noTextEdit="1"/>
              </p:cNvSpPr>
              <p:nvPr/>
            </p:nvSpPr>
            <p:spPr>
              <a:xfrm>
                <a:off x="1586775" y="3152001"/>
                <a:ext cx="1099275" cy="276999"/>
              </a:xfrm>
              <a:prstGeom prst="rect">
                <a:avLst/>
              </a:prstGeom>
              <a:blipFill rotWithShape="0">
                <a:blip r:embed="rId3"/>
                <a:stretch>
                  <a:fillRect l="-4420" t="-2174" b="-32609"/>
                </a:stretch>
              </a:blipFill>
            </p:spPr>
            <p:txBody>
              <a:bodyPr/>
              <a:lstStyle/>
              <a:p>
                <a:r>
                  <a:rPr lang="en-MY">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 xmlns:a16="http://schemas.microsoft.com/office/drawing/2014/main" id="{161E08AD-2748-4374-AF01-55DFEE4B6201}"/>
                  </a:ext>
                </a:extLst>
              </p:cNvPr>
              <p:cNvSpPr txBox="1"/>
              <p:nvPr/>
            </p:nvSpPr>
            <p:spPr>
              <a:xfrm>
                <a:off x="2747356" y="2997951"/>
                <a:ext cx="3884846" cy="5850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MY" b="0" i="1" smtClean="0">
                          <a:latin typeface="Cambria Math" panose="02040503050406030204" pitchFamily="18" charset="0"/>
                        </a:rPr>
                        <m:t>=</m:t>
                      </m:r>
                      <m:f>
                        <m:fPr>
                          <m:ctrlPr>
                            <a:rPr lang="en-MY" b="0" i="1" smtClean="0">
                              <a:latin typeface="Cambria Math" panose="02040503050406030204" pitchFamily="18" charset="0"/>
                            </a:rPr>
                          </m:ctrlPr>
                        </m:fPr>
                        <m:num>
                          <m:r>
                            <a:rPr lang="en-MY" b="0" i="1" smtClean="0">
                              <a:latin typeface="Cambria Math" panose="02040503050406030204" pitchFamily="18" charset="0"/>
                            </a:rPr>
                            <m:t>3,000 </m:t>
                          </m:r>
                          <m:r>
                            <a:rPr lang="en-MY" b="0" i="1" smtClean="0">
                              <a:latin typeface="Cambria Math" panose="02040503050406030204" pitchFamily="18" charset="0"/>
                              <a:ea typeface="Cambria Math" panose="02040503050406030204" pitchFamily="18" charset="0"/>
                            </a:rPr>
                            <m:t>×3.412×</m:t>
                          </m:r>
                          <m:sSup>
                            <m:sSupPr>
                              <m:ctrlPr>
                                <a:rPr lang="en-MY" b="0" i="1" smtClean="0">
                                  <a:latin typeface="Cambria Math" panose="02040503050406030204" pitchFamily="18" charset="0"/>
                                  <a:ea typeface="Cambria Math" panose="02040503050406030204" pitchFamily="18" charset="0"/>
                                </a:rPr>
                              </m:ctrlPr>
                            </m:sSupPr>
                            <m:e>
                              <m:r>
                                <a:rPr lang="en-MY" b="0" i="1" smtClean="0">
                                  <a:latin typeface="Cambria Math" panose="02040503050406030204" pitchFamily="18" charset="0"/>
                                  <a:ea typeface="Cambria Math" panose="02040503050406030204" pitchFamily="18" charset="0"/>
                                </a:rPr>
                                <m:t>10</m:t>
                              </m:r>
                            </m:e>
                            <m:sup>
                              <m:r>
                                <a:rPr lang="en-MY" b="0" i="1" smtClean="0">
                                  <a:latin typeface="Cambria Math" panose="02040503050406030204" pitchFamily="18" charset="0"/>
                                  <a:ea typeface="Cambria Math" panose="02040503050406030204" pitchFamily="18" charset="0"/>
                                </a:rPr>
                                <m:t>6</m:t>
                              </m:r>
                            </m:sup>
                          </m:sSup>
                        </m:num>
                        <m:den>
                          <m:r>
                            <a:rPr lang="en-MY" b="0" i="1" smtClean="0">
                              <a:latin typeface="Cambria Math" panose="02040503050406030204" pitchFamily="18" charset="0"/>
                            </a:rPr>
                            <m:t>192,500</m:t>
                          </m:r>
                        </m:den>
                      </m:f>
                      <m:r>
                        <a:rPr lang="en-MY" b="0" i="1" smtClean="0">
                          <a:latin typeface="Cambria Math" panose="02040503050406030204" pitchFamily="18" charset="0"/>
                        </a:rPr>
                        <m:t>=53,174 </m:t>
                      </m:r>
                      <m:r>
                        <a:rPr lang="en-MY" b="0" i="1" smtClean="0">
                          <a:latin typeface="Cambria Math" panose="02040503050406030204" pitchFamily="18" charset="0"/>
                        </a:rPr>
                        <m:t>𝑓</m:t>
                      </m:r>
                      <m:sSup>
                        <m:sSupPr>
                          <m:ctrlPr>
                            <a:rPr lang="en-MY" b="0" i="1" smtClean="0">
                              <a:latin typeface="Cambria Math" panose="02040503050406030204" pitchFamily="18" charset="0"/>
                            </a:rPr>
                          </m:ctrlPr>
                        </m:sSupPr>
                        <m:e>
                          <m:r>
                            <a:rPr lang="en-MY" b="0" i="1" smtClean="0">
                              <a:latin typeface="Cambria Math" panose="02040503050406030204" pitchFamily="18" charset="0"/>
                            </a:rPr>
                            <m:t>𝑡</m:t>
                          </m:r>
                        </m:e>
                        <m:sup>
                          <m:r>
                            <a:rPr lang="en-MY" b="0" i="1" smtClean="0">
                              <a:latin typeface="Cambria Math" panose="02040503050406030204" pitchFamily="18" charset="0"/>
                            </a:rPr>
                            <m:t>2</m:t>
                          </m:r>
                        </m:sup>
                      </m:sSup>
                    </m:oMath>
                  </m:oMathPara>
                </a14:m>
                <a:endParaRPr lang="en-MY" dirty="0"/>
              </a:p>
            </p:txBody>
          </p:sp>
        </mc:Choice>
        <mc:Fallback>
          <p:sp>
            <p:nvSpPr>
              <p:cNvPr id="5" name="TextBox 4">
                <a:extLst>
                  <a:ext uri="{FF2B5EF4-FFF2-40B4-BE49-F238E27FC236}">
                    <a16:creationId xmlns="" xmlns:a16="http://schemas.microsoft.com/office/drawing/2014/main" xmlns:a14="http://schemas.microsoft.com/office/drawing/2010/main" id="{161E08AD-2748-4374-AF01-55DFEE4B6201}"/>
                  </a:ext>
                </a:extLst>
              </p:cNvPr>
              <p:cNvSpPr txBox="1">
                <a:spLocks noRot="1" noChangeAspect="1" noMove="1" noResize="1" noEditPoints="1" noAdjustHandles="1" noChangeArrowheads="1" noChangeShapeType="1" noTextEdit="1"/>
              </p:cNvSpPr>
              <p:nvPr/>
            </p:nvSpPr>
            <p:spPr>
              <a:xfrm>
                <a:off x="2747356" y="2997951"/>
                <a:ext cx="3884846" cy="585097"/>
              </a:xfrm>
              <a:prstGeom prst="rect">
                <a:avLst/>
              </a:prstGeom>
              <a:blipFill rotWithShape="0">
                <a:blip r:embed="rId4"/>
                <a:stretch>
                  <a:fillRect/>
                </a:stretch>
              </a:blipFill>
            </p:spPr>
            <p:txBody>
              <a:bodyPr/>
              <a:lstStyle/>
              <a:p>
                <a:r>
                  <a:rPr lang="en-MY">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 xmlns:a16="http://schemas.microsoft.com/office/drawing/2014/main" id="{AE5014F0-389F-468F-B897-8124B36FDC60}"/>
                  </a:ext>
                </a:extLst>
              </p:cNvPr>
              <p:cNvSpPr txBox="1"/>
              <p:nvPr/>
            </p:nvSpPr>
            <p:spPr>
              <a:xfrm>
                <a:off x="1423470" y="3965108"/>
                <a:ext cx="6706377" cy="783869"/>
              </a:xfrm>
              <a:prstGeom prst="rect">
                <a:avLst/>
              </a:prstGeom>
              <a:noFill/>
            </p:spPr>
            <p:txBody>
              <a:bodyPr wrap="square" rtlCol="0">
                <a:spAutoFit/>
              </a:bodyPr>
              <a:lstStyle/>
              <a:p>
                <a:r>
                  <a:rPr lang="en-MY" dirty="0"/>
                  <a:t>The surface area of each fuel rod is 10 </a:t>
                </a:r>
                <a14:m>
                  <m:oMath xmlns:m="http://schemas.openxmlformats.org/officeDocument/2006/math">
                    <m:r>
                      <a:rPr lang="en-MY" i="1" smtClean="0">
                        <a:latin typeface="Cambria Math" panose="02040503050406030204" pitchFamily="18" charset="0"/>
                        <a:ea typeface="Cambria Math" panose="02040503050406030204" pitchFamily="18" charset="0"/>
                      </a:rPr>
                      <m:t>×</m:t>
                    </m:r>
                    <m:d>
                      <m:dPr>
                        <m:ctrlPr>
                          <a:rPr lang="en-MY" b="0" i="1" smtClean="0">
                            <a:latin typeface="Cambria Math" panose="02040503050406030204" pitchFamily="18" charset="0"/>
                            <a:ea typeface="Cambria Math" panose="02040503050406030204" pitchFamily="18" charset="0"/>
                          </a:rPr>
                        </m:ctrlPr>
                      </m:dPr>
                      <m:e>
                        <m:f>
                          <m:fPr>
                            <m:ctrlPr>
                              <a:rPr lang="en-MY" b="0" i="1" smtClean="0">
                                <a:latin typeface="Cambria Math" panose="02040503050406030204" pitchFamily="18" charset="0"/>
                                <a:ea typeface="Cambria Math" panose="02040503050406030204" pitchFamily="18" charset="0"/>
                              </a:rPr>
                            </m:ctrlPr>
                          </m:fPr>
                          <m:num>
                            <m:r>
                              <a:rPr lang="en-MY" b="0" i="1" smtClean="0">
                                <a:latin typeface="Cambria Math" panose="02040503050406030204" pitchFamily="18" charset="0"/>
                                <a:ea typeface="Cambria Math" panose="02040503050406030204" pitchFamily="18" charset="0"/>
                              </a:rPr>
                              <m:t>0.6</m:t>
                            </m:r>
                            <m:r>
                              <a:rPr lang="en-MY" b="0" i="1" smtClean="0">
                                <a:latin typeface="Cambria Math" panose="02040503050406030204" pitchFamily="18" charset="0"/>
                                <a:ea typeface="Cambria Math" panose="02040503050406030204" pitchFamily="18" charset="0"/>
                              </a:rPr>
                              <m:t>𝜋</m:t>
                            </m:r>
                          </m:num>
                          <m:den>
                            <m:r>
                              <a:rPr lang="en-MY" b="0" i="1" smtClean="0">
                                <a:latin typeface="Cambria Math" panose="02040503050406030204" pitchFamily="18" charset="0"/>
                                <a:ea typeface="Cambria Math" panose="02040503050406030204" pitchFamily="18" charset="0"/>
                              </a:rPr>
                              <m:t>12</m:t>
                            </m:r>
                          </m:den>
                        </m:f>
                      </m:e>
                    </m:d>
                    <m:r>
                      <a:rPr lang="en-MY" b="0" i="1" smtClean="0">
                        <a:latin typeface="Cambria Math" panose="02040503050406030204" pitchFamily="18" charset="0"/>
                        <a:ea typeface="Cambria Math" panose="02040503050406030204" pitchFamily="18" charset="0"/>
                      </a:rPr>
                      <m:t>=0.5</m:t>
                    </m:r>
                    <m:r>
                      <a:rPr lang="en-MY" b="0" i="1" smtClean="0">
                        <a:latin typeface="Cambria Math" panose="02040503050406030204" pitchFamily="18" charset="0"/>
                        <a:ea typeface="Cambria Math" panose="02040503050406030204" pitchFamily="18" charset="0"/>
                      </a:rPr>
                      <m:t>𝜋</m:t>
                    </m:r>
                    <m:r>
                      <a:rPr lang="en-MY" b="0" i="1" smtClean="0">
                        <a:latin typeface="Cambria Math" panose="02040503050406030204" pitchFamily="18" charset="0"/>
                        <a:ea typeface="Cambria Math" panose="02040503050406030204" pitchFamily="18" charset="0"/>
                      </a:rPr>
                      <m:t> </m:t>
                    </m:r>
                    <m:r>
                      <a:rPr lang="en-MY" b="0" i="1" smtClean="0">
                        <a:latin typeface="Cambria Math" panose="02040503050406030204" pitchFamily="18" charset="0"/>
                        <a:ea typeface="Cambria Math" panose="02040503050406030204" pitchFamily="18" charset="0"/>
                      </a:rPr>
                      <m:t>𝑓</m:t>
                    </m:r>
                    <m:sSup>
                      <m:sSupPr>
                        <m:ctrlPr>
                          <a:rPr lang="en-MY" b="0" i="1" smtClean="0">
                            <a:latin typeface="Cambria Math" panose="02040503050406030204" pitchFamily="18" charset="0"/>
                            <a:ea typeface="Cambria Math" panose="02040503050406030204" pitchFamily="18" charset="0"/>
                          </a:rPr>
                        </m:ctrlPr>
                      </m:sSupPr>
                      <m:e>
                        <m:r>
                          <a:rPr lang="en-MY" b="0" i="1" smtClean="0">
                            <a:latin typeface="Cambria Math" panose="02040503050406030204" pitchFamily="18" charset="0"/>
                            <a:ea typeface="Cambria Math" panose="02040503050406030204" pitchFamily="18" charset="0"/>
                          </a:rPr>
                          <m:t>𝑡</m:t>
                        </m:r>
                      </m:e>
                      <m:sup>
                        <m:r>
                          <a:rPr lang="en-MY" b="0" i="1" smtClean="0">
                            <a:latin typeface="Cambria Math" panose="02040503050406030204" pitchFamily="18" charset="0"/>
                            <a:ea typeface="Cambria Math" panose="02040503050406030204" pitchFamily="18" charset="0"/>
                          </a:rPr>
                          <m:t>2</m:t>
                        </m:r>
                      </m:sup>
                    </m:sSup>
                  </m:oMath>
                </a14:m>
                <a:endParaRPr lang="en-MY" dirty="0"/>
              </a:p>
              <a:p>
                <a:r>
                  <a:rPr lang="en-MY" dirty="0"/>
                  <a:t>The total number of rods is then</a:t>
                </a:r>
              </a:p>
            </p:txBody>
          </p:sp>
        </mc:Choice>
        <mc:Fallback>
          <p:sp>
            <p:nvSpPr>
              <p:cNvPr id="6" name="TextBox 5">
                <a:extLst>
                  <a:ext uri="{FF2B5EF4-FFF2-40B4-BE49-F238E27FC236}">
                    <a16:creationId xmlns="" xmlns:a16="http://schemas.microsoft.com/office/drawing/2014/main" xmlns:a14="http://schemas.microsoft.com/office/drawing/2010/main" id="{AE5014F0-389F-468F-B897-8124B36FDC60}"/>
                  </a:ext>
                </a:extLst>
              </p:cNvPr>
              <p:cNvSpPr txBox="1">
                <a:spLocks noRot="1" noChangeAspect="1" noMove="1" noResize="1" noEditPoints="1" noAdjustHandles="1" noChangeArrowheads="1" noChangeShapeType="1" noTextEdit="1"/>
              </p:cNvSpPr>
              <p:nvPr/>
            </p:nvSpPr>
            <p:spPr>
              <a:xfrm>
                <a:off x="1423470" y="3965108"/>
                <a:ext cx="6706377" cy="783869"/>
              </a:xfrm>
              <a:prstGeom prst="rect">
                <a:avLst/>
              </a:prstGeom>
              <a:blipFill rotWithShape="0">
                <a:blip r:embed="rId5"/>
                <a:stretch>
                  <a:fillRect l="-818" b="-10853"/>
                </a:stretch>
              </a:blipFill>
            </p:spPr>
            <p:txBody>
              <a:bodyPr/>
              <a:lstStyle/>
              <a:p>
                <a:r>
                  <a:rPr lang="en-MY">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 xmlns:a16="http://schemas.microsoft.com/office/drawing/2014/main" id="{7A1655A3-83F4-4BA7-AF8D-FBDF418B030C}"/>
                  </a:ext>
                </a:extLst>
              </p:cNvPr>
              <p:cNvSpPr txBox="1"/>
              <p:nvPr/>
            </p:nvSpPr>
            <p:spPr>
              <a:xfrm>
                <a:off x="1586775" y="5131037"/>
                <a:ext cx="937051"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MY" b="0" i="1" smtClean="0">
                          <a:latin typeface="Cambria Math" panose="02040503050406030204" pitchFamily="18" charset="0"/>
                        </a:rPr>
                        <m:t>𝑛</m:t>
                      </m:r>
                      <m:r>
                        <a:rPr lang="en-MY" b="0" i="1" smtClean="0">
                          <a:latin typeface="Cambria Math" panose="02040503050406030204" pitchFamily="18" charset="0"/>
                        </a:rPr>
                        <m:t>=</m:t>
                      </m:r>
                      <m:f>
                        <m:fPr>
                          <m:ctrlPr>
                            <a:rPr lang="en-MY" b="0" i="1" smtClean="0">
                              <a:latin typeface="Cambria Math" panose="02040503050406030204" pitchFamily="18" charset="0"/>
                            </a:rPr>
                          </m:ctrlPr>
                        </m:fPr>
                        <m:num>
                          <m:r>
                            <a:rPr lang="en-MY" b="0" i="1" smtClean="0">
                              <a:latin typeface="Cambria Math" panose="02040503050406030204" pitchFamily="18" charset="0"/>
                            </a:rPr>
                            <m:t>𝐴</m:t>
                          </m:r>
                        </m:num>
                        <m:den>
                          <m:r>
                            <a:rPr lang="en-MY" b="0" i="1" smtClean="0">
                              <a:latin typeface="Cambria Math" panose="02040503050406030204" pitchFamily="18" charset="0"/>
                            </a:rPr>
                            <m:t>0.5</m:t>
                          </m:r>
                          <m:r>
                            <a:rPr lang="en-MY" b="0" i="1" smtClean="0">
                              <a:latin typeface="Cambria Math" panose="02040503050406030204" pitchFamily="18" charset="0"/>
                              <a:ea typeface="Cambria Math" panose="02040503050406030204" pitchFamily="18" charset="0"/>
                            </a:rPr>
                            <m:t>𝜋</m:t>
                          </m:r>
                        </m:den>
                      </m:f>
                    </m:oMath>
                  </m:oMathPara>
                </a14:m>
                <a:endParaRPr lang="en-MY" dirty="0"/>
              </a:p>
            </p:txBody>
          </p:sp>
        </mc:Choice>
        <mc:Fallback>
          <p:sp>
            <p:nvSpPr>
              <p:cNvPr id="7" name="TextBox 6">
                <a:extLst>
                  <a:ext uri="{FF2B5EF4-FFF2-40B4-BE49-F238E27FC236}">
                    <a16:creationId xmlns="" xmlns:a16="http://schemas.microsoft.com/office/drawing/2014/main" xmlns:a14="http://schemas.microsoft.com/office/drawing/2010/main" id="{7A1655A3-83F4-4BA7-AF8D-FBDF418B030C}"/>
                  </a:ext>
                </a:extLst>
              </p:cNvPr>
              <p:cNvSpPr txBox="1">
                <a:spLocks noRot="1" noChangeAspect="1" noMove="1" noResize="1" noEditPoints="1" noAdjustHandles="1" noChangeArrowheads="1" noChangeShapeType="1" noTextEdit="1"/>
              </p:cNvSpPr>
              <p:nvPr/>
            </p:nvSpPr>
            <p:spPr>
              <a:xfrm>
                <a:off x="1586775" y="5131037"/>
                <a:ext cx="937051" cy="520463"/>
              </a:xfrm>
              <a:prstGeom prst="rect">
                <a:avLst/>
              </a:prstGeom>
              <a:blipFill rotWithShape="0">
                <a:blip r:embed="rId6"/>
                <a:stretch>
                  <a:fillRect/>
                </a:stretch>
              </a:blipFill>
            </p:spPr>
            <p:txBody>
              <a:bodyPr/>
              <a:lstStyle/>
              <a:p>
                <a:r>
                  <a:rPr lang="en-MY">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 xmlns:a16="http://schemas.microsoft.com/office/drawing/2014/main" id="{DBEC8D5D-5B11-4A38-A1C5-4D749E53DFA1}"/>
                  </a:ext>
                </a:extLst>
              </p:cNvPr>
              <p:cNvSpPr txBox="1"/>
              <p:nvPr/>
            </p:nvSpPr>
            <p:spPr>
              <a:xfrm>
                <a:off x="2686050" y="5285085"/>
                <a:ext cx="3003258" cy="5260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MY" b="0" i="1" smtClean="0">
                          <a:latin typeface="Cambria Math" panose="02040503050406030204" pitchFamily="18" charset="0"/>
                        </a:rPr>
                        <m:t>=</m:t>
                      </m:r>
                      <m:f>
                        <m:fPr>
                          <m:ctrlPr>
                            <a:rPr lang="en-MY" b="0" i="1" smtClean="0">
                              <a:latin typeface="Cambria Math" panose="02040503050406030204" pitchFamily="18" charset="0"/>
                            </a:rPr>
                          </m:ctrlPr>
                        </m:fPr>
                        <m:num>
                          <m:r>
                            <a:rPr lang="en-MY" b="0" i="1" smtClean="0">
                              <a:latin typeface="Cambria Math" panose="02040503050406030204" pitchFamily="18" charset="0"/>
                            </a:rPr>
                            <m:t>53,174</m:t>
                          </m:r>
                        </m:num>
                        <m:den>
                          <m:r>
                            <a:rPr lang="en-MY" b="0" i="1" smtClean="0">
                              <a:latin typeface="Cambria Math" panose="02040503050406030204" pitchFamily="18" charset="0"/>
                            </a:rPr>
                            <m:t>0.5</m:t>
                          </m:r>
                          <m:r>
                            <a:rPr lang="en-MY" b="0" i="1" smtClean="0">
                              <a:latin typeface="Cambria Math" panose="02040503050406030204" pitchFamily="18" charset="0"/>
                              <a:ea typeface="Cambria Math" panose="02040503050406030204" pitchFamily="18" charset="0"/>
                            </a:rPr>
                            <m:t>𝜋</m:t>
                          </m:r>
                        </m:den>
                      </m:f>
                      <m:r>
                        <a:rPr lang="en-MY" b="0" i="1" smtClean="0">
                          <a:latin typeface="Cambria Math" panose="02040503050406030204" pitchFamily="18" charset="0"/>
                        </a:rPr>
                        <m:t>=33,852 </m:t>
                      </m:r>
                      <m:r>
                        <a:rPr lang="en-MY" b="0" i="1" smtClean="0">
                          <a:latin typeface="Cambria Math" panose="02040503050406030204" pitchFamily="18" charset="0"/>
                        </a:rPr>
                        <m:t>𝑓𝑢𝑒𝑙</m:t>
                      </m:r>
                      <m:r>
                        <a:rPr lang="en-MY" b="0" i="1" smtClean="0">
                          <a:latin typeface="Cambria Math" panose="02040503050406030204" pitchFamily="18" charset="0"/>
                        </a:rPr>
                        <m:t> </m:t>
                      </m:r>
                      <m:r>
                        <a:rPr lang="en-MY" b="0" i="1" smtClean="0">
                          <a:latin typeface="Cambria Math" panose="02040503050406030204" pitchFamily="18" charset="0"/>
                        </a:rPr>
                        <m:t>𝑟𝑜𝑑𝑠</m:t>
                      </m:r>
                    </m:oMath>
                  </m:oMathPara>
                </a14:m>
                <a:endParaRPr lang="en-MY" dirty="0"/>
              </a:p>
            </p:txBody>
          </p:sp>
        </mc:Choice>
        <mc:Fallback>
          <p:sp>
            <p:nvSpPr>
              <p:cNvPr id="8" name="TextBox 7">
                <a:extLst>
                  <a:ext uri="{FF2B5EF4-FFF2-40B4-BE49-F238E27FC236}">
                    <a16:creationId xmlns="" xmlns:a16="http://schemas.microsoft.com/office/drawing/2014/main" xmlns:a14="http://schemas.microsoft.com/office/drawing/2010/main" id="{DBEC8D5D-5B11-4A38-A1C5-4D749E53DFA1}"/>
                  </a:ext>
                </a:extLst>
              </p:cNvPr>
              <p:cNvSpPr txBox="1">
                <a:spLocks noRot="1" noChangeAspect="1" noMove="1" noResize="1" noEditPoints="1" noAdjustHandles="1" noChangeArrowheads="1" noChangeShapeType="1" noTextEdit="1"/>
              </p:cNvSpPr>
              <p:nvPr/>
            </p:nvSpPr>
            <p:spPr>
              <a:xfrm>
                <a:off x="2686050" y="5285085"/>
                <a:ext cx="3003258" cy="526041"/>
              </a:xfrm>
              <a:prstGeom prst="rect">
                <a:avLst/>
              </a:prstGeom>
              <a:blipFill rotWithShape="0">
                <a:blip r:embed="rId7"/>
                <a:stretch>
                  <a:fillRect/>
                </a:stretch>
              </a:blipFill>
            </p:spPr>
            <p:txBody>
              <a:bodyPr/>
              <a:lstStyle/>
              <a:p>
                <a:r>
                  <a:rPr lang="en-MY">
                    <a:noFill/>
                  </a:rPr>
                  <a:t> </a:t>
                </a:r>
              </a:p>
            </p:txBody>
          </p:sp>
        </mc:Fallback>
      </mc:AlternateContent>
    </p:spTree>
    <p:extLst>
      <p:ext uri="{BB962C8B-B14F-4D97-AF65-F5344CB8AC3E}">
        <p14:creationId xmlns:p14="http://schemas.microsoft.com/office/powerpoint/2010/main" val="59156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6896B6-A355-4016-9D9A-A1028AF6FEEF}"/>
              </a:ext>
            </a:extLst>
          </p:cNvPr>
          <p:cNvSpPr txBox="1">
            <a:spLocks noChangeArrowheads="1"/>
          </p:cNvSpPr>
          <p:nvPr/>
        </p:nvSpPr>
        <p:spPr bwMode="auto">
          <a:xfrm>
            <a:off x="1671637" y="2561505"/>
            <a:ext cx="5800725" cy="173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en-US" altLang="en-US" sz="6000" dirty="0" smtClean="0">
                <a:latin typeface="Britannic Bold" panose="020B0903060703020204" pitchFamily="34" charset="0"/>
              </a:rPr>
              <a:t>Plant and Core </a:t>
            </a:r>
            <a:r>
              <a:rPr lang="en-US" altLang="en-US" sz="6000" dirty="0">
                <a:latin typeface="Britannic Bold" panose="020B0903060703020204" pitchFamily="34" charset="0"/>
              </a:rPr>
              <a:t>Thermal </a:t>
            </a:r>
            <a:r>
              <a:rPr lang="en-US" altLang="en-US" sz="6000" dirty="0" smtClean="0">
                <a:latin typeface="Britannic Bold" panose="020B0903060703020204" pitchFamily="34" charset="0"/>
              </a:rPr>
              <a:t>Design Procedure</a:t>
            </a:r>
            <a:endParaRPr lang="en-US" altLang="en-US" sz="6000" dirty="0">
              <a:latin typeface="Britannic Bold" panose="020B0903060703020204" pitchFamily="34" charset="0"/>
            </a:endParaRPr>
          </a:p>
        </p:txBody>
      </p:sp>
    </p:spTree>
    <p:extLst>
      <p:ext uri="{BB962C8B-B14F-4D97-AF65-F5344CB8AC3E}">
        <p14:creationId xmlns:p14="http://schemas.microsoft.com/office/powerpoint/2010/main" val="168208785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B0817D-C7E8-48BF-B182-5B8CCF58D31E}"/>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Core Thermal Design</a:t>
            </a:r>
          </a:p>
        </p:txBody>
      </p:sp>
      <p:sp>
        <p:nvSpPr>
          <p:cNvPr id="3" name="Content Placeholder 2">
            <a:extLst>
              <a:ext uri="{FF2B5EF4-FFF2-40B4-BE49-F238E27FC236}">
                <a16:creationId xmlns:a16="http://schemas.microsoft.com/office/drawing/2014/main" xmlns="" id="{9E374AE6-BBC9-49D2-878F-AA07CD82056C}"/>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MY" altLang="en-US" sz="2400" dirty="0">
                <a:latin typeface="+mn-lt"/>
                <a:cs typeface="Arial" panose="020B0604020202020204" pitchFamily="34" charset="0"/>
              </a:rPr>
              <a:t>Reactor cores generate hundreds or thousands of megawatts (thermal)</a:t>
            </a:r>
          </a:p>
          <a:p>
            <a:pPr defTabSz="914400" eaLnBrk="1" hangingPunct="1"/>
            <a:r>
              <a:rPr lang="en-MY" altLang="en-US" sz="2400" dirty="0">
                <a:latin typeface="+mn-lt"/>
                <a:cs typeface="Arial" panose="020B0604020202020204" pitchFamily="34" charset="0"/>
              </a:rPr>
              <a:t>The temperature anywhere in the core must not exceed material property limitations.</a:t>
            </a:r>
          </a:p>
          <a:p>
            <a:pPr defTabSz="914400" eaLnBrk="1" hangingPunct="1"/>
            <a:r>
              <a:rPr lang="en-MY" altLang="en-US" sz="2400" dirty="0">
                <a:latin typeface="+mn-lt"/>
                <a:cs typeface="Arial" panose="020B0604020202020204" pitchFamily="34" charset="0"/>
              </a:rPr>
              <a:t>This is done by adjusting the fuel quality and surface area so that the heat fluxes do not result in temperatures exceeding these limitations.</a:t>
            </a:r>
          </a:p>
          <a:p>
            <a:pPr defTabSz="914400" eaLnBrk="1" hangingPunct="1"/>
            <a:r>
              <a:rPr lang="en-MY" altLang="en-US" sz="2400" dirty="0">
                <a:latin typeface="+mn-lt"/>
                <a:cs typeface="Arial" panose="020B0604020202020204" pitchFamily="34" charset="0"/>
              </a:rPr>
              <a:t>The size of power reactor is therefore very large and prevented from becoming supercritical by proper design on the reactor-core system.</a:t>
            </a:r>
          </a:p>
          <a:p>
            <a:pPr defTabSz="914400" eaLnBrk="1" hangingPunct="1"/>
            <a:r>
              <a:rPr lang="en-MY" altLang="en-US" sz="2400" dirty="0">
                <a:latin typeface="+mn-lt"/>
                <a:cs typeface="Arial" panose="020B0604020202020204" pitchFamily="34" charset="0"/>
              </a:rPr>
              <a:t>With such large sizes, the neutron leakage is small and nuclear considerations are no longer sensitive to changes in core size.</a:t>
            </a:r>
            <a:endParaRPr lang="en-US" altLang="en-US" sz="2400" dirty="0">
              <a:latin typeface="+mn-lt"/>
              <a:cs typeface="Arial" panose="020B0604020202020204" pitchFamily="34" charset="0"/>
            </a:endParaRP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Tree>
    <p:extLst>
      <p:ext uri="{BB962C8B-B14F-4D97-AF65-F5344CB8AC3E}">
        <p14:creationId xmlns:p14="http://schemas.microsoft.com/office/powerpoint/2010/main" val="413925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5C8B0A-1C1C-49F0-ADF1-AC7DA6BAB919}"/>
              </a:ext>
            </a:extLst>
          </p:cNvPr>
          <p:cNvSpPr txBox="1">
            <a:spLocks noChangeArrowheads="1"/>
          </p:cNvSpPr>
          <p:nvPr/>
        </p:nvSpPr>
        <p:spPr bwMode="auto">
          <a:xfrm>
            <a:off x="2686050"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Core Thermal Design</a:t>
            </a:r>
          </a:p>
        </p:txBody>
      </p:sp>
      <p:sp>
        <p:nvSpPr>
          <p:cNvPr id="3" name="Content Placeholder 2">
            <a:extLst>
              <a:ext uri="{FF2B5EF4-FFF2-40B4-BE49-F238E27FC236}">
                <a16:creationId xmlns:a16="http://schemas.microsoft.com/office/drawing/2014/main" xmlns="" id="{86D7C798-FD23-4A58-B59D-1EAD69E97C04}"/>
              </a:ext>
            </a:extLst>
          </p:cNvPr>
          <p:cNvSpPr txBox="1">
            <a:spLocks noChangeArrowheads="1"/>
          </p:cNvSpPr>
          <p:nvPr/>
        </p:nvSpPr>
        <p:spPr bwMode="auto">
          <a:xfrm>
            <a:off x="658536" y="1630736"/>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MY" altLang="en-US" sz="2400" dirty="0">
                <a:latin typeface="+mn-lt"/>
                <a:cs typeface="Arial" panose="020B0604020202020204" pitchFamily="34" charset="0"/>
              </a:rPr>
              <a:t>The detailed design of a core, however is a compromise between</a:t>
            </a:r>
          </a:p>
          <a:p>
            <a:pPr lvl="1" defTabSz="914400" eaLnBrk="1" hangingPunct="1">
              <a:buFont typeface="Courier New" panose="02070309020205020404" pitchFamily="49" charset="0"/>
              <a:buChar char="o"/>
            </a:pPr>
            <a:r>
              <a:rPr lang="en-MY" altLang="en-US" sz="2000" dirty="0">
                <a:latin typeface="+mn-lt"/>
                <a:cs typeface="Arial" panose="020B0604020202020204" pitchFamily="34" charset="0"/>
              </a:rPr>
              <a:t>nuclear,</a:t>
            </a:r>
          </a:p>
          <a:p>
            <a:pPr lvl="1" defTabSz="914400" eaLnBrk="1" hangingPunct="1">
              <a:buFont typeface="Courier New" panose="02070309020205020404" pitchFamily="49" charset="0"/>
              <a:buChar char="o"/>
            </a:pPr>
            <a:r>
              <a:rPr lang="en-MY" altLang="en-US" sz="2000" dirty="0">
                <a:latin typeface="+mn-lt"/>
                <a:cs typeface="Arial" panose="020B0604020202020204" pitchFamily="34" charset="0"/>
              </a:rPr>
              <a:t>material,</a:t>
            </a:r>
          </a:p>
          <a:p>
            <a:pPr lvl="1" defTabSz="914400" eaLnBrk="1" hangingPunct="1">
              <a:buFont typeface="Courier New" panose="02070309020205020404" pitchFamily="49" charset="0"/>
              <a:buChar char="o"/>
            </a:pPr>
            <a:r>
              <a:rPr lang="en-MY" altLang="en-US" sz="2000" dirty="0">
                <a:latin typeface="+mn-lt"/>
                <a:cs typeface="Arial" panose="020B0604020202020204" pitchFamily="34" charset="0"/>
              </a:rPr>
              <a:t>structural,</a:t>
            </a:r>
          </a:p>
          <a:p>
            <a:pPr lvl="1" defTabSz="914400" eaLnBrk="1" hangingPunct="1">
              <a:buFont typeface="Courier New" panose="02070309020205020404" pitchFamily="49" charset="0"/>
              <a:buChar char="o"/>
            </a:pPr>
            <a:r>
              <a:rPr lang="en-MY" altLang="en-US" sz="2000" dirty="0">
                <a:latin typeface="+mn-lt"/>
                <a:cs typeface="Arial" panose="020B0604020202020204" pitchFamily="34" charset="0"/>
              </a:rPr>
              <a:t>hydraulic,</a:t>
            </a:r>
          </a:p>
          <a:p>
            <a:pPr lvl="1" defTabSz="914400" eaLnBrk="1" hangingPunct="1">
              <a:buFont typeface="Courier New" panose="02070309020205020404" pitchFamily="49" charset="0"/>
              <a:buChar char="o"/>
            </a:pPr>
            <a:r>
              <a:rPr lang="en-MY" altLang="en-US" sz="2000" dirty="0">
                <a:latin typeface="+mn-lt"/>
                <a:cs typeface="Arial" panose="020B0604020202020204" pitchFamily="34" charset="0"/>
              </a:rPr>
              <a:t>heat-transfer,</a:t>
            </a:r>
          </a:p>
          <a:p>
            <a:pPr lvl="1" defTabSz="914400" eaLnBrk="1" hangingPunct="1">
              <a:buFont typeface="Courier New" panose="02070309020205020404" pitchFamily="49" charset="0"/>
              <a:buChar char="o"/>
            </a:pPr>
            <a:r>
              <a:rPr lang="en-MY" altLang="en-US" sz="2000" dirty="0">
                <a:latin typeface="+mn-lt"/>
                <a:cs typeface="Arial" panose="020B0604020202020204" pitchFamily="34" charset="0"/>
              </a:rPr>
              <a:t>e</a:t>
            </a:r>
            <a:r>
              <a:rPr lang="en-MY" altLang="en-US" sz="2000" dirty="0" smtClean="0">
                <a:latin typeface="+mn-lt"/>
                <a:cs typeface="Arial" panose="020B0604020202020204" pitchFamily="34" charset="0"/>
              </a:rPr>
              <a:t>conomic</a:t>
            </a:r>
          </a:p>
          <a:p>
            <a:pPr marL="0" indent="0" defTabSz="914400" eaLnBrk="1" hangingPunct="1">
              <a:buNone/>
            </a:pPr>
            <a:r>
              <a:rPr lang="en-US" altLang="en-US" sz="2400" dirty="0" smtClean="0">
                <a:latin typeface="+mn-lt"/>
                <a:cs typeface="Arial" panose="020B0604020202020204" pitchFamily="34" charset="0"/>
              </a:rPr>
              <a:t>considerations</a:t>
            </a:r>
            <a:r>
              <a:rPr lang="en-US" altLang="en-US" sz="2400" dirty="0">
                <a:latin typeface="+mn-lt"/>
                <a:cs typeface="Arial" panose="020B0604020202020204" pitchFamily="34" charset="0"/>
              </a:rPr>
              <a:t>, usually involving on iterative procedure to arrive at an optimum.</a:t>
            </a: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Tree>
    <p:extLst>
      <p:ext uri="{BB962C8B-B14F-4D97-AF65-F5344CB8AC3E}">
        <p14:creationId xmlns:p14="http://schemas.microsoft.com/office/powerpoint/2010/main" val="278974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E9F35C-28A3-4670-9EB9-99F975961837}"/>
              </a:ext>
            </a:extLst>
          </p:cNvPr>
          <p:cNvSpPr txBox="1">
            <a:spLocks noChangeArrowheads="1"/>
          </p:cNvSpPr>
          <p:nvPr/>
        </p:nvSpPr>
        <p:spPr bwMode="auto">
          <a:xfrm>
            <a:off x="2435038"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Core Thermal Design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F4A3C684-D0CE-4BB2-AE69-991DE8C884B4}"/>
                  </a:ext>
                </a:extLst>
              </p:cNvPr>
              <p:cNvSpPr txBox="1">
                <a:spLocks noChangeArrowheads="1"/>
              </p:cNvSpPr>
              <p:nvPr/>
            </p:nvSpPr>
            <p:spPr bwMode="auto">
              <a:xfrm>
                <a:off x="721289" y="1559019"/>
                <a:ext cx="7629523" cy="51133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MY" altLang="en-US" sz="2400" dirty="0">
                    <a:latin typeface="+mn-lt"/>
                    <a:cs typeface="Arial" panose="020B0604020202020204" pitchFamily="34" charset="0"/>
                  </a:rPr>
                  <a:t>The most important parameter in the thermal design (hydraulic and heat transfer) is the fuel temperature distribution.</a:t>
                </a:r>
              </a:p>
              <a:p>
                <a:pPr defTabSz="914400" eaLnBrk="1" hangingPunct="1"/>
                <a:r>
                  <a:rPr lang="en-MY" altLang="en-US" sz="2400" dirty="0">
                    <a:latin typeface="+mn-lt"/>
                    <a:cs typeface="Arial" panose="020B0604020202020204" pitchFamily="34" charset="0"/>
                  </a:rPr>
                  <a:t>The specific power (kW(t)/kg), power density (kW(t)/</a:t>
                </a:r>
                <a:r>
                  <a:rPr lang="en-MY" altLang="en-US" sz="2400" dirty="0" err="1">
                    <a:latin typeface="+mn-lt"/>
                    <a:cs typeface="Arial" panose="020B0604020202020204" pitchFamily="34" charset="0"/>
                  </a:rPr>
                  <a:t>liter</a:t>
                </a:r>
                <a:r>
                  <a:rPr lang="en-MY" altLang="en-US" sz="2400" dirty="0">
                    <a:latin typeface="+mn-lt"/>
                    <a:cs typeface="Arial" panose="020B0604020202020204" pitchFamily="34" charset="0"/>
                  </a:rPr>
                  <a:t>) and heat flux (Btu/hr </a:t>
                </a:r>
                <a14:m>
                  <m:oMath xmlns:m="http://schemas.openxmlformats.org/officeDocument/2006/math">
                    <m:sSup>
                      <m:sSupPr>
                        <m:ctrlPr>
                          <a:rPr lang="en-MY" altLang="en-US" sz="2400" i="1" smtClean="0">
                            <a:latin typeface="Cambria Math" panose="02040503050406030204" pitchFamily="18" charset="0"/>
                            <a:cs typeface="Arial" panose="020B0604020202020204" pitchFamily="34" charset="0"/>
                          </a:rPr>
                        </m:ctrlPr>
                      </m:sSupPr>
                      <m:e>
                        <m:r>
                          <m:rPr>
                            <m:sty m:val="p"/>
                          </m:rPr>
                          <a:rPr lang="en-MY" altLang="en-US" sz="2400" b="0" i="0" smtClean="0">
                            <a:latin typeface="Cambria Math" panose="02040503050406030204" pitchFamily="18" charset="0"/>
                            <a:cs typeface="Arial" panose="020B0604020202020204" pitchFamily="34" charset="0"/>
                          </a:rPr>
                          <m:t>ft</m:t>
                        </m:r>
                      </m:e>
                      <m:sup>
                        <m:r>
                          <a:rPr lang="en-MY" altLang="en-US" sz="2400" b="0" i="0" smtClean="0">
                            <a:latin typeface="Cambria Math" panose="02040503050406030204" pitchFamily="18" charset="0"/>
                            <a:cs typeface="Arial" panose="020B0604020202020204" pitchFamily="34" charset="0"/>
                          </a:rPr>
                          <m:t>2</m:t>
                        </m:r>
                      </m:sup>
                    </m:sSup>
                  </m:oMath>
                </a14:m>
                <a:r>
                  <a:rPr lang="en-US" altLang="en-US" sz="2400" dirty="0">
                    <a:latin typeface="+mn-lt"/>
                    <a:cs typeface="Arial" panose="020B0604020202020204" pitchFamily="34" charset="0"/>
                  </a:rPr>
                  <a:t>) for once a basic fuel lattice have  chosen.</a:t>
                </a:r>
              </a:p>
              <a:p>
                <a:pPr defTabSz="914400" eaLnBrk="1" hangingPunct="1"/>
                <a:r>
                  <a:rPr lang="en-US" altLang="en-US" sz="2400" dirty="0">
                    <a:latin typeface="+mn-lt"/>
                    <a:cs typeface="Arial" panose="020B0604020202020204" pitchFamily="34" charset="0"/>
                  </a:rPr>
                  <a:t>They must </a:t>
                </a:r>
                <a:r>
                  <a:rPr lang="en-US" altLang="en-US" sz="2400" dirty="0" smtClean="0">
                    <a:latin typeface="+mn-lt"/>
                    <a:cs typeface="Arial" panose="020B0604020202020204" pitchFamily="34" charset="0"/>
                  </a:rPr>
                  <a:t>be limited </a:t>
                </a:r>
                <a:r>
                  <a:rPr lang="en-US" altLang="en-US" sz="2400" dirty="0">
                    <a:latin typeface="+mn-lt"/>
                    <a:cs typeface="Arial" panose="020B0604020202020204" pitchFamily="34" charset="0"/>
                  </a:rPr>
                  <a:t>so that, together with the designed heat removal system (h) they would not result in temperatures that exceed fuel element material limitations and therefore in fuel element failure.</a:t>
                </a:r>
              </a:p>
              <a:p>
                <a:pPr marL="0" indent="0" defTabSz="914400" eaLnBrk="1" hangingPunct="1">
                  <a:buNone/>
                </a:pP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F4A3C684-D0CE-4BB2-AE69-991DE8C884B4}"/>
                  </a:ext>
                </a:extLst>
              </p:cNvPr>
              <p:cNvSpPr txBox="1">
                <a:spLocks noRot="1" noChangeAspect="1" noMove="1" noResize="1" noEditPoints="1" noAdjustHandles="1" noChangeArrowheads="1" noChangeShapeType="1" noTextEdit="1"/>
              </p:cNvSpPr>
              <p:nvPr/>
            </p:nvSpPr>
            <p:spPr bwMode="auto">
              <a:xfrm>
                <a:off x="721289" y="1559019"/>
                <a:ext cx="7629523" cy="5113311"/>
              </a:xfrm>
              <a:prstGeom prst="rect">
                <a:avLst/>
              </a:prstGeom>
              <a:blipFill rotWithShape="0">
                <a:blip r:embed="rId2"/>
                <a:stretch>
                  <a:fillRect l="-1038" t="-1669" r="-183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p:spTree>
    <p:extLst>
      <p:ext uri="{BB962C8B-B14F-4D97-AF65-F5344CB8AC3E}">
        <p14:creationId xmlns:p14="http://schemas.microsoft.com/office/powerpoint/2010/main" val="323032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3ECF70BE-76A1-483F-95CF-DCC8A3FA40A6}"/>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r>
              <a:rPr lang="en-MY" altLang="en-US" sz="2400" dirty="0">
                <a:latin typeface="+mn-lt"/>
                <a:cs typeface="Arial" panose="020B0604020202020204" pitchFamily="34" charset="0"/>
              </a:rPr>
              <a:t>In thermally designing a core one begins with several basic requirements, obtained from the power plant and steam cycle as the following:</a:t>
            </a:r>
          </a:p>
          <a:p>
            <a:pPr marL="457200" indent="-457200" defTabSz="914400" eaLnBrk="1" hangingPunct="1">
              <a:buFont typeface="+mj-lt"/>
              <a:buAutoNum type="arabicPeriod"/>
            </a:pPr>
            <a:r>
              <a:rPr lang="en-MY" altLang="en-US" sz="2400" dirty="0">
                <a:latin typeface="+mn-lt"/>
                <a:cs typeface="Arial" panose="020B0604020202020204" pitchFamily="34" charset="0"/>
              </a:rPr>
              <a:t>The net </a:t>
            </a:r>
            <a:r>
              <a:rPr lang="en-MY" altLang="en-US" sz="2400" b="1" dirty="0">
                <a:solidFill>
                  <a:srgbClr val="C00000"/>
                </a:solidFill>
                <a:latin typeface="+mn-lt"/>
                <a:cs typeface="Arial" panose="020B0604020202020204" pitchFamily="34" charset="0"/>
              </a:rPr>
              <a:t>power output in MW(e)</a:t>
            </a:r>
            <a:r>
              <a:rPr lang="en-MY" altLang="en-US" sz="2400" dirty="0">
                <a:latin typeface="+mn-lt"/>
                <a:cs typeface="Arial" panose="020B0604020202020204" pitchFamily="34" charset="0"/>
              </a:rPr>
              <a:t> is determined by the electric utility ordering the plant, based on demand.</a:t>
            </a:r>
          </a:p>
          <a:p>
            <a:pPr marL="457200" indent="-457200" defTabSz="914400" eaLnBrk="1" hangingPunct="1">
              <a:buFont typeface="+mj-lt"/>
              <a:buAutoNum type="arabicPeriod"/>
            </a:pPr>
            <a:r>
              <a:rPr lang="en-MY" altLang="en-US" sz="2400" dirty="0">
                <a:latin typeface="+mn-lt"/>
                <a:cs typeface="Arial" panose="020B0604020202020204" pitchFamily="34" charset="0"/>
              </a:rPr>
              <a:t>The </a:t>
            </a:r>
            <a:r>
              <a:rPr lang="en-MY" altLang="en-US" sz="2400" b="1" dirty="0">
                <a:solidFill>
                  <a:srgbClr val="C00000"/>
                </a:solidFill>
                <a:latin typeface="+mn-lt"/>
                <a:cs typeface="Arial" panose="020B0604020202020204" pitchFamily="34" charset="0"/>
              </a:rPr>
              <a:t>type of reactor</a:t>
            </a:r>
            <a:r>
              <a:rPr lang="en-MY" altLang="en-US" sz="2400" dirty="0">
                <a:latin typeface="+mn-lt"/>
                <a:cs typeface="Arial" panose="020B0604020202020204" pitchFamily="34" charset="0"/>
              </a:rPr>
              <a:t> is selected by the electric utility based on competitive or sometimes on a desire to gain experience in a new field or type of power plant or reactor.</a:t>
            </a:r>
          </a:p>
          <a:p>
            <a:pPr marL="457200" indent="-457200" defTabSz="914400" eaLnBrk="1" hangingPunct="1">
              <a:buFont typeface="+mj-lt"/>
              <a:buAutoNum type="arabicPeriod"/>
            </a:pPr>
            <a:r>
              <a:rPr lang="en-MY" altLang="en-US" sz="2400" dirty="0">
                <a:latin typeface="+mn-lt"/>
                <a:cs typeface="Arial" panose="020B0604020202020204" pitchFamily="34" charset="0"/>
              </a:rPr>
              <a:t>The </a:t>
            </a:r>
            <a:r>
              <a:rPr lang="en-MY" altLang="en-US" sz="2400" b="1" dirty="0">
                <a:solidFill>
                  <a:srgbClr val="C00000"/>
                </a:solidFill>
                <a:latin typeface="+mn-lt"/>
                <a:cs typeface="Arial" panose="020B0604020202020204" pitchFamily="34" charset="0"/>
              </a:rPr>
              <a:t>system cycle is designed</a:t>
            </a:r>
            <a:r>
              <a:rPr lang="en-MY" altLang="en-US" sz="2400" dirty="0">
                <a:latin typeface="+mn-lt"/>
                <a:cs typeface="Arial" panose="020B0604020202020204" pitchFamily="34" charset="0"/>
              </a:rPr>
              <a:t>, including the number of feedwater heaters, reheat stages, etc,. and the main and auxiliary power components selected and the main steam conditions established. </a:t>
            </a:r>
            <a:endParaRPr lang="en-US" altLang="en-US" sz="2400" dirty="0">
              <a:latin typeface="+mn-lt"/>
              <a:cs typeface="Arial" panose="020B0604020202020204" pitchFamily="34" charset="0"/>
            </a:endParaRPr>
          </a:p>
          <a:p>
            <a:pPr defTabSz="914400" eaLnBrk="1" hangingPunct="1"/>
            <a:endParaRPr lang="en-US" altLang="en-US" sz="2400" dirty="0">
              <a:latin typeface="+mn-lt"/>
              <a:cs typeface="Arial" panose="020B0604020202020204" pitchFamily="34" charset="0"/>
            </a:endParaRPr>
          </a:p>
        </p:txBody>
      </p:sp>
      <p:sp>
        <p:nvSpPr>
          <p:cNvPr id="3" name="Title 1">
            <a:extLst>
              <a:ext uri="{FF2B5EF4-FFF2-40B4-BE49-F238E27FC236}">
                <a16:creationId xmlns:a16="http://schemas.microsoft.com/office/drawing/2014/main" xmlns="" id="{ED1E8035-98EC-4123-894C-2EC990E6074E}"/>
              </a:ext>
            </a:extLst>
          </p:cNvPr>
          <p:cNvSpPr txBox="1">
            <a:spLocks noChangeArrowheads="1"/>
          </p:cNvSpPr>
          <p:nvPr/>
        </p:nvSpPr>
        <p:spPr bwMode="auto">
          <a:xfrm>
            <a:off x="1090333"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Plant and Core </a:t>
            </a:r>
            <a:r>
              <a:rPr lang="en-US" altLang="en-US" sz="3600" dirty="0">
                <a:solidFill>
                  <a:srgbClr val="7B0132"/>
                </a:solidFill>
                <a:latin typeface="Britannic Bold" panose="020B0903060703020204" pitchFamily="34" charset="0"/>
                <a:cs typeface="Arial" panose="020B0604020202020204" pitchFamily="34" charset="0"/>
              </a:rPr>
              <a:t>Thermal </a:t>
            </a:r>
            <a:r>
              <a:rPr lang="en-US" altLang="en-US" sz="3600" dirty="0" smtClean="0">
                <a:solidFill>
                  <a:srgbClr val="7B0132"/>
                </a:solidFill>
                <a:latin typeface="Britannic Bold" panose="020B0903060703020204" pitchFamily="34" charset="0"/>
                <a:cs typeface="Arial" panose="020B0604020202020204" pitchFamily="34" charset="0"/>
              </a:rPr>
              <a:t>Design</a:t>
            </a:r>
          </a:p>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Procedure</a:t>
            </a:r>
            <a:endParaRPr lang="en-US" altLang="en-US" sz="3600" dirty="0">
              <a:solidFill>
                <a:srgbClr val="7B0132"/>
              </a:solidFill>
              <a:latin typeface="Britannic Bold" panose="020B0903060703020204" pitchFamily="34" charset="0"/>
              <a:cs typeface="Arial" panose="020B0604020202020204" pitchFamily="34" charset="0"/>
            </a:endParaRPr>
          </a:p>
        </p:txBody>
      </p:sp>
    </p:spTree>
    <p:extLst>
      <p:ext uri="{BB962C8B-B14F-4D97-AF65-F5344CB8AC3E}">
        <p14:creationId xmlns:p14="http://schemas.microsoft.com/office/powerpoint/2010/main" val="174375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9091DC7-84BA-4327-8C80-29631E2BF29E}"/>
              </a:ext>
            </a:extLst>
          </p:cNvPr>
          <p:cNvSpPr txBox="1">
            <a:spLocks noChangeArrowheads="1"/>
          </p:cNvSpPr>
          <p:nvPr/>
        </p:nvSpPr>
        <p:spPr bwMode="auto">
          <a:xfrm>
            <a:off x="1266827" y="1927252"/>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indent="-457200" defTabSz="914400" eaLnBrk="1" hangingPunct="1">
              <a:buFont typeface="+mj-lt"/>
              <a:buAutoNum type="arabicPeriod" startAt="4"/>
            </a:pPr>
            <a:r>
              <a:rPr lang="en-US" altLang="en-US" sz="2400" dirty="0">
                <a:latin typeface="+mn-lt"/>
                <a:cs typeface="Arial" panose="020B0604020202020204" pitchFamily="34" charset="0"/>
              </a:rPr>
              <a:t>Based on previous parameters, the </a:t>
            </a:r>
            <a:r>
              <a:rPr lang="en-US" altLang="en-US" sz="2400" b="1" dirty="0">
                <a:solidFill>
                  <a:srgbClr val="C00000"/>
                </a:solidFill>
                <a:latin typeface="+mn-lt"/>
                <a:cs typeface="Arial" panose="020B0604020202020204" pitchFamily="34" charset="0"/>
              </a:rPr>
              <a:t>net thermal efficiency</a:t>
            </a:r>
            <a:r>
              <a:rPr lang="en-US" altLang="en-US" sz="2400" dirty="0">
                <a:latin typeface="+mn-lt"/>
                <a:cs typeface="Arial" panose="020B0604020202020204" pitchFamily="34" charset="0"/>
              </a:rPr>
              <a:t> of the power plant is determined. </a:t>
            </a:r>
          </a:p>
          <a:p>
            <a:pPr marL="457200" indent="-457200" defTabSz="914400" eaLnBrk="1" hangingPunct="1">
              <a:buFont typeface="+mj-lt"/>
              <a:buAutoNum type="arabicPeriod" startAt="4"/>
            </a:pPr>
            <a:r>
              <a:rPr lang="en-US" altLang="en-US" sz="2400" dirty="0">
                <a:latin typeface="+mn-lt"/>
                <a:cs typeface="Arial" panose="020B0604020202020204" pitchFamily="34" charset="0"/>
              </a:rPr>
              <a:t>The </a:t>
            </a:r>
            <a:r>
              <a:rPr lang="en-US" altLang="en-US" sz="2400" b="1" dirty="0">
                <a:solidFill>
                  <a:srgbClr val="C00000"/>
                </a:solidFill>
                <a:latin typeface="+mn-lt"/>
                <a:cs typeface="Arial" panose="020B0604020202020204" pitchFamily="34" charset="0"/>
              </a:rPr>
              <a:t>reactor output in MW(t) </a:t>
            </a:r>
            <a:r>
              <a:rPr lang="en-US" altLang="en-US" sz="2400" dirty="0">
                <a:latin typeface="+mn-lt"/>
                <a:cs typeface="Arial" panose="020B0604020202020204" pitchFamily="34" charset="0"/>
              </a:rPr>
              <a:t>is now computed.</a:t>
            </a:r>
          </a:p>
          <a:p>
            <a:pPr marL="457200" indent="-457200" defTabSz="914400" eaLnBrk="1" hangingPunct="1">
              <a:buFont typeface="+mj-lt"/>
              <a:buAutoNum type="arabicPeriod" startAt="4"/>
            </a:pPr>
            <a:r>
              <a:rPr lang="en-US" altLang="en-US" sz="2400" dirty="0">
                <a:latin typeface="+mn-lt"/>
                <a:cs typeface="Arial" panose="020B0604020202020204" pitchFamily="34" charset="0"/>
              </a:rPr>
              <a:t>A basic fuel lattice (cell or subassembly) is determined from nuclear, hydraulic and heat-transfer considerations.</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These include fuel type and enrichment, cladding, fuel </a:t>
            </a:r>
            <a:r>
              <a:rPr lang="en-US" altLang="en-US" sz="2000" dirty="0" err="1">
                <a:latin typeface="+mn-lt"/>
                <a:cs typeface="Arial" panose="020B0604020202020204" pitchFamily="34" charset="0"/>
              </a:rPr>
              <a:t>elment</a:t>
            </a:r>
            <a:r>
              <a:rPr lang="en-US" altLang="en-US" sz="2000" dirty="0">
                <a:latin typeface="+mn-lt"/>
                <a:cs typeface="Arial" panose="020B0604020202020204" pitchFamily="34" charset="0"/>
              </a:rPr>
              <a:t> diameter, moderator to fuel ratio, etc.</a:t>
            </a:r>
          </a:p>
          <a:p>
            <a:pPr lvl="1" defTabSz="914400" eaLnBrk="1" hangingPunct="1">
              <a:buFont typeface="Courier New" panose="02070309020205020404" pitchFamily="49" charset="0"/>
              <a:buChar char="o"/>
            </a:pPr>
            <a:r>
              <a:rPr lang="en-US" altLang="en-US" sz="2000" dirty="0">
                <a:latin typeface="+mn-lt"/>
                <a:cs typeface="Arial" panose="020B0604020202020204" pitchFamily="34" charset="0"/>
              </a:rPr>
              <a:t>Often the choice of fuel type and fuel element diameter are predicted on the existence of manufacturing facilities for a particular type and size.</a:t>
            </a:r>
          </a:p>
          <a:p>
            <a:pPr marL="457200" lvl="1" indent="0" defTabSz="914400" eaLnBrk="1" hangingPunct="1">
              <a:buNone/>
            </a:pPr>
            <a:endParaRPr lang="en-US" altLang="en-US" sz="2000" dirty="0">
              <a:latin typeface="+mn-lt"/>
              <a:cs typeface="Arial" panose="020B0604020202020204" pitchFamily="34" charset="0"/>
            </a:endParaRPr>
          </a:p>
          <a:p>
            <a:pPr marL="457200" lvl="1" indent="0" defTabSz="914400" eaLnBrk="1" hangingPunct="1">
              <a:buNone/>
            </a:pPr>
            <a:endParaRPr lang="en-US" altLang="en-US" sz="2000" dirty="0">
              <a:latin typeface="+mn-lt"/>
              <a:cs typeface="Arial" panose="020B0604020202020204" pitchFamily="34" charset="0"/>
            </a:endParaRPr>
          </a:p>
        </p:txBody>
      </p:sp>
      <p:sp>
        <p:nvSpPr>
          <p:cNvPr id="4" name="Title 1">
            <a:extLst>
              <a:ext uri="{FF2B5EF4-FFF2-40B4-BE49-F238E27FC236}">
                <a16:creationId xmlns:a16="http://schemas.microsoft.com/office/drawing/2014/main" xmlns="" id="{ED1E8035-98EC-4123-894C-2EC990E6074E}"/>
              </a:ext>
            </a:extLst>
          </p:cNvPr>
          <p:cNvSpPr txBox="1">
            <a:spLocks noChangeArrowheads="1"/>
          </p:cNvSpPr>
          <p:nvPr/>
        </p:nvSpPr>
        <p:spPr bwMode="auto">
          <a:xfrm>
            <a:off x="1090333"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Reactor and Core </a:t>
            </a:r>
            <a:r>
              <a:rPr lang="en-US" altLang="en-US" sz="3600" dirty="0">
                <a:solidFill>
                  <a:srgbClr val="7B0132"/>
                </a:solidFill>
                <a:latin typeface="Britannic Bold" panose="020B0903060703020204" pitchFamily="34" charset="0"/>
                <a:cs typeface="Arial" panose="020B0604020202020204" pitchFamily="34" charset="0"/>
              </a:rPr>
              <a:t>Thermal </a:t>
            </a:r>
            <a:r>
              <a:rPr lang="en-US" altLang="en-US" sz="3600" dirty="0" smtClean="0">
                <a:solidFill>
                  <a:srgbClr val="7B0132"/>
                </a:solidFill>
                <a:latin typeface="Britannic Bold" panose="020B0903060703020204" pitchFamily="34" charset="0"/>
                <a:cs typeface="Arial" panose="020B0604020202020204" pitchFamily="34" charset="0"/>
              </a:rPr>
              <a:t>Design</a:t>
            </a:r>
          </a:p>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Procedure</a:t>
            </a:r>
            <a:endParaRPr lang="en-US" altLang="en-US" sz="3600" dirty="0">
              <a:solidFill>
                <a:srgbClr val="7B0132"/>
              </a:solidFill>
              <a:latin typeface="Britannic Bold" panose="020B0903060703020204" pitchFamily="34" charset="0"/>
              <a:cs typeface="Arial" panose="020B0604020202020204" pitchFamily="34" charset="0"/>
            </a:endParaRPr>
          </a:p>
        </p:txBody>
      </p:sp>
    </p:spTree>
    <p:extLst>
      <p:ext uri="{BB962C8B-B14F-4D97-AF65-F5344CB8AC3E}">
        <p14:creationId xmlns:p14="http://schemas.microsoft.com/office/powerpoint/2010/main" val="376211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xmlns="" id="{2EFFEFCB-57EE-48E9-9BD2-2483B1FA7DAD}"/>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indent="-457200" defTabSz="914400" eaLnBrk="1" hangingPunct="1">
                  <a:buFont typeface="+mj-lt"/>
                  <a:buAutoNum type="arabicPeriod" startAt="7"/>
                </a:pPr>
                <a:r>
                  <a:rPr lang="en-US" altLang="en-US" sz="2400" dirty="0">
                    <a:latin typeface="+mn-lt"/>
                    <a:cs typeface="Arial" panose="020B0604020202020204" pitchFamily="34" charset="0"/>
                  </a:rPr>
                  <a:t>For a </a:t>
                </a:r>
                <a:r>
                  <a:rPr lang="en-US" altLang="en-US" sz="2400" dirty="0" smtClean="0">
                    <a:latin typeface="+mn-lt"/>
                    <a:cs typeface="Arial" panose="020B0604020202020204" pitchFamily="34" charset="0"/>
                  </a:rPr>
                  <a:t>liquid-cooled </a:t>
                </a:r>
                <a:r>
                  <a:rPr lang="en-US" altLang="en-US" sz="2400" dirty="0">
                    <a:latin typeface="+mn-lt"/>
                    <a:cs typeface="Arial" panose="020B0604020202020204" pitchFamily="34" charset="0"/>
                  </a:rPr>
                  <a:t>core (PWR, BWR, etc.), a </a:t>
                </a:r>
                <a:r>
                  <a:rPr lang="en-US" altLang="en-US" sz="2400" b="1" dirty="0">
                    <a:solidFill>
                      <a:srgbClr val="C00000"/>
                    </a:solidFill>
                    <a:latin typeface="+mn-lt"/>
                    <a:cs typeface="Arial" panose="020B0604020202020204" pitchFamily="34" charset="0"/>
                  </a:rPr>
                  <a:t>critical (burnout) heat flux</a:t>
                </a:r>
                <a:r>
                  <a:rPr lang="en-US" altLang="en-US" sz="2400" dirty="0">
                    <a:latin typeface="+mn-lt"/>
                    <a:cs typeface="Arial" panose="020B0604020202020204" pitchFamily="34" charset="0"/>
                  </a:rPr>
                  <a:t> is obtained from appropriate data or correlation. This may be reduced by a safety margin</a:t>
                </a:r>
              </a:p>
              <a:p>
                <a:pPr marL="457200" indent="-457200" defTabSz="914400" eaLnBrk="1" hangingPunct="1">
                  <a:buFont typeface="+mj-lt"/>
                  <a:buAutoNum type="arabicPeriod" startAt="7"/>
                </a:pPr>
                <a:r>
                  <a:rPr lang="en-US" altLang="en-US" sz="2400" dirty="0">
                    <a:latin typeface="+mn-lt"/>
                    <a:cs typeface="Arial" panose="020B0604020202020204" pitchFamily="34" charset="0"/>
                  </a:rPr>
                  <a:t>An overall </a:t>
                </a:r>
                <a:r>
                  <a:rPr lang="en-US" altLang="en-US" sz="2400" b="1" dirty="0">
                    <a:solidFill>
                      <a:srgbClr val="C00000"/>
                    </a:solidFill>
                    <a:latin typeface="+mn-lt"/>
                    <a:cs typeface="Arial" panose="020B0604020202020204" pitchFamily="34" charset="0"/>
                  </a:rPr>
                  <a:t>hot-spot factor </a:t>
                </a:r>
                <a14:m>
                  <m:oMath xmlns:m="http://schemas.openxmlformats.org/officeDocument/2006/math">
                    <m:r>
                      <a:rPr lang="en-MY" sz="2400" b="1" i="1" smtClean="0">
                        <a:solidFill>
                          <a:srgbClr val="C00000"/>
                        </a:solidFill>
                        <a:latin typeface="Cambria Math" panose="02040503050406030204" pitchFamily="18" charset="0"/>
                      </a:rPr>
                      <m:t>𝑭</m:t>
                    </m:r>
                  </m:oMath>
                </a14:m>
                <a:r>
                  <a:rPr lang="en-US" altLang="en-US" sz="2400" b="1" dirty="0">
                    <a:solidFill>
                      <a:srgbClr val="C00000"/>
                    </a:solidFill>
                    <a:latin typeface="+mn-lt"/>
                    <a:cs typeface="Arial" panose="020B0604020202020204" pitchFamily="34" charset="0"/>
                  </a:rPr>
                  <a:t> </a:t>
                </a:r>
                <a:r>
                  <a:rPr lang="en-US" altLang="en-US" sz="2400" dirty="0">
                    <a:latin typeface="+mn-lt"/>
                    <a:cs typeface="Arial" panose="020B0604020202020204" pitchFamily="34" charset="0"/>
                  </a:rPr>
                  <a:t>is determined.</a:t>
                </a:r>
              </a:p>
              <a:p>
                <a:pPr marL="457200" indent="-457200" defTabSz="914400" eaLnBrk="1" hangingPunct="1">
                  <a:buFont typeface="+mj-lt"/>
                  <a:buAutoNum type="arabicPeriod" startAt="7"/>
                </a:pPr>
                <a:r>
                  <a:rPr lang="en-US" altLang="en-US" sz="2400" dirty="0">
                    <a:latin typeface="+mn-lt"/>
                    <a:cs typeface="Arial" panose="020B0604020202020204" pitchFamily="34" charset="0"/>
                  </a:rPr>
                  <a:t>The core average heat flux, </a:t>
                </a:r>
                <a14:m>
                  <m:oMath xmlns:m="http://schemas.openxmlformats.org/officeDocument/2006/math">
                    <m:sSubSup>
                      <m:sSubSupPr>
                        <m:ctrlPr>
                          <a:rPr lang="en-MY" sz="2400" b="0" i="1" smtClean="0">
                            <a:latin typeface="Cambria Math" panose="02040503050406030204" pitchFamily="18" charset="0"/>
                          </a:rPr>
                        </m:ctrlPr>
                      </m:sSubSupPr>
                      <m:e>
                        <m:r>
                          <a:rPr lang="en-MY" sz="2400" b="0" i="1" smtClean="0">
                            <a:latin typeface="Cambria Math" panose="02040503050406030204" pitchFamily="18" charset="0"/>
                          </a:rPr>
                          <m:t>𝑞</m:t>
                        </m:r>
                      </m:e>
                      <m:sub>
                        <m:r>
                          <a:rPr lang="en-MY" sz="2400" b="0" i="1" smtClean="0">
                            <a:latin typeface="Cambria Math" panose="02040503050406030204" pitchFamily="18" charset="0"/>
                          </a:rPr>
                          <m:t>𝑎𝑣</m:t>
                        </m:r>
                      </m:sub>
                      <m:sup>
                        <m:r>
                          <a:rPr lang="en-MY" sz="2400" b="0" i="1" smtClean="0">
                            <a:latin typeface="Cambria Math" panose="02040503050406030204" pitchFamily="18" charset="0"/>
                          </a:rPr>
                          <m:t>′′</m:t>
                        </m:r>
                      </m:sup>
                    </m:sSubSup>
                  </m:oMath>
                </a14:m>
                <a:r>
                  <a:rPr lang="en-US" altLang="en-US" sz="2400" dirty="0">
                    <a:latin typeface="+mn-lt"/>
                    <a:cs typeface="Arial" panose="020B0604020202020204" pitchFamily="34" charset="0"/>
                  </a:rPr>
                  <a:t> may now be determined </a:t>
                </a:r>
              </a:p>
            </p:txBody>
          </p:sp>
        </mc:Choice>
        <mc:Fallback xmlns="">
          <p:sp>
            <p:nvSpPr>
              <p:cNvPr id="5" name="Content Placeholder 2">
                <a:extLst>
                  <a:ext uri="{FF2B5EF4-FFF2-40B4-BE49-F238E27FC236}">
                    <a16:creationId xmlns="" xmlns:a16="http://schemas.microsoft.com/office/drawing/2014/main" xmlns:a14="http://schemas.microsoft.com/office/drawing/2010/main" id="{2EFFEFCB-57EE-48E9-9BD2-2483B1FA7DAD}"/>
                  </a:ext>
                </a:extLst>
              </p:cNvPr>
              <p:cNvSpPr txBox="1">
                <a:spLocks noRot="1" noChangeAspect="1" noMove="1" noResize="1" noEditPoints="1" noAdjustHandles="1" noChangeArrowheads="1" noChangeShapeType="1" noTextEdit="1"/>
              </p:cNvSpPr>
              <p:nvPr/>
            </p:nvSpPr>
            <p:spPr bwMode="auto">
              <a:xfrm>
                <a:off x="1232277" y="1738313"/>
                <a:ext cx="7629523" cy="5113311"/>
              </a:xfrm>
              <a:prstGeom prst="rect">
                <a:avLst/>
              </a:prstGeom>
              <a:blipFill rotWithShape="0">
                <a:blip r:embed="rId2"/>
                <a:stretch>
                  <a:fillRect l="-1278" t="-1788" r="-199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062AB3E9-C954-4974-BEF5-2BCB20E0770F}"/>
                  </a:ext>
                </a:extLst>
              </p:cNvPr>
              <p:cNvSpPr txBox="1"/>
              <p:nvPr/>
            </p:nvSpPr>
            <p:spPr>
              <a:xfrm>
                <a:off x="2870961" y="3918070"/>
                <a:ext cx="1576329" cy="7129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MY" sz="2400" b="0" i="1" smtClean="0">
                              <a:latin typeface="Cambria Math" panose="02040503050406030204" pitchFamily="18" charset="0"/>
                            </a:rPr>
                          </m:ctrlPr>
                        </m:sSubSupPr>
                        <m:e>
                          <m:r>
                            <a:rPr lang="en-MY" sz="2400" b="0" i="1" smtClean="0">
                              <a:latin typeface="Cambria Math" panose="02040503050406030204" pitchFamily="18" charset="0"/>
                            </a:rPr>
                            <m:t>𝑞</m:t>
                          </m:r>
                        </m:e>
                        <m:sub>
                          <m:r>
                            <a:rPr lang="en-MY" sz="2400" b="0" i="1" smtClean="0">
                              <a:latin typeface="Cambria Math" panose="02040503050406030204" pitchFamily="18" charset="0"/>
                            </a:rPr>
                            <m:t>𝑎𝑣</m:t>
                          </m:r>
                        </m:sub>
                        <m:sup>
                          <m:r>
                            <a:rPr lang="en-MY" sz="2400" b="0" i="1" smtClean="0">
                              <a:latin typeface="Cambria Math" panose="02040503050406030204" pitchFamily="18" charset="0"/>
                            </a:rPr>
                            <m:t>′′</m:t>
                          </m:r>
                        </m:sup>
                      </m:sSubSup>
                      <m:r>
                        <a:rPr lang="en-MY" sz="2400" b="0" i="1" smtClean="0">
                          <a:latin typeface="Cambria Math" panose="02040503050406030204" pitchFamily="18" charset="0"/>
                        </a:rPr>
                        <m:t>=</m:t>
                      </m:r>
                      <m:f>
                        <m:fPr>
                          <m:ctrlPr>
                            <a:rPr lang="en-MY" sz="2400" b="0" i="1" smtClean="0">
                              <a:latin typeface="Cambria Math" panose="02040503050406030204" pitchFamily="18" charset="0"/>
                            </a:rPr>
                          </m:ctrlPr>
                        </m:fPr>
                        <m:num>
                          <m:sSubSup>
                            <m:sSubSupPr>
                              <m:ctrlPr>
                                <a:rPr lang="en-MY" sz="2400" i="1">
                                  <a:latin typeface="Cambria Math" panose="02040503050406030204" pitchFamily="18" charset="0"/>
                                </a:rPr>
                              </m:ctrlPr>
                            </m:sSubSupPr>
                            <m:e>
                              <m:r>
                                <a:rPr lang="en-MY" sz="2400" i="1">
                                  <a:latin typeface="Cambria Math" panose="02040503050406030204" pitchFamily="18" charset="0"/>
                                </a:rPr>
                                <m:t>𝑞</m:t>
                              </m:r>
                            </m:e>
                            <m:sub>
                              <m:r>
                                <a:rPr lang="en-MY" sz="2400" b="0" i="1" smtClean="0">
                                  <a:latin typeface="Cambria Math" panose="02040503050406030204" pitchFamily="18" charset="0"/>
                                </a:rPr>
                                <m:t>𝑚𝑎𝑥</m:t>
                              </m:r>
                            </m:sub>
                            <m:sup>
                              <m:r>
                                <a:rPr lang="en-MY" sz="2400" i="1">
                                  <a:latin typeface="Cambria Math" panose="02040503050406030204" pitchFamily="18" charset="0"/>
                                </a:rPr>
                                <m:t>′′</m:t>
                              </m:r>
                            </m:sup>
                          </m:sSubSup>
                        </m:num>
                        <m:den>
                          <m:r>
                            <a:rPr lang="en-MY" sz="2400" b="0" i="1" smtClean="0">
                              <a:latin typeface="Cambria Math" panose="02040503050406030204" pitchFamily="18" charset="0"/>
                            </a:rPr>
                            <m:t>𝐹</m:t>
                          </m:r>
                        </m:den>
                      </m:f>
                    </m:oMath>
                  </m:oMathPara>
                </a14:m>
                <a:endParaRPr lang="en-MY" dirty="0"/>
              </a:p>
            </p:txBody>
          </p:sp>
        </mc:Choice>
        <mc:Fallback xmlns="">
          <p:sp>
            <p:nvSpPr>
              <p:cNvPr id="6" name="TextBox 5">
                <a:extLst>
                  <a:ext uri="{FF2B5EF4-FFF2-40B4-BE49-F238E27FC236}">
                    <a16:creationId xmlns="" xmlns:a16="http://schemas.microsoft.com/office/drawing/2014/main" xmlns:a14="http://schemas.microsoft.com/office/drawing/2010/main" id="{062AB3E9-C954-4974-BEF5-2BCB20E0770F}"/>
                  </a:ext>
                </a:extLst>
              </p:cNvPr>
              <p:cNvSpPr txBox="1">
                <a:spLocks noRot="1" noChangeAspect="1" noMove="1" noResize="1" noEditPoints="1" noAdjustHandles="1" noChangeArrowheads="1" noChangeShapeType="1" noTextEdit="1"/>
              </p:cNvSpPr>
              <p:nvPr/>
            </p:nvSpPr>
            <p:spPr>
              <a:xfrm>
                <a:off x="2870961" y="3918070"/>
                <a:ext cx="1576329" cy="712952"/>
              </a:xfrm>
              <a:prstGeom prst="rect">
                <a:avLst/>
              </a:prstGeom>
              <a:blipFill rotWithShape="0">
                <a:blip r:embed="rId3"/>
                <a:stretch>
                  <a:fillRect/>
                </a:stretch>
              </a:blipFill>
            </p:spPr>
            <p:txBody>
              <a:bodyPr/>
              <a:lstStyle/>
              <a:p>
                <a:r>
                  <a:rPr lang="en-MY">
                    <a:noFill/>
                  </a:rPr>
                  <a:t> </a:t>
                </a:r>
              </a:p>
            </p:txBody>
          </p:sp>
        </mc:Fallback>
      </mc:AlternateContent>
      <p:sp>
        <p:nvSpPr>
          <p:cNvPr id="7" name="TextBox 6">
            <a:extLst>
              <a:ext uri="{FF2B5EF4-FFF2-40B4-BE49-F238E27FC236}">
                <a16:creationId xmlns:a16="http://schemas.microsoft.com/office/drawing/2014/main" xmlns="" id="{034D3E79-5393-41AD-9DB1-86AEC5789F52}"/>
              </a:ext>
            </a:extLst>
          </p:cNvPr>
          <p:cNvSpPr txBox="1"/>
          <p:nvPr/>
        </p:nvSpPr>
        <p:spPr>
          <a:xfrm>
            <a:off x="7624785" y="4120658"/>
            <a:ext cx="416781" cy="307777"/>
          </a:xfrm>
          <a:prstGeom prst="rect">
            <a:avLst/>
          </a:prstGeom>
          <a:noFill/>
        </p:spPr>
        <p:txBody>
          <a:bodyPr wrap="none" lIns="0" tIns="0" rIns="0" bIns="0" rtlCol="0">
            <a:spAutoFit/>
          </a:bodyPr>
          <a:lstStyle/>
          <a:p>
            <a:r>
              <a:rPr lang="en-MY" sz="2000" dirty="0"/>
              <a:t>(11)</a:t>
            </a:r>
          </a:p>
        </p:txBody>
      </p:sp>
      <p:sp>
        <p:nvSpPr>
          <p:cNvPr id="8" name="Title 1">
            <a:extLst>
              <a:ext uri="{FF2B5EF4-FFF2-40B4-BE49-F238E27FC236}">
                <a16:creationId xmlns:a16="http://schemas.microsoft.com/office/drawing/2014/main" xmlns="" id="{ED1E8035-98EC-4123-894C-2EC990E6074E}"/>
              </a:ext>
            </a:extLst>
          </p:cNvPr>
          <p:cNvSpPr txBox="1">
            <a:spLocks noChangeArrowheads="1"/>
          </p:cNvSpPr>
          <p:nvPr/>
        </p:nvSpPr>
        <p:spPr bwMode="auto">
          <a:xfrm>
            <a:off x="1090333"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Reactor and Core </a:t>
            </a:r>
            <a:r>
              <a:rPr lang="en-US" altLang="en-US" sz="3600" dirty="0">
                <a:solidFill>
                  <a:srgbClr val="7B0132"/>
                </a:solidFill>
                <a:latin typeface="Britannic Bold" panose="020B0903060703020204" pitchFamily="34" charset="0"/>
                <a:cs typeface="Arial" panose="020B0604020202020204" pitchFamily="34" charset="0"/>
              </a:rPr>
              <a:t>Thermal </a:t>
            </a:r>
            <a:r>
              <a:rPr lang="en-US" altLang="en-US" sz="3600" dirty="0" smtClean="0">
                <a:solidFill>
                  <a:srgbClr val="7B0132"/>
                </a:solidFill>
                <a:latin typeface="Britannic Bold" panose="020B0903060703020204" pitchFamily="34" charset="0"/>
                <a:cs typeface="Arial" panose="020B0604020202020204" pitchFamily="34" charset="0"/>
              </a:rPr>
              <a:t>Design</a:t>
            </a:r>
          </a:p>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Procedure</a:t>
            </a:r>
            <a:endParaRPr lang="en-US" altLang="en-US" sz="3600" dirty="0">
              <a:solidFill>
                <a:srgbClr val="7B0132"/>
              </a:solidFill>
              <a:latin typeface="Britannic Bold" panose="020B0903060703020204" pitchFamily="34" charset="0"/>
              <a:cs typeface="Arial" panose="020B0604020202020204" pitchFamily="34" charset="0"/>
            </a:endParaRPr>
          </a:p>
        </p:txBody>
      </p:sp>
    </p:spTree>
    <p:extLst>
      <p:ext uri="{BB962C8B-B14F-4D97-AF65-F5344CB8AC3E}">
        <p14:creationId xmlns:p14="http://schemas.microsoft.com/office/powerpoint/2010/main" val="3395099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C309CF9C-1938-459C-973B-DC2D6785D6B7}"/>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indent="-457200" defTabSz="914400" eaLnBrk="1" hangingPunct="1">
                  <a:buFont typeface="+mj-lt"/>
                  <a:buAutoNum type="arabicPeriod" startAt="10"/>
                </a:pPr>
                <a:r>
                  <a:rPr lang="en-MY" altLang="en-US" sz="2400" dirty="0">
                    <a:latin typeface="+mn-lt"/>
                    <a:cs typeface="Arial" panose="020B0604020202020204" pitchFamily="34" charset="0"/>
                  </a:rPr>
                  <a:t>From </a:t>
                </a:r>
                <a14:m>
                  <m:oMath xmlns:m="http://schemas.openxmlformats.org/officeDocument/2006/math">
                    <m:sSubSup>
                      <m:sSubSupPr>
                        <m:ctrlPr>
                          <a:rPr lang="en-MY" sz="2400" b="0" i="1" smtClean="0">
                            <a:latin typeface="Cambria Math" panose="02040503050406030204" pitchFamily="18" charset="0"/>
                          </a:rPr>
                        </m:ctrlPr>
                      </m:sSubSupPr>
                      <m:e>
                        <m:r>
                          <a:rPr lang="en-MY" sz="2400" b="0" i="1" smtClean="0">
                            <a:latin typeface="Cambria Math" panose="02040503050406030204" pitchFamily="18" charset="0"/>
                          </a:rPr>
                          <m:t>𝑞</m:t>
                        </m:r>
                      </m:e>
                      <m:sub>
                        <m:r>
                          <a:rPr lang="en-MY" sz="2400" b="0" i="1" smtClean="0">
                            <a:latin typeface="Cambria Math" panose="02040503050406030204" pitchFamily="18" charset="0"/>
                          </a:rPr>
                          <m:t>𝑎𝑣</m:t>
                        </m:r>
                      </m:sub>
                      <m:sup>
                        <m:r>
                          <a:rPr lang="en-MY" sz="2400" b="0" i="1" smtClean="0">
                            <a:latin typeface="Cambria Math" panose="02040503050406030204" pitchFamily="18" charset="0"/>
                          </a:rPr>
                          <m:t>′′</m:t>
                        </m:r>
                      </m:sup>
                    </m:sSubSup>
                  </m:oMath>
                </a14:m>
                <a:r>
                  <a:rPr lang="en-MY" altLang="en-US" sz="2400" dirty="0">
                    <a:latin typeface="+mn-lt"/>
                    <a:cs typeface="Arial" panose="020B0604020202020204" pitchFamily="34" charset="0"/>
                  </a:rPr>
                  <a:t>, the </a:t>
                </a:r>
                <a:r>
                  <a:rPr lang="en-MY" altLang="en-US" sz="2400" b="1" dirty="0">
                    <a:solidFill>
                      <a:srgbClr val="C00000"/>
                    </a:solidFill>
                    <a:latin typeface="+mn-lt"/>
                    <a:cs typeface="Arial" panose="020B0604020202020204" pitchFamily="34" charset="0"/>
                  </a:rPr>
                  <a:t>total heat transfer surface </a:t>
                </a:r>
                <a:r>
                  <a:rPr lang="en-MY" altLang="en-US" sz="2400" dirty="0">
                    <a:latin typeface="+mn-lt"/>
                    <a:cs typeface="Arial" panose="020B0604020202020204" pitchFamily="34" charset="0"/>
                  </a:rPr>
                  <a:t>(cladding surface) are </a:t>
                </a:r>
                <a14:m>
                  <m:oMath xmlns:m="http://schemas.openxmlformats.org/officeDocument/2006/math">
                    <m:sSub>
                      <m:sSubPr>
                        <m:ctrlPr>
                          <a:rPr lang="en-MY" altLang="en-US" sz="2400" b="0" i="1" smtClean="0">
                            <a:latin typeface="Cambria Math" panose="02040503050406030204" pitchFamily="18" charset="0"/>
                            <a:cs typeface="Arial" panose="020B0604020202020204" pitchFamily="34" charset="0"/>
                          </a:rPr>
                        </m:ctrlPr>
                      </m:sSubPr>
                      <m:e>
                        <m:r>
                          <a:rPr lang="en-MY" altLang="en-US" sz="2400" b="0" i="1" smtClean="0">
                            <a:latin typeface="Cambria Math" panose="02040503050406030204" pitchFamily="18" charset="0"/>
                            <a:cs typeface="Arial" panose="020B0604020202020204" pitchFamily="34" charset="0"/>
                          </a:rPr>
                          <m:t>𝐴</m:t>
                        </m:r>
                      </m:e>
                      <m:sub>
                        <m:r>
                          <a:rPr lang="en-MY" altLang="en-US" sz="2400" b="0" i="1" smtClean="0">
                            <a:latin typeface="Cambria Math" panose="02040503050406030204" pitchFamily="18" charset="0"/>
                            <a:cs typeface="Arial" panose="020B0604020202020204" pitchFamily="34" charset="0"/>
                          </a:rPr>
                          <m:t>𝑡</m:t>
                        </m:r>
                      </m:sub>
                    </m:sSub>
                  </m:oMath>
                </a14:m>
                <a:r>
                  <a:rPr lang="en-MY" altLang="en-US" sz="2400" dirty="0">
                    <a:latin typeface="+mn-lt"/>
                    <a:cs typeface="Arial" panose="020B0604020202020204" pitchFamily="34" charset="0"/>
                  </a:rPr>
                  <a:t>, is determined </a:t>
                </a:r>
              </a:p>
              <a:p>
                <a:pPr marL="457200" indent="-457200" defTabSz="914400" eaLnBrk="1" hangingPunct="1">
                  <a:buFont typeface="+mj-lt"/>
                  <a:buAutoNum type="arabicPeriod" startAt="10"/>
                </a:pPr>
                <a:endParaRPr lang="en-MY" altLang="en-US" sz="2400" dirty="0">
                  <a:latin typeface="+mn-lt"/>
                  <a:cs typeface="Arial" panose="020B0604020202020204" pitchFamily="34" charset="0"/>
                </a:endParaRPr>
              </a:p>
              <a:p>
                <a:pPr marL="457200" indent="-457200" defTabSz="914400" eaLnBrk="1" hangingPunct="1">
                  <a:buFont typeface="+mj-lt"/>
                  <a:buAutoNum type="arabicPeriod" startAt="10"/>
                </a:pPr>
                <a:endParaRPr lang="en-MY" altLang="en-US" sz="2400" dirty="0">
                  <a:latin typeface="+mn-lt"/>
                  <a:cs typeface="Arial" panose="020B0604020202020204" pitchFamily="34" charset="0"/>
                </a:endParaRPr>
              </a:p>
              <a:p>
                <a:pPr marL="457200" indent="-457200" defTabSz="914400" eaLnBrk="1" hangingPunct="1">
                  <a:buFont typeface="+mj-lt"/>
                  <a:buAutoNum type="arabicPeriod" startAt="10"/>
                </a:pPr>
                <a:endParaRPr lang="en-MY" altLang="en-US" sz="2400" dirty="0">
                  <a:latin typeface="+mn-lt"/>
                  <a:cs typeface="Arial" panose="020B0604020202020204" pitchFamily="34" charset="0"/>
                </a:endParaRPr>
              </a:p>
              <a:p>
                <a:pPr marL="457200" indent="-457200" defTabSz="914400" eaLnBrk="1" hangingPunct="1">
                  <a:buFont typeface="+mj-lt"/>
                  <a:buAutoNum type="arabicPeriod" startAt="10"/>
                </a:pPr>
                <a:r>
                  <a:rPr lang="en-MY" altLang="en-US" sz="2400" dirty="0">
                    <a:latin typeface="+mn-lt"/>
                    <a:cs typeface="Arial" panose="020B0604020202020204" pitchFamily="34" charset="0"/>
                  </a:rPr>
                  <a:t>From the known fuel element cladding diameter </a:t>
                </a:r>
                <a14:m>
                  <m:oMath xmlns:m="http://schemas.openxmlformats.org/officeDocument/2006/math">
                    <m:sSub>
                      <m:sSubPr>
                        <m:ctrlPr>
                          <a:rPr lang="en-MY" altLang="en-US" sz="2400" b="0" i="1" smtClean="0">
                            <a:latin typeface="Cambria Math" panose="02040503050406030204" pitchFamily="18" charset="0"/>
                            <a:cs typeface="Arial" panose="020B0604020202020204" pitchFamily="34" charset="0"/>
                          </a:rPr>
                        </m:ctrlPr>
                      </m:sSubPr>
                      <m:e>
                        <m:r>
                          <a:rPr lang="en-MY" altLang="en-US" sz="2400" b="0" i="1" smtClean="0">
                            <a:latin typeface="Cambria Math" panose="02040503050406030204" pitchFamily="18" charset="0"/>
                            <a:cs typeface="Arial" panose="020B0604020202020204" pitchFamily="34" charset="0"/>
                          </a:rPr>
                          <m:t>𝑑</m:t>
                        </m:r>
                      </m:e>
                      <m:sub>
                        <m:r>
                          <a:rPr lang="en-MY" altLang="en-US" sz="2400" b="0" i="1" smtClean="0">
                            <a:latin typeface="Cambria Math" panose="02040503050406030204" pitchFamily="18" charset="0"/>
                            <a:cs typeface="Arial" panose="020B0604020202020204" pitchFamily="34" charset="0"/>
                          </a:rPr>
                          <m:t>𝑐</m:t>
                        </m:r>
                      </m:sub>
                    </m:sSub>
                  </m:oMath>
                </a14:m>
                <a:r>
                  <a:rPr lang="en-MY" altLang="en-US" sz="2400" dirty="0">
                    <a:latin typeface="+mn-lt"/>
                    <a:cs typeface="Arial" panose="020B0604020202020204" pitchFamily="34" charset="0"/>
                  </a:rPr>
                  <a:t> the </a:t>
                </a:r>
                <a:r>
                  <a:rPr lang="en-MY" altLang="en-US" sz="2400" b="1" dirty="0">
                    <a:solidFill>
                      <a:srgbClr val="C00000"/>
                    </a:solidFill>
                    <a:latin typeface="+mn-lt"/>
                    <a:cs typeface="Arial" panose="020B0604020202020204" pitchFamily="34" charset="0"/>
                  </a:rPr>
                  <a:t>total length, </a:t>
                </a:r>
                <a14:m>
                  <m:oMath xmlns:m="http://schemas.openxmlformats.org/officeDocument/2006/math">
                    <m:sSub>
                      <m:sSubPr>
                        <m:ctrlPr>
                          <a:rPr lang="en-MY" altLang="en-US" sz="2400" b="1" i="1" smtClean="0">
                            <a:solidFill>
                              <a:srgbClr val="C00000"/>
                            </a:solidFill>
                            <a:latin typeface="Cambria Math" panose="02040503050406030204" pitchFamily="18" charset="0"/>
                            <a:cs typeface="Arial" panose="020B0604020202020204" pitchFamily="34" charset="0"/>
                          </a:rPr>
                        </m:ctrlPr>
                      </m:sSubPr>
                      <m:e>
                        <m:r>
                          <a:rPr lang="en-MY" altLang="en-US" sz="2400" b="1" i="1" smtClean="0">
                            <a:solidFill>
                              <a:srgbClr val="C00000"/>
                            </a:solidFill>
                            <a:latin typeface="Cambria Math" panose="02040503050406030204" pitchFamily="18" charset="0"/>
                            <a:cs typeface="Arial" panose="020B0604020202020204" pitchFamily="34" charset="0"/>
                          </a:rPr>
                          <m:t>𝑳</m:t>
                        </m:r>
                      </m:e>
                      <m:sub>
                        <m:r>
                          <a:rPr lang="en-MY" altLang="en-US" sz="2400" b="1" i="1" smtClean="0">
                            <a:solidFill>
                              <a:srgbClr val="C00000"/>
                            </a:solidFill>
                            <a:latin typeface="Cambria Math" panose="02040503050406030204" pitchFamily="18" charset="0"/>
                            <a:cs typeface="Arial" panose="020B0604020202020204" pitchFamily="34" charset="0"/>
                          </a:rPr>
                          <m:t>𝒇</m:t>
                        </m:r>
                      </m:sub>
                    </m:sSub>
                  </m:oMath>
                </a14:m>
                <a:r>
                  <a:rPr lang="en-MY" altLang="en-US" sz="2400" b="1" dirty="0">
                    <a:solidFill>
                      <a:srgbClr val="C00000"/>
                    </a:solidFill>
                    <a:latin typeface="+mn-lt"/>
                    <a:cs typeface="Arial" panose="020B0604020202020204" pitchFamily="34" charset="0"/>
                  </a:rPr>
                  <a:t>, and total mass, </a:t>
                </a:r>
                <a14:m>
                  <m:oMath xmlns:m="http://schemas.openxmlformats.org/officeDocument/2006/math">
                    <m:sSub>
                      <m:sSubPr>
                        <m:ctrlPr>
                          <a:rPr lang="en-MY" altLang="en-US" sz="2400" b="1" i="1" smtClean="0">
                            <a:solidFill>
                              <a:srgbClr val="C00000"/>
                            </a:solidFill>
                            <a:latin typeface="Cambria Math" panose="02040503050406030204" pitchFamily="18" charset="0"/>
                            <a:cs typeface="Arial" panose="020B0604020202020204" pitchFamily="34" charset="0"/>
                          </a:rPr>
                        </m:ctrlPr>
                      </m:sSubPr>
                      <m:e>
                        <m:r>
                          <a:rPr lang="en-MY" altLang="en-US" sz="2400" b="1" i="1" smtClean="0">
                            <a:solidFill>
                              <a:srgbClr val="C00000"/>
                            </a:solidFill>
                            <a:latin typeface="Cambria Math" panose="02040503050406030204" pitchFamily="18" charset="0"/>
                            <a:cs typeface="Arial" panose="020B0604020202020204" pitchFamily="34" charset="0"/>
                          </a:rPr>
                          <m:t>𝑴</m:t>
                        </m:r>
                      </m:e>
                      <m:sub>
                        <m:r>
                          <a:rPr lang="en-MY" altLang="en-US" sz="2400" b="1" i="1" smtClean="0">
                            <a:solidFill>
                              <a:srgbClr val="C00000"/>
                            </a:solidFill>
                            <a:latin typeface="Cambria Math" panose="02040503050406030204" pitchFamily="18" charset="0"/>
                            <a:cs typeface="Arial" panose="020B0604020202020204" pitchFamily="34" charset="0"/>
                          </a:rPr>
                          <m:t>𝒇</m:t>
                        </m:r>
                      </m:sub>
                    </m:sSub>
                  </m:oMath>
                </a14:m>
                <a:r>
                  <a:rPr lang="en-MY" altLang="en-US" sz="2400" dirty="0">
                    <a:latin typeface="+mn-lt"/>
                    <a:cs typeface="Arial" panose="020B0604020202020204" pitchFamily="34" charset="0"/>
                  </a:rPr>
                  <a:t>, of the fuel are determined</a:t>
                </a:r>
              </a:p>
              <a:p>
                <a:pPr marL="457200" indent="-457200" defTabSz="914400" eaLnBrk="1" hangingPunct="1">
                  <a:buFont typeface="+mj-lt"/>
                  <a:buAutoNum type="arabicPeriod" startAt="10"/>
                </a:pPr>
                <a:endParaRPr lang="en-MY" altLang="en-US" sz="2400" dirty="0">
                  <a:latin typeface="+mn-lt"/>
                  <a:cs typeface="Arial" panose="020B0604020202020204" pitchFamily="34" charset="0"/>
                </a:endParaRPr>
              </a:p>
              <a:p>
                <a:pPr marL="457200" indent="-457200" defTabSz="914400" eaLnBrk="1" hangingPunct="1">
                  <a:buFont typeface="+mj-lt"/>
                  <a:buAutoNum type="arabicPeriod" startAt="10"/>
                </a:pPr>
                <a:endParaRPr lang="en-MY" altLang="en-US" sz="2400" dirty="0">
                  <a:latin typeface="+mn-lt"/>
                  <a:cs typeface="Arial" panose="020B0604020202020204" pitchFamily="34" charset="0"/>
                </a:endParaRPr>
              </a:p>
              <a:p>
                <a:pPr marL="457200" indent="-457200" defTabSz="914400" eaLnBrk="1" hangingPunct="1">
                  <a:buFont typeface="+mj-lt"/>
                  <a:buAutoNum type="arabicPeriod" startAt="10"/>
                </a:pPr>
                <a:endParaRPr lang="en-MY" altLang="en-US" sz="2400" dirty="0">
                  <a:latin typeface="+mn-lt"/>
                  <a:cs typeface="Arial" panose="020B0604020202020204" pitchFamily="34" charset="0"/>
                </a:endParaRPr>
              </a:p>
              <a:p>
                <a:pPr marL="457200" indent="-457200" defTabSz="914400" eaLnBrk="1" hangingPunct="1">
                  <a:buFont typeface="+mj-lt"/>
                  <a:buAutoNum type="arabicPeriod" startAt="10"/>
                </a:pPr>
                <a:endParaRPr lang="en-US" altLang="en-US" sz="2400" dirty="0">
                  <a:latin typeface="+mn-lt"/>
                  <a:cs typeface="Arial" panose="020B0604020202020204" pitchFamily="34" charset="0"/>
                </a:endParaRPr>
              </a:p>
            </p:txBody>
          </p:sp>
        </mc:Choice>
        <mc:Fallback xmlns="">
          <p:sp>
            <p:nvSpPr>
              <p:cNvPr id="3" name="Content Placeholder 2">
                <a:extLst>
                  <a:ext uri="{FF2B5EF4-FFF2-40B4-BE49-F238E27FC236}">
                    <a16:creationId xmlns="" xmlns:a16="http://schemas.microsoft.com/office/drawing/2014/main" xmlns:a14="http://schemas.microsoft.com/office/drawing/2010/main" id="{C309CF9C-1938-459C-973B-DC2D6785D6B7}"/>
                  </a:ext>
                </a:extLst>
              </p:cNvPr>
              <p:cNvSpPr txBox="1">
                <a:spLocks noRot="1" noChangeAspect="1" noMove="1" noResize="1" noEditPoints="1" noAdjustHandles="1" noChangeArrowheads="1" noChangeShapeType="1" noTextEdit="1"/>
              </p:cNvSpPr>
              <p:nvPr/>
            </p:nvSpPr>
            <p:spPr bwMode="auto">
              <a:xfrm>
                <a:off x="1232277" y="1738313"/>
                <a:ext cx="7629523" cy="5113311"/>
              </a:xfrm>
              <a:prstGeom prst="rect">
                <a:avLst/>
              </a:prstGeom>
              <a:blipFill rotWithShape="0">
                <a:blip r:embed="rId2"/>
                <a:stretch>
                  <a:fillRect l="-1278" t="-1788" r="-16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53895200-5117-4517-AC72-E1FF2B1C6F23}"/>
                  </a:ext>
                </a:extLst>
              </p:cNvPr>
              <p:cNvSpPr txBox="1"/>
              <p:nvPr/>
            </p:nvSpPr>
            <p:spPr>
              <a:xfrm>
                <a:off x="2818409" y="2553511"/>
                <a:ext cx="1243417" cy="7572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𝐴</m:t>
                          </m:r>
                        </m:e>
                        <m:sub>
                          <m:r>
                            <a:rPr lang="en-MY" sz="2400" b="0" i="1" smtClean="0">
                              <a:latin typeface="Cambria Math" panose="02040503050406030204" pitchFamily="18" charset="0"/>
                            </a:rPr>
                            <m:t>𝑡</m:t>
                          </m:r>
                        </m:sub>
                      </m:sSub>
                      <m:r>
                        <a:rPr lang="en-MY" sz="2400" b="0" i="1" smtClean="0">
                          <a:latin typeface="Cambria Math" panose="02040503050406030204" pitchFamily="18" charset="0"/>
                        </a:rPr>
                        <m:t>=</m:t>
                      </m:r>
                      <m:f>
                        <m:fPr>
                          <m:ctrlPr>
                            <a:rPr lang="en-MY" sz="2400" b="0" i="1" smtClean="0">
                              <a:latin typeface="Cambria Math" panose="02040503050406030204" pitchFamily="18" charset="0"/>
                            </a:rPr>
                          </m:ctrlPr>
                        </m:fPr>
                        <m:num>
                          <m:sSub>
                            <m:sSubPr>
                              <m:ctrlPr>
                                <a:rPr lang="en-MY" sz="2400" b="0" i="1" smtClean="0">
                                  <a:latin typeface="Cambria Math" panose="02040503050406030204" pitchFamily="18" charset="0"/>
                                </a:rPr>
                              </m:ctrlPr>
                            </m:sSubPr>
                            <m:e>
                              <m:r>
                                <a:rPr lang="en-MY" sz="2400" i="1" smtClean="0">
                                  <a:latin typeface="Cambria Math" panose="02040503050406030204" pitchFamily="18" charset="0"/>
                                </a:rPr>
                                <m:t>𝑄</m:t>
                              </m:r>
                            </m:e>
                            <m:sub>
                              <m:r>
                                <a:rPr lang="en-MY" sz="2400" b="0" i="1" smtClean="0">
                                  <a:latin typeface="Cambria Math" panose="02040503050406030204" pitchFamily="18" charset="0"/>
                                </a:rPr>
                                <m:t>𝑡</m:t>
                              </m:r>
                            </m:sub>
                          </m:sSub>
                        </m:num>
                        <m:den>
                          <m:sSubSup>
                            <m:sSubSupPr>
                              <m:ctrlPr>
                                <a:rPr lang="en-MY" sz="2400" i="1">
                                  <a:latin typeface="Cambria Math" panose="02040503050406030204" pitchFamily="18" charset="0"/>
                                </a:rPr>
                              </m:ctrlPr>
                            </m:sSubSupPr>
                            <m:e>
                              <m:r>
                                <a:rPr lang="en-MY" sz="2400" i="1">
                                  <a:latin typeface="Cambria Math" panose="02040503050406030204" pitchFamily="18" charset="0"/>
                                </a:rPr>
                                <m:t>𝑞</m:t>
                              </m:r>
                            </m:e>
                            <m:sub>
                              <m:r>
                                <a:rPr lang="en-MY" sz="2400" i="1">
                                  <a:latin typeface="Cambria Math" panose="02040503050406030204" pitchFamily="18" charset="0"/>
                                </a:rPr>
                                <m:t>𝑎𝑣</m:t>
                              </m:r>
                            </m:sub>
                            <m:sup>
                              <m:r>
                                <a:rPr lang="en-MY" sz="2400" i="1">
                                  <a:latin typeface="Cambria Math" panose="02040503050406030204" pitchFamily="18" charset="0"/>
                                </a:rPr>
                                <m:t>′′</m:t>
                              </m:r>
                            </m:sup>
                          </m:sSubSup>
                        </m:den>
                      </m:f>
                    </m:oMath>
                  </m:oMathPara>
                </a14:m>
                <a:endParaRPr lang="en-MY" dirty="0"/>
              </a:p>
            </p:txBody>
          </p:sp>
        </mc:Choice>
        <mc:Fallback xmlns="">
          <p:sp>
            <p:nvSpPr>
              <p:cNvPr id="4" name="TextBox 3">
                <a:extLst>
                  <a:ext uri="{FF2B5EF4-FFF2-40B4-BE49-F238E27FC236}">
                    <a16:creationId xmlns="" xmlns:a16="http://schemas.microsoft.com/office/drawing/2014/main" xmlns:a14="http://schemas.microsoft.com/office/drawing/2010/main" id="{53895200-5117-4517-AC72-E1FF2B1C6F23}"/>
                  </a:ext>
                </a:extLst>
              </p:cNvPr>
              <p:cNvSpPr txBox="1">
                <a:spLocks noRot="1" noChangeAspect="1" noMove="1" noResize="1" noEditPoints="1" noAdjustHandles="1" noChangeArrowheads="1" noChangeShapeType="1" noTextEdit="1"/>
              </p:cNvSpPr>
              <p:nvPr/>
            </p:nvSpPr>
            <p:spPr>
              <a:xfrm>
                <a:off x="2818409" y="2553511"/>
                <a:ext cx="1243417" cy="757259"/>
              </a:xfrm>
              <a:prstGeom prst="rect">
                <a:avLst/>
              </a:prstGeom>
              <a:blipFill rotWithShape="0">
                <a:blip r:embed="rId3"/>
                <a:stretch>
                  <a:fillRect/>
                </a:stretch>
              </a:blipFill>
            </p:spPr>
            <p:txBody>
              <a:bodyPr/>
              <a:lstStyle/>
              <a:p>
                <a:r>
                  <a:rPr lang="en-MY">
                    <a:noFill/>
                  </a:rPr>
                  <a:t> </a:t>
                </a:r>
              </a:p>
            </p:txBody>
          </p:sp>
        </mc:Fallback>
      </mc:AlternateContent>
      <p:sp>
        <p:nvSpPr>
          <p:cNvPr id="5" name="TextBox 4">
            <a:extLst>
              <a:ext uri="{FF2B5EF4-FFF2-40B4-BE49-F238E27FC236}">
                <a16:creationId xmlns:a16="http://schemas.microsoft.com/office/drawing/2014/main" xmlns="" id="{23ABC5E1-C39A-4972-97AC-047E522761C2}"/>
              </a:ext>
            </a:extLst>
          </p:cNvPr>
          <p:cNvSpPr txBox="1"/>
          <p:nvPr/>
        </p:nvSpPr>
        <p:spPr>
          <a:xfrm>
            <a:off x="7572233" y="2756099"/>
            <a:ext cx="416781" cy="307777"/>
          </a:xfrm>
          <a:prstGeom prst="rect">
            <a:avLst/>
          </a:prstGeom>
          <a:noFill/>
        </p:spPr>
        <p:txBody>
          <a:bodyPr wrap="none" lIns="0" tIns="0" rIns="0" bIns="0" rtlCol="0">
            <a:spAutoFit/>
          </a:bodyPr>
          <a:lstStyle/>
          <a:p>
            <a:r>
              <a:rPr lang="en-MY" sz="2000" dirty="0"/>
              <a:t>(11)</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5C2110B1-C252-4C16-92A9-65BB23714A10}"/>
                  </a:ext>
                </a:extLst>
              </p:cNvPr>
              <p:cNvSpPr txBox="1"/>
              <p:nvPr/>
            </p:nvSpPr>
            <p:spPr>
              <a:xfrm>
                <a:off x="1232277" y="3429000"/>
                <a:ext cx="7236787" cy="369332"/>
              </a:xfrm>
              <a:prstGeom prst="rect">
                <a:avLst/>
              </a:prstGeom>
              <a:noFill/>
            </p:spPr>
            <p:txBody>
              <a:bodyPr wrap="square" rtlCol="0">
                <a:spAutoFit/>
              </a:bodyPr>
              <a:lstStyle/>
              <a:p>
                <a14:m>
                  <m:oMath xmlns:m="http://schemas.openxmlformats.org/officeDocument/2006/math">
                    <m:sSub>
                      <m:sSubPr>
                        <m:ctrlPr>
                          <a:rPr lang="en-MY" i="1">
                            <a:latin typeface="Cambria Math" panose="02040503050406030204" pitchFamily="18" charset="0"/>
                          </a:rPr>
                        </m:ctrlPr>
                      </m:sSubPr>
                      <m:e>
                        <m:r>
                          <a:rPr lang="en-MY" i="1">
                            <a:latin typeface="Cambria Math" panose="02040503050406030204" pitchFamily="18" charset="0"/>
                          </a:rPr>
                          <m:t>𝑄</m:t>
                        </m:r>
                      </m:e>
                      <m:sub>
                        <m:r>
                          <a:rPr lang="en-MY" i="1">
                            <a:latin typeface="Cambria Math" panose="02040503050406030204" pitchFamily="18" charset="0"/>
                          </a:rPr>
                          <m:t>𝑡</m:t>
                        </m:r>
                      </m:sub>
                    </m:sSub>
                  </m:oMath>
                </a14:m>
                <a:r>
                  <a:rPr lang="en-MY" dirty="0"/>
                  <a:t>: is the total thermal energy output of the core, obtained in step 5</a:t>
                </a:r>
              </a:p>
            </p:txBody>
          </p:sp>
        </mc:Choice>
        <mc:Fallback xmlns="">
          <p:sp>
            <p:nvSpPr>
              <p:cNvPr id="6" name="TextBox 5">
                <a:extLst>
                  <a:ext uri="{FF2B5EF4-FFF2-40B4-BE49-F238E27FC236}">
                    <a16:creationId xmlns="" xmlns:a16="http://schemas.microsoft.com/office/drawing/2014/main" xmlns:a14="http://schemas.microsoft.com/office/drawing/2010/main" id="{5C2110B1-C252-4C16-92A9-65BB23714A10}"/>
                  </a:ext>
                </a:extLst>
              </p:cNvPr>
              <p:cNvSpPr txBox="1">
                <a:spLocks noRot="1" noChangeAspect="1" noMove="1" noResize="1" noEditPoints="1" noAdjustHandles="1" noChangeArrowheads="1" noChangeShapeType="1" noTextEdit="1"/>
              </p:cNvSpPr>
              <p:nvPr/>
            </p:nvSpPr>
            <p:spPr>
              <a:xfrm>
                <a:off x="1232277" y="3429000"/>
                <a:ext cx="7236787" cy="369332"/>
              </a:xfrm>
              <a:prstGeom prst="rect">
                <a:avLst/>
              </a:prstGeom>
              <a:blipFill rotWithShape="0">
                <a:blip r:embed="rId4"/>
                <a:stretch>
                  <a:fillRect l="-168" t="-10000" b="-25000"/>
                </a:stretch>
              </a:blipFill>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F6231463-AE1D-4525-BBC0-798A191B47A0}"/>
                  </a:ext>
                </a:extLst>
              </p:cNvPr>
              <p:cNvSpPr txBox="1"/>
              <p:nvPr/>
            </p:nvSpPr>
            <p:spPr>
              <a:xfrm>
                <a:off x="1912723" y="5101183"/>
                <a:ext cx="1502847" cy="693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𝐿</m:t>
                          </m:r>
                        </m:e>
                        <m:sub>
                          <m:r>
                            <a:rPr lang="en-MY" sz="2400" b="0" i="1" smtClean="0">
                              <a:latin typeface="Cambria Math" panose="02040503050406030204" pitchFamily="18" charset="0"/>
                            </a:rPr>
                            <m:t>𝑓</m:t>
                          </m:r>
                        </m:sub>
                      </m:sSub>
                      <m:r>
                        <a:rPr lang="en-MY" sz="2400" b="0" i="1" smtClean="0">
                          <a:latin typeface="Cambria Math" panose="02040503050406030204" pitchFamily="18" charset="0"/>
                        </a:rPr>
                        <m:t>=</m:t>
                      </m:r>
                      <m:f>
                        <m:fPr>
                          <m:ctrlPr>
                            <a:rPr lang="en-MY" sz="2400" b="0" i="1" smtClean="0">
                              <a:latin typeface="Cambria Math" panose="02040503050406030204" pitchFamily="18" charset="0"/>
                            </a:rPr>
                          </m:ctrlPr>
                        </m:fPr>
                        <m:num>
                          <m:r>
                            <a:rPr lang="en-MY" sz="2400" b="0" i="1" smtClean="0">
                              <a:latin typeface="Cambria Math" panose="02040503050406030204" pitchFamily="18" charset="0"/>
                            </a:rPr>
                            <m:t>1</m:t>
                          </m:r>
                        </m:num>
                        <m:den>
                          <m:r>
                            <a:rPr lang="en-MY" sz="2400" b="0" i="1" smtClean="0">
                              <a:latin typeface="Cambria Math" panose="02040503050406030204" pitchFamily="18" charset="0"/>
                              <a:ea typeface="Cambria Math" panose="02040503050406030204" pitchFamily="18" charset="0"/>
                            </a:rPr>
                            <m:t>𝜋</m:t>
                          </m:r>
                          <m:r>
                            <a:rPr lang="en-MY" sz="2400" b="0" i="1" smtClean="0">
                              <a:latin typeface="Cambria Math" panose="02040503050406030204" pitchFamily="18" charset="0"/>
                              <a:ea typeface="Cambria Math" panose="02040503050406030204" pitchFamily="18" charset="0"/>
                            </a:rPr>
                            <m:t>𝑑</m:t>
                          </m:r>
                        </m:den>
                      </m:f>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𝐴</m:t>
                          </m:r>
                        </m:e>
                        <m:sub>
                          <m:r>
                            <a:rPr lang="en-MY" sz="2400" b="0" i="1" smtClean="0">
                              <a:latin typeface="Cambria Math" panose="02040503050406030204" pitchFamily="18" charset="0"/>
                            </a:rPr>
                            <m:t>𝑡</m:t>
                          </m:r>
                        </m:sub>
                      </m:sSub>
                    </m:oMath>
                  </m:oMathPara>
                </a14:m>
                <a:endParaRPr lang="en-MY" dirty="0"/>
              </a:p>
            </p:txBody>
          </p:sp>
        </mc:Choice>
        <mc:Fallback xmlns="">
          <p:sp>
            <p:nvSpPr>
              <p:cNvPr id="7" name="TextBox 6">
                <a:extLst>
                  <a:ext uri="{FF2B5EF4-FFF2-40B4-BE49-F238E27FC236}">
                    <a16:creationId xmlns="" xmlns:a16="http://schemas.microsoft.com/office/drawing/2014/main" xmlns:a14="http://schemas.microsoft.com/office/drawing/2010/main" id="{F6231463-AE1D-4525-BBC0-798A191B47A0}"/>
                  </a:ext>
                </a:extLst>
              </p:cNvPr>
              <p:cNvSpPr txBox="1">
                <a:spLocks noRot="1" noChangeAspect="1" noMove="1" noResize="1" noEditPoints="1" noAdjustHandles="1" noChangeArrowheads="1" noChangeShapeType="1" noTextEdit="1"/>
              </p:cNvSpPr>
              <p:nvPr/>
            </p:nvSpPr>
            <p:spPr>
              <a:xfrm>
                <a:off x="1912723" y="5101183"/>
                <a:ext cx="1502847" cy="693844"/>
              </a:xfrm>
              <a:prstGeom prst="rect">
                <a:avLst/>
              </a:prstGeom>
              <a:blipFill rotWithShape="0">
                <a:blip r:embed="rId5"/>
                <a:stretch>
                  <a:fillRect/>
                </a:stretch>
              </a:blipFill>
            </p:spPr>
            <p:txBody>
              <a:bodyPr/>
              <a:lstStyle/>
              <a:p>
                <a:r>
                  <a:rPr lang="en-MY">
                    <a:noFill/>
                  </a:rPr>
                  <a:t> </a:t>
                </a:r>
              </a:p>
            </p:txBody>
          </p:sp>
        </mc:Fallback>
      </mc:AlternateContent>
      <p:sp>
        <p:nvSpPr>
          <p:cNvPr id="8" name="TextBox 7">
            <a:extLst>
              <a:ext uri="{FF2B5EF4-FFF2-40B4-BE49-F238E27FC236}">
                <a16:creationId xmlns:a16="http://schemas.microsoft.com/office/drawing/2014/main" xmlns="" id="{0171E8BA-5D55-43F2-9755-307E8B2F15D0}"/>
              </a:ext>
            </a:extLst>
          </p:cNvPr>
          <p:cNvSpPr txBox="1"/>
          <p:nvPr/>
        </p:nvSpPr>
        <p:spPr>
          <a:xfrm>
            <a:off x="3672530" y="5324192"/>
            <a:ext cx="286938" cy="307777"/>
          </a:xfrm>
          <a:prstGeom prst="rect">
            <a:avLst/>
          </a:prstGeom>
          <a:noFill/>
        </p:spPr>
        <p:txBody>
          <a:bodyPr wrap="none" lIns="0" tIns="0" rIns="0" bIns="0" rtlCol="0">
            <a:spAutoFit/>
          </a:bodyPr>
          <a:lstStyle/>
          <a:p>
            <a:r>
              <a:rPr lang="en-MY" sz="2000" dirty="0"/>
              <a:t>(9)</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B0ED15D0-A654-4725-B196-25DB06D94D49}"/>
                  </a:ext>
                </a:extLst>
              </p:cNvPr>
              <p:cNvSpPr txBox="1"/>
              <p:nvPr/>
            </p:nvSpPr>
            <p:spPr>
              <a:xfrm>
                <a:off x="5873030" y="5101183"/>
                <a:ext cx="1702774" cy="7411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𝑀</m:t>
                          </m:r>
                        </m:e>
                        <m:sub>
                          <m:r>
                            <a:rPr lang="en-MY" sz="2400" b="0" i="1" smtClean="0">
                              <a:latin typeface="Cambria Math" panose="02040503050406030204" pitchFamily="18" charset="0"/>
                            </a:rPr>
                            <m:t>𝑡</m:t>
                          </m:r>
                        </m:sub>
                      </m:sSub>
                      <m:r>
                        <a:rPr lang="en-MY" sz="2400" b="0" i="1" smtClean="0">
                          <a:latin typeface="Cambria Math" panose="02040503050406030204" pitchFamily="18" charset="0"/>
                        </a:rPr>
                        <m:t>=</m:t>
                      </m:r>
                      <m:f>
                        <m:fPr>
                          <m:ctrlPr>
                            <a:rPr lang="en-MY" sz="2400" b="0" i="1" smtClean="0">
                              <a:latin typeface="Cambria Math" panose="02040503050406030204" pitchFamily="18" charset="0"/>
                            </a:rPr>
                          </m:ctrlPr>
                        </m:fPr>
                        <m:num>
                          <m:sSup>
                            <m:sSupPr>
                              <m:ctrlPr>
                                <a:rPr lang="en-MY" sz="2400" b="0" i="1" smtClean="0">
                                  <a:latin typeface="Cambria Math" panose="02040503050406030204" pitchFamily="18" charset="0"/>
                                </a:rPr>
                              </m:ctrlPr>
                            </m:sSupPr>
                            <m:e>
                              <m:r>
                                <a:rPr lang="en-MY" sz="2400" b="0" i="1" smtClean="0">
                                  <a:latin typeface="Cambria Math" panose="02040503050406030204" pitchFamily="18" charset="0"/>
                                </a:rPr>
                                <m:t>𝑑</m:t>
                              </m:r>
                            </m:e>
                            <m:sup>
                              <m:r>
                                <a:rPr lang="en-MY" sz="2400" b="0" i="1" smtClean="0">
                                  <a:latin typeface="Cambria Math" panose="02040503050406030204" pitchFamily="18" charset="0"/>
                                </a:rPr>
                                <m:t>2</m:t>
                              </m:r>
                            </m:sup>
                          </m:sSup>
                          <m:r>
                            <a:rPr lang="en-MY" sz="2400" b="0" i="1" smtClean="0">
                              <a:latin typeface="Cambria Math" panose="02040503050406030204" pitchFamily="18" charset="0"/>
                              <a:ea typeface="Cambria Math" panose="02040503050406030204" pitchFamily="18" charset="0"/>
                            </a:rPr>
                            <m:t>𝜌</m:t>
                          </m:r>
                        </m:num>
                        <m:den>
                          <m:r>
                            <a:rPr lang="en-MY" sz="2400" b="0" i="1" smtClean="0">
                              <a:latin typeface="Cambria Math" panose="02040503050406030204" pitchFamily="18" charset="0"/>
                            </a:rPr>
                            <m:t>4</m:t>
                          </m:r>
                          <m:r>
                            <a:rPr lang="en-MY" sz="2400" b="0" i="1" smtClean="0">
                              <a:latin typeface="Cambria Math" panose="02040503050406030204" pitchFamily="18" charset="0"/>
                            </a:rPr>
                            <m:t>𝑑</m:t>
                          </m:r>
                        </m:den>
                      </m:f>
                      <m:sSub>
                        <m:sSubPr>
                          <m:ctrlPr>
                            <a:rPr lang="en-MY" sz="2400" b="0" i="1" smtClean="0">
                              <a:latin typeface="Cambria Math" panose="02040503050406030204" pitchFamily="18" charset="0"/>
                            </a:rPr>
                          </m:ctrlPr>
                        </m:sSubPr>
                        <m:e>
                          <m:r>
                            <a:rPr lang="en-MY" sz="2400" b="0" i="1" smtClean="0">
                              <a:latin typeface="Cambria Math" panose="02040503050406030204" pitchFamily="18" charset="0"/>
                            </a:rPr>
                            <m:t>𝐴</m:t>
                          </m:r>
                        </m:e>
                        <m:sub>
                          <m:r>
                            <a:rPr lang="en-MY" sz="2400" b="0" i="1" smtClean="0">
                              <a:latin typeface="Cambria Math" panose="02040503050406030204" pitchFamily="18" charset="0"/>
                            </a:rPr>
                            <m:t>𝑡</m:t>
                          </m:r>
                        </m:sub>
                      </m:sSub>
                    </m:oMath>
                  </m:oMathPara>
                </a14:m>
                <a:endParaRPr lang="en-MY" dirty="0"/>
              </a:p>
            </p:txBody>
          </p:sp>
        </mc:Choice>
        <mc:Fallback xmlns="">
          <p:sp>
            <p:nvSpPr>
              <p:cNvPr id="9" name="TextBox 8">
                <a:extLst>
                  <a:ext uri="{FF2B5EF4-FFF2-40B4-BE49-F238E27FC236}">
                    <a16:creationId xmlns="" xmlns:a16="http://schemas.microsoft.com/office/drawing/2014/main" xmlns:a14="http://schemas.microsoft.com/office/drawing/2010/main" id="{B0ED15D0-A654-4725-B196-25DB06D94D49}"/>
                  </a:ext>
                </a:extLst>
              </p:cNvPr>
              <p:cNvSpPr txBox="1">
                <a:spLocks noRot="1" noChangeAspect="1" noMove="1" noResize="1" noEditPoints="1" noAdjustHandles="1" noChangeArrowheads="1" noChangeShapeType="1" noTextEdit="1"/>
              </p:cNvSpPr>
              <p:nvPr/>
            </p:nvSpPr>
            <p:spPr>
              <a:xfrm>
                <a:off x="5873030" y="5101183"/>
                <a:ext cx="1702774" cy="741100"/>
              </a:xfrm>
              <a:prstGeom prst="rect">
                <a:avLst/>
              </a:prstGeom>
              <a:blipFill rotWithShape="0">
                <a:blip r:embed="rId6"/>
                <a:stretch>
                  <a:fillRect/>
                </a:stretch>
              </a:blipFill>
            </p:spPr>
            <p:txBody>
              <a:bodyPr/>
              <a:lstStyle/>
              <a:p>
                <a:r>
                  <a:rPr lang="en-MY">
                    <a:noFill/>
                  </a:rPr>
                  <a:t> </a:t>
                </a:r>
              </a:p>
            </p:txBody>
          </p:sp>
        </mc:Fallback>
      </mc:AlternateContent>
      <p:sp>
        <p:nvSpPr>
          <p:cNvPr id="10" name="TextBox 9">
            <a:extLst>
              <a:ext uri="{FF2B5EF4-FFF2-40B4-BE49-F238E27FC236}">
                <a16:creationId xmlns:a16="http://schemas.microsoft.com/office/drawing/2014/main" xmlns="" id="{0EA99781-46EF-400A-B446-61897BCCF587}"/>
              </a:ext>
            </a:extLst>
          </p:cNvPr>
          <p:cNvSpPr txBox="1"/>
          <p:nvPr/>
        </p:nvSpPr>
        <p:spPr>
          <a:xfrm>
            <a:off x="7911723" y="5324192"/>
            <a:ext cx="416781" cy="307777"/>
          </a:xfrm>
          <a:prstGeom prst="rect">
            <a:avLst/>
          </a:prstGeom>
          <a:noFill/>
        </p:spPr>
        <p:txBody>
          <a:bodyPr wrap="none" lIns="0" tIns="0" rIns="0" bIns="0" rtlCol="0">
            <a:spAutoFit/>
          </a:bodyPr>
          <a:lstStyle/>
          <a:p>
            <a:r>
              <a:rPr lang="en-MY" sz="2000" dirty="0"/>
              <a:t>(10)</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352E0529-3E35-43EB-B92B-9B3D54A3A99D}"/>
                  </a:ext>
                </a:extLst>
              </p:cNvPr>
              <p:cNvSpPr txBox="1"/>
              <p:nvPr/>
            </p:nvSpPr>
            <p:spPr>
              <a:xfrm>
                <a:off x="282200" y="5922014"/>
                <a:ext cx="8861800" cy="945580"/>
              </a:xfrm>
              <a:prstGeom prst="rect">
                <a:avLst/>
              </a:prstGeom>
              <a:solidFill>
                <a:schemeClr val="bg1"/>
              </a:solidFill>
            </p:spPr>
            <p:txBody>
              <a:bodyPr wrap="square" rtlCol="0">
                <a:spAutoFit/>
              </a:bodyPr>
              <a:lstStyle/>
              <a:p>
                <a14:m>
                  <m:oMath xmlns:m="http://schemas.openxmlformats.org/officeDocument/2006/math">
                    <m:r>
                      <a:rPr lang="en-MY" b="0" i="1" smtClean="0">
                        <a:latin typeface="Cambria Math" panose="02040503050406030204" pitchFamily="18" charset="0"/>
                      </a:rPr>
                      <m:t>𝑑</m:t>
                    </m:r>
                  </m:oMath>
                </a14:m>
                <a:r>
                  <a:rPr lang="en-MY" dirty="0"/>
                  <a:t> &amp; </a:t>
                </a:r>
                <a14:m>
                  <m:oMath xmlns:m="http://schemas.openxmlformats.org/officeDocument/2006/math">
                    <m:r>
                      <a:rPr lang="en-MY" b="0" i="1" smtClean="0">
                        <a:latin typeface="Cambria Math" panose="02040503050406030204" pitchFamily="18" charset="0"/>
                        <a:ea typeface="Cambria Math" panose="02040503050406030204" pitchFamily="18" charset="0"/>
                      </a:rPr>
                      <m:t>𝜌</m:t>
                    </m:r>
                  </m:oMath>
                </a14:m>
                <a:r>
                  <a:rPr lang="en-MY" dirty="0"/>
                  <a:t> : are the fuel material diameter and density</a:t>
                </a:r>
              </a:p>
              <a:p>
                <a14:m>
                  <m:oMath xmlns:m="http://schemas.openxmlformats.org/officeDocument/2006/math">
                    <m:sSub>
                      <m:sSubPr>
                        <m:ctrlPr>
                          <a:rPr lang="en-MY" sz="1800" b="0" i="1" smtClean="0">
                            <a:latin typeface="Cambria Math" panose="02040503050406030204" pitchFamily="18" charset="0"/>
                          </a:rPr>
                        </m:ctrlPr>
                      </m:sSubPr>
                      <m:e>
                        <m:r>
                          <a:rPr lang="en-MY" sz="1800" b="0" i="1" smtClean="0">
                            <a:latin typeface="Cambria Math" panose="02040503050406030204" pitchFamily="18" charset="0"/>
                          </a:rPr>
                          <m:t>𝐿</m:t>
                        </m:r>
                      </m:e>
                      <m:sub>
                        <m:r>
                          <a:rPr lang="en-MY" sz="1800" b="0" i="1" smtClean="0">
                            <a:latin typeface="Cambria Math" panose="02040503050406030204" pitchFamily="18" charset="0"/>
                          </a:rPr>
                          <m:t>𝑓</m:t>
                        </m:r>
                      </m:sub>
                    </m:sSub>
                  </m:oMath>
                </a14:m>
                <a:r>
                  <a:rPr lang="en-MY" dirty="0"/>
                  <a:t>: total length</a:t>
                </a:r>
              </a:p>
              <a:p>
                <a:r>
                  <a:rPr lang="en-MY" dirty="0"/>
                  <a:t> </a:t>
                </a:r>
                <a14:m>
                  <m:oMath xmlns:m="http://schemas.openxmlformats.org/officeDocument/2006/math">
                    <m:sSub>
                      <m:sSubPr>
                        <m:ctrlPr>
                          <a:rPr lang="en-MY" sz="1800" b="0" i="1" smtClean="0">
                            <a:latin typeface="Cambria Math" panose="02040503050406030204" pitchFamily="18" charset="0"/>
                          </a:rPr>
                        </m:ctrlPr>
                      </m:sSubPr>
                      <m:e>
                        <m:r>
                          <a:rPr lang="en-MY" sz="1800" b="0" i="1" smtClean="0">
                            <a:latin typeface="Cambria Math" panose="02040503050406030204" pitchFamily="18" charset="0"/>
                          </a:rPr>
                          <m:t>𝑀</m:t>
                        </m:r>
                      </m:e>
                      <m:sub>
                        <m:r>
                          <a:rPr lang="en-MY" sz="1800" b="0" i="1" smtClean="0">
                            <a:latin typeface="Cambria Math" panose="02040503050406030204" pitchFamily="18" charset="0"/>
                          </a:rPr>
                          <m:t>𝑡</m:t>
                        </m:r>
                      </m:sub>
                    </m:sSub>
                  </m:oMath>
                </a14:m>
                <a:r>
                  <a:rPr lang="en-MY" dirty="0"/>
                  <a:t>: total mass</a:t>
                </a:r>
              </a:p>
            </p:txBody>
          </p:sp>
        </mc:Choice>
        <mc:Fallback xmlns="">
          <p:sp>
            <p:nvSpPr>
              <p:cNvPr id="11" name="TextBox 10">
                <a:extLst>
                  <a:ext uri="{FF2B5EF4-FFF2-40B4-BE49-F238E27FC236}">
                    <a16:creationId xmlns="" xmlns:a16="http://schemas.microsoft.com/office/drawing/2014/main" xmlns:a14="http://schemas.microsoft.com/office/drawing/2010/main" id="{352E0529-3E35-43EB-B92B-9B3D54A3A99D}"/>
                  </a:ext>
                </a:extLst>
              </p:cNvPr>
              <p:cNvSpPr txBox="1">
                <a:spLocks noRot="1" noChangeAspect="1" noMove="1" noResize="1" noEditPoints="1" noAdjustHandles="1" noChangeArrowheads="1" noChangeShapeType="1" noTextEdit="1"/>
              </p:cNvSpPr>
              <p:nvPr/>
            </p:nvSpPr>
            <p:spPr>
              <a:xfrm>
                <a:off x="282200" y="5922014"/>
                <a:ext cx="8861800" cy="945580"/>
              </a:xfrm>
              <a:prstGeom prst="rect">
                <a:avLst/>
              </a:prstGeom>
              <a:blipFill rotWithShape="0">
                <a:blip r:embed="rId7"/>
                <a:stretch>
                  <a:fillRect t="-3205" b="-8974"/>
                </a:stretch>
              </a:blipFill>
            </p:spPr>
            <p:txBody>
              <a:bodyPr/>
              <a:lstStyle/>
              <a:p>
                <a:r>
                  <a:rPr lang="en-MY">
                    <a:noFill/>
                  </a:rPr>
                  <a:t> </a:t>
                </a:r>
              </a:p>
            </p:txBody>
          </p:sp>
        </mc:Fallback>
      </mc:AlternateContent>
      <p:sp>
        <p:nvSpPr>
          <p:cNvPr id="12" name="Title 1">
            <a:extLst>
              <a:ext uri="{FF2B5EF4-FFF2-40B4-BE49-F238E27FC236}">
                <a16:creationId xmlns:a16="http://schemas.microsoft.com/office/drawing/2014/main" xmlns="" id="{ED1E8035-98EC-4123-894C-2EC990E6074E}"/>
              </a:ext>
            </a:extLst>
          </p:cNvPr>
          <p:cNvSpPr txBox="1">
            <a:spLocks noChangeArrowheads="1"/>
          </p:cNvSpPr>
          <p:nvPr/>
        </p:nvSpPr>
        <p:spPr bwMode="auto">
          <a:xfrm>
            <a:off x="1090333"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Reactor and Core </a:t>
            </a:r>
            <a:r>
              <a:rPr lang="en-US" altLang="en-US" sz="3600" dirty="0">
                <a:solidFill>
                  <a:srgbClr val="7B0132"/>
                </a:solidFill>
                <a:latin typeface="Britannic Bold" panose="020B0903060703020204" pitchFamily="34" charset="0"/>
                <a:cs typeface="Arial" panose="020B0604020202020204" pitchFamily="34" charset="0"/>
              </a:rPr>
              <a:t>Thermal </a:t>
            </a:r>
            <a:r>
              <a:rPr lang="en-US" altLang="en-US" sz="3600" dirty="0" smtClean="0">
                <a:solidFill>
                  <a:srgbClr val="7B0132"/>
                </a:solidFill>
                <a:latin typeface="Britannic Bold" panose="020B0903060703020204" pitchFamily="34" charset="0"/>
                <a:cs typeface="Arial" panose="020B0604020202020204" pitchFamily="34" charset="0"/>
              </a:rPr>
              <a:t>Design</a:t>
            </a:r>
          </a:p>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Procedure</a:t>
            </a:r>
            <a:endParaRPr lang="en-US" altLang="en-US" sz="3600" dirty="0">
              <a:solidFill>
                <a:srgbClr val="7B0132"/>
              </a:solidFill>
              <a:latin typeface="Britannic Bold" panose="020B0903060703020204" pitchFamily="34" charset="0"/>
              <a:cs typeface="Arial" panose="020B0604020202020204" pitchFamily="34" charset="0"/>
            </a:endParaRPr>
          </a:p>
        </p:txBody>
      </p:sp>
    </p:spTree>
    <p:extLst>
      <p:ext uri="{BB962C8B-B14F-4D97-AF65-F5344CB8AC3E}">
        <p14:creationId xmlns:p14="http://schemas.microsoft.com/office/powerpoint/2010/main" val="95501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EF54AFB-DBDD-4862-B987-A898B94513FB}"/>
              </a:ext>
            </a:extLst>
          </p:cNvPr>
          <p:cNvSpPr txBox="1">
            <a:spLocks noChangeArrowheads="1"/>
          </p:cNvSpPr>
          <p:nvPr/>
        </p:nvSpPr>
        <p:spPr bwMode="auto">
          <a:xfrm>
            <a:off x="1232277" y="1738314"/>
            <a:ext cx="7629523" cy="2918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indent="-457200" defTabSz="914400" eaLnBrk="1" hangingPunct="1">
              <a:buFont typeface="+mj-lt"/>
              <a:buAutoNum type="arabicPeriod" startAt="12"/>
            </a:pPr>
            <a:r>
              <a:rPr lang="en-US" altLang="en-US" sz="2400" dirty="0">
                <a:latin typeface="+mn-lt"/>
                <a:cs typeface="Arial" panose="020B0604020202020204" pitchFamily="34" charset="0"/>
              </a:rPr>
              <a:t>The </a:t>
            </a:r>
            <a:r>
              <a:rPr lang="en-US" altLang="en-US" sz="2400" b="1" dirty="0">
                <a:solidFill>
                  <a:srgbClr val="C00000"/>
                </a:solidFill>
                <a:latin typeface="+mn-lt"/>
                <a:cs typeface="Arial" panose="020B0604020202020204" pitchFamily="34" charset="0"/>
              </a:rPr>
              <a:t>overall core shape</a:t>
            </a:r>
            <a:r>
              <a:rPr lang="en-US" altLang="en-US" sz="2400" dirty="0">
                <a:latin typeface="+mn-lt"/>
                <a:cs typeface="Arial" panose="020B0604020202020204" pitchFamily="34" charset="0"/>
              </a:rPr>
              <a:t> is now determined, e.g., an upright cylinder of a certain height to diameter ratio, commensurate with pressure drops, reactor pressure vessel diameter, etc. </a:t>
            </a:r>
          </a:p>
          <a:p>
            <a:pPr marL="457200" indent="-457200" defTabSz="914400" eaLnBrk="1" hangingPunct="1">
              <a:buFont typeface="+mj-lt"/>
              <a:buAutoNum type="arabicPeriod" startAt="12"/>
            </a:pPr>
            <a:r>
              <a:rPr lang="en-US" altLang="en-US" sz="2400" dirty="0">
                <a:latin typeface="+mn-lt"/>
                <a:cs typeface="Arial" panose="020B0604020202020204" pitchFamily="34" charset="0"/>
              </a:rPr>
              <a:t>The </a:t>
            </a:r>
            <a:r>
              <a:rPr lang="en-US" altLang="en-US" sz="2400" b="1" dirty="0">
                <a:solidFill>
                  <a:srgbClr val="C00000"/>
                </a:solidFill>
                <a:latin typeface="+mn-lt"/>
                <a:cs typeface="Arial" panose="020B0604020202020204" pitchFamily="34" charset="0"/>
              </a:rPr>
              <a:t>maximum fuel cladding and </a:t>
            </a:r>
            <a:r>
              <a:rPr lang="en-US" altLang="en-US" sz="2400" b="1" dirty="0" err="1">
                <a:solidFill>
                  <a:srgbClr val="C00000"/>
                </a:solidFill>
                <a:latin typeface="+mn-lt"/>
                <a:cs typeface="Arial" panose="020B0604020202020204" pitchFamily="34" charset="0"/>
              </a:rPr>
              <a:t>centre</a:t>
            </a:r>
            <a:r>
              <a:rPr lang="en-US" altLang="en-US" sz="2400" b="1" dirty="0">
                <a:solidFill>
                  <a:srgbClr val="C00000"/>
                </a:solidFill>
                <a:latin typeface="+mn-lt"/>
                <a:cs typeface="Arial" panose="020B0604020202020204" pitchFamily="34" charset="0"/>
              </a:rPr>
              <a:t> line temperatures</a:t>
            </a:r>
            <a:r>
              <a:rPr lang="en-US" altLang="en-US" sz="2400" dirty="0">
                <a:latin typeface="+mn-lt"/>
                <a:cs typeface="Arial" panose="020B0604020202020204" pitchFamily="34" charset="0"/>
              </a:rPr>
              <a:t> are now checked using the individual hot-spot factors to ascertain that they do not exceed material limitations</a:t>
            </a:r>
          </a:p>
          <a:p>
            <a:pPr marL="0" indent="0" defTabSz="914400" eaLnBrk="1" hangingPunct="1">
              <a:buNone/>
            </a:pPr>
            <a:endParaRPr lang="en-US" altLang="en-US" sz="2400" dirty="0">
              <a:latin typeface="+mn-lt"/>
              <a:cs typeface="Arial" panose="020B0604020202020204" pitchFamily="34" charset="0"/>
            </a:endParaRPr>
          </a:p>
        </p:txBody>
      </p:sp>
      <p:sp>
        <p:nvSpPr>
          <p:cNvPr id="4" name="TextBox 3"/>
          <p:cNvSpPr txBox="1"/>
          <p:nvPr/>
        </p:nvSpPr>
        <p:spPr>
          <a:xfrm>
            <a:off x="1871133" y="4826000"/>
            <a:ext cx="7057207" cy="1477328"/>
          </a:xfrm>
          <a:prstGeom prst="rect">
            <a:avLst/>
          </a:prstGeom>
          <a:noFill/>
        </p:spPr>
        <p:txBody>
          <a:bodyPr wrap="square" rtlCol="0">
            <a:spAutoFit/>
          </a:bodyPr>
          <a:lstStyle/>
          <a:p>
            <a:r>
              <a:rPr lang="en-US" dirty="0" smtClean="0"/>
              <a:t>Further reading on max temperature:</a:t>
            </a:r>
          </a:p>
          <a:p>
            <a:r>
              <a:rPr lang="en-MY" dirty="0">
                <a:hlinkClick r:id="rId2"/>
              </a:rPr>
              <a:t>https://www.nuclear-power.net/nuclear-engineering/heat-transfer/heat-generation/temperature-profile-nuclear-fuel</a:t>
            </a:r>
            <a:r>
              <a:rPr lang="en-MY" dirty="0" smtClean="0">
                <a:hlinkClick r:id="rId2"/>
              </a:rPr>
              <a:t>/</a:t>
            </a:r>
            <a:endParaRPr lang="en-MY" dirty="0" smtClean="0"/>
          </a:p>
          <a:p>
            <a:r>
              <a:rPr lang="en-MY" dirty="0"/>
              <a:t>https://allthingsnuclear.org/dlochbaum/nuclear-safety-temperature-calculations-wheres-jethro/</a:t>
            </a:r>
          </a:p>
        </p:txBody>
      </p:sp>
      <p:sp>
        <p:nvSpPr>
          <p:cNvPr id="5" name="Title 1">
            <a:extLst>
              <a:ext uri="{FF2B5EF4-FFF2-40B4-BE49-F238E27FC236}">
                <a16:creationId xmlns:a16="http://schemas.microsoft.com/office/drawing/2014/main" xmlns="" id="{ED1E8035-98EC-4123-894C-2EC990E6074E}"/>
              </a:ext>
            </a:extLst>
          </p:cNvPr>
          <p:cNvSpPr txBox="1">
            <a:spLocks noChangeArrowheads="1"/>
          </p:cNvSpPr>
          <p:nvPr/>
        </p:nvSpPr>
        <p:spPr bwMode="auto">
          <a:xfrm>
            <a:off x="1090333"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Reactor and Core </a:t>
            </a:r>
            <a:r>
              <a:rPr lang="en-US" altLang="en-US" sz="3600" dirty="0">
                <a:solidFill>
                  <a:srgbClr val="7B0132"/>
                </a:solidFill>
                <a:latin typeface="Britannic Bold" panose="020B0903060703020204" pitchFamily="34" charset="0"/>
                <a:cs typeface="Arial" panose="020B0604020202020204" pitchFamily="34" charset="0"/>
              </a:rPr>
              <a:t>Thermal </a:t>
            </a:r>
            <a:r>
              <a:rPr lang="en-US" altLang="en-US" sz="3600" dirty="0" smtClean="0">
                <a:solidFill>
                  <a:srgbClr val="7B0132"/>
                </a:solidFill>
                <a:latin typeface="Britannic Bold" panose="020B0903060703020204" pitchFamily="34" charset="0"/>
                <a:cs typeface="Arial" panose="020B0604020202020204" pitchFamily="34" charset="0"/>
              </a:rPr>
              <a:t>Design</a:t>
            </a:r>
          </a:p>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Procedure</a:t>
            </a:r>
            <a:endParaRPr lang="en-US" altLang="en-US" sz="3600" dirty="0">
              <a:solidFill>
                <a:srgbClr val="7B0132"/>
              </a:solidFill>
              <a:latin typeface="Britannic Bold" panose="020B0903060703020204" pitchFamily="34" charset="0"/>
              <a:cs typeface="Arial" panose="020B0604020202020204" pitchFamily="34" charset="0"/>
            </a:endParaRPr>
          </a:p>
        </p:txBody>
      </p:sp>
    </p:spTree>
    <p:extLst>
      <p:ext uri="{BB962C8B-B14F-4D97-AF65-F5344CB8AC3E}">
        <p14:creationId xmlns:p14="http://schemas.microsoft.com/office/powerpoint/2010/main" val="131444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372613E-02AC-45BF-B5E8-1FDFF9F80ED1}"/>
              </a:ext>
            </a:extLst>
          </p:cNvPr>
          <p:cNvSpPr txBox="1">
            <a:spLocks noChangeArrowheads="1"/>
          </p:cNvSpPr>
          <p:nvPr/>
        </p:nvSpPr>
        <p:spPr bwMode="auto">
          <a:xfrm>
            <a:off x="1232277" y="1738313"/>
            <a:ext cx="7629523" cy="511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indent="-457200" defTabSz="914400" eaLnBrk="1" hangingPunct="1">
              <a:buFont typeface="+mj-lt"/>
              <a:buAutoNum type="arabicPeriod" startAt="14"/>
            </a:pPr>
            <a:r>
              <a:rPr lang="en-US" altLang="en-US" sz="2400" dirty="0">
                <a:latin typeface="+mn-lt"/>
                <a:cs typeface="Arial" panose="020B0604020202020204" pitchFamily="34" charset="0"/>
              </a:rPr>
              <a:t>The </a:t>
            </a:r>
            <a:r>
              <a:rPr lang="en-US" altLang="en-US" sz="2400" b="1" dirty="0">
                <a:solidFill>
                  <a:srgbClr val="C00000"/>
                </a:solidFill>
                <a:latin typeface="+mn-lt"/>
                <a:cs typeface="Arial" panose="020B0604020202020204" pitchFamily="34" charset="0"/>
              </a:rPr>
              <a:t>number and type of the control rods</a:t>
            </a:r>
            <a:r>
              <a:rPr lang="en-US" altLang="en-US" sz="2400" dirty="0">
                <a:latin typeface="+mn-lt"/>
                <a:cs typeface="Arial" panose="020B0604020202020204" pitchFamily="34" charset="0"/>
              </a:rPr>
              <a:t>, are designed into the system and checked against nuclear, control and excess reactivity requirements for the new and equilibrium cores, e.g., a certain excess reactivity should be built into the core to overcome fuel depletion effects and still maintain good control rod position in the core.</a:t>
            </a:r>
          </a:p>
          <a:p>
            <a:pPr marL="457200" indent="-457200" defTabSz="914400" eaLnBrk="1" hangingPunct="1">
              <a:buFont typeface="+mj-lt"/>
              <a:buAutoNum type="arabicPeriod" startAt="14"/>
            </a:pPr>
            <a:r>
              <a:rPr lang="en-US" altLang="en-US" sz="2400" dirty="0">
                <a:latin typeface="+mn-lt"/>
                <a:cs typeface="Arial" panose="020B0604020202020204" pitchFamily="34" charset="0"/>
              </a:rPr>
              <a:t>The </a:t>
            </a:r>
            <a:r>
              <a:rPr lang="en-US" altLang="en-US" sz="2400" b="1" dirty="0">
                <a:solidFill>
                  <a:srgbClr val="C00000"/>
                </a:solidFill>
                <a:latin typeface="+mn-lt"/>
                <a:cs typeface="Arial" panose="020B0604020202020204" pitchFamily="34" charset="0"/>
              </a:rPr>
              <a:t>reactor vessel, core support structure, thermal shields, biological shields, etc</a:t>
            </a:r>
            <a:r>
              <a:rPr lang="en-US" altLang="en-US" sz="2400" dirty="0">
                <a:latin typeface="+mn-lt"/>
                <a:cs typeface="Arial" panose="020B0604020202020204" pitchFamily="34" charset="0"/>
              </a:rPr>
              <a:t>. are now designed </a:t>
            </a:r>
          </a:p>
          <a:p>
            <a:pPr marL="0" indent="0" defTabSz="914400" eaLnBrk="1" hangingPunct="1">
              <a:buNone/>
            </a:pPr>
            <a:endParaRPr lang="en-US" altLang="en-US" sz="2400" dirty="0">
              <a:latin typeface="+mn-lt"/>
              <a:cs typeface="Arial" panose="020B0604020202020204" pitchFamily="34" charset="0"/>
            </a:endParaRPr>
          </a:p>
        </p:txBody>
      </p:sp>
      <p:sp>
        <p:nvSpPr>
          <p:cNvPr id="4" name="Title 1">
            <a:extLst>
              <a:ext uri="{FF2B5EF4-FFF2-40B4-BE49-F238E27FC236}">
                <a16:creationId xmlns:a16="http://schemas.microsoft.com/office/drawing/2014/main" xmlns="" id="{ED1E8035-98EC-4123-894C-2EC990E6074E}"/>
              </a:ext>
            </a:extLst>
          </p:cNvPr>
          <p:cNvSpPr txBox="1">
            <a:spLocks noChangeArrowheads="1"/>
          </p:cNvSpPr>
          <p:nvPr/>
        </p:nvSpPr>
        <p:spPr bwMode="auto">
          <a:xfrm>
            <a:off x="1090333" y="412750"/>
            <a:ext cx="72675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Reactor and Core </a:t>
            </a:r>
            <a:r>
              <a:rPr lang="en-US" altLang="en-US" sz="3600" dirty="0">
                <a:solidFill>
                  <a:srgbClr val="7B0132"/>
                </a:solidFill>
                <a:latin typeface="Britannic Bold" panose="020B0903060703020204" pitchFamily="34" charset="0"/>
                <a:cs typeface="Arial" panose="020B0604020202020204" pitchFamily="34" charset="0"/>
              </a:rPr>
              <a:t>Thermal </a:t>
            </a:r>
            <a:r>
              <a:rPr lang="en-US" altLang="en-US" sz="3600" dirty="0" smtClean="0">
                <a:solidFill>
                  <a:srgbClr val="7B0132"/>
                </a:solidFill>
                <a:latin typeface="Britannic Bold" panose="020B0903060703020204" pitchFamily="34" charset="0"/>
                <a:cs typeface="Arial" panose="020B0604020202020204" pitchFamily="34" charset="0"/>
              </a:rPr>
              <a:t>Design</a:t>
            </a:r>
          </a:p>
          <a:p>
            <a:pPr defTabSz="914400" eaLnBrk="1" hangingPunct="1">
              <a:spcBef>
                <a:spcPct val="0"/>
              </a:spcBef>
              <a:buFontTx/>
              <a:buNone/>
            </a:pPr>
            <a:r>
              <a:rPr lang="en-US" altLang="en-US" sz="3600" dirty="0" smtClean="0">
                <a:solidFill>
                  <a:srgbClr val="7B0132"/>
                </a:solidFill>
                <a:latin typeface="Britannic Bold" panose="020B0903060703020204" pitchFamily="34" charset="0"/>
                <a:cs typeface="Arial" panose="020B0604020202020204" pitchFamily="34" charset="0"/>
              </a:rPr>
              <a:t>Procedure</a:t>
            </a:r>
            <a:endParaRPr lang="en-US" altLang="en-US" sz="3600" dirty="0">
              <a:solidFill>
                <a:srgbClr val="7B0132"/>
              </a:solidFill>
              <a:latin typeface="Britannic Bold" panose="020B0903060703020204" pitchFamily="34" charset="0"/>
              <a:cs typeface="Arial" panose="020B0604020202020204" pitchFamily="34" charset="0"/>
            </a:endParaRPr>
          </a:p>
        </p:txBody>
      </p:sp>
    </p:spTree>
    <p:extLst>
      <p:ext uri="{BB962C8B-B14F-4D97-AF65-F5344CB8AC3E}">
        <p14:creationId xmlns:p14="http://schemas.microsoft.com/office/powerpoint/2010/main" val="422397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sz="2000" dirty="0" err="1" smtClean="0"/>
              <a:t>Todreas</a:t>
            </a:r>
            <a:r>
              <a:rPr lang="en-US" sz="2000" dirty="0" smtClean="0"/>
              <a:t>, </a:t>
            </a:r>
            <a:r>
              <a:rPr lang="en-US" sz="2000" dirty="0" err="1" smtClean="0"/>
              <a:t>Kazimi</a:t>
            </a:r>
            <a:r>
              <a:rPr lang="en-US" sz="2000" dirty="0" smtClean="0"/>
              <a:t>, Nuclear Systems, Thermal Hydraulic Fundamentals, CRC Press</a:t>
            </a:r>
          </a:p>
          <a:p>
            <a:r>
              <a:rPr lang="en-US" sz="2000" dirty="0" err="1" smtClean="0"/>
              <a:t>Lamarsh</a:t>
            </a:r>
            <a:r>
              <a:rPr lang="en-US" sz="2000" dirty="0" smtClean="0"/>
              <a:t>, Introduction to Nuclear Engineering, Prentice-Hall</a:t>
            </a:r>
          </a:p>
          <a:p>
            <a:r>
              <a:rPr lang="en-US" sz="2000" dirty="0" smtClean="0"/>
              <a:t>M </a:t>
            </a:r>
            <a:r>
              <a:rPr lang="en-US" sz="2000" dirty="0" err="1" smtClean="0"/>
              <a:t>M</a:t>
            </a:r>
            <a:r>
              <a:rPr lang="en-US" sz="2000" dirty="0" smtClean="0"/>
              <a:t> </a:t>
            </a:r>
            <a:r>
              <a:rPr lang="en-US" sz="2000" dirty="0" err="1" smtClean="0"/>
              <a:t>ElWakil</a:t>
            </a:r>
            <a:r>
              <a:rPr lang="en-US" sz="2000" dirty="0" smtClean="0"/>
              <a:t>, Nuclear Heat Transport, International Textbook Company</a:t>
            </a:r>
          </a:p>
          <a:p>
            <a:r>
              <a:rPr lang="en-US" sz="2000" dirty="0" err="1" smtClean="0"/>
              <a:t>Buongiorno</a:t>
            </a:r>
            <a:r>
              <a:rPr lang="en-US" sz="2000" dirty="0" smtClean="0"/>
              <a:t>, Notes on Two Phase Flow, Boiling Heat Transfer, and Boiling Crises in PWRs and BWRs, MIT</a:t>
            </a:r>
          </a:p>
          <a:p>
            <a:r>
              <a:rPr lang="en-US" sz="2000" dirty="0" err="1"/>
              <a:t>Buongiorno</a:t>
            </a:r>
            <a:r>
              <a:rPr lang="en-US" sz="2000" dirty="0"/>
              <a:t>, </a:t>
            </a:r>
            <a:r>
              <a:rPr lang="en-US" sz="2000" dirty="0" smtClean="0"/>
              <a:t>Boiling Crisis in LWRs, MIT</a:t>
            </a:r>
          </a:p>
          <a:p>
            <a:r>
              <a:rPr lang="en-US" sz="2000" dirty="0" smtClean="0"/>
              <a:t>Reactor </a:t>
            </a:r>
            <a:r>
              <a:rPr lang="en-US" sz="2000" dirty="0"/>
              <a:t>Thermal Engineering </a:t>
            </a:r>
            <a:r>
              <a:rPr lang="en-US" sz="2000" dirty="0" err="1"/>
              <a:t>IIb</a:t>
            </a:r>
            <a:r>
              <a:rPr lang="en-US" sz="2000" dirty="0"/>
              <a:t>, ITP @ JAEA, August 2010 </a:t>
            </a:r>
          </a:p>
          <a:p>
            <a:endParaRPr lang="en-US" sz="2000" dirty="0"/>
          </a:p>
        </p:txBody>
      </p:sp>
    </p:spTree>
    <p:extLst>
      <p:ext uri="{BB962C8B-B14F-4D97-AF65-F5344CB8AC3E}">
        <p14:creationId xmlns:p14="http://schemas.microsoft.com/office/powerpoint/2010/main" val="6467933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Classification of Plant States</a:t>
            </a:r>
            <a:br>
              <a:rPr lang="en-MY" dirty="0"/>
            </a:br>
            <a:endParaRPr lang="en-MY" dirty="0"/>
          </a:p>
        </p:txBody>
      </p:sp>
      <p:pic>
        <p:nvPicPr>
          <p:cNvPr id="1026" name="Picture 2" descr="nuclear-power-plant-states-accident-conditions.png (817×5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918" y="1249549"/>
            <a:ext cx="7781925" cy="554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574684"/>
      </p:ext>
    </p:extLst>
  </p:cSld>
  <p:clrMapOvr>
    <a:masterClrMapping/>
  </p:clrMapOvr>
</p:sld>
</file>

<file path=ppt/theme/theme1.xml><?xml version="1.0" encoding="utf-8"?>
<a:theme xmlns:a="http://schemas.openxmlformats.org/drawingml/2006/main" name="UTMocw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utmocw4</Template>
  <TotalTime>10606</TotalTime>
  <Words>2604</Words>
  <Application>Microsoft Office PowerPoint</Application>
  <PresentationFormat>On-screen Show (4:3)</PresentationFormat>
  <Paragraphs>368</Paragraphs>
  <Slides>80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80</vt:i4>
      </vt:variant>
    </vt:vector>
  </HeadingPairs>
  <TitlesOfParts>
    <vt:vector size="86" baseType="lpstr">
      <vt:lpstr>Arial</vt:lpstr>
      <vt:lpstr>Britannic Bold</vt:lpstr>
      <vt:lpstr>Calibri</vt:lpstr>
      <vt:lpstr>Cambria Math</vt:lpstr>
      <vt:lpstr>Courier New</vt:lpstr>
      <vt:lpstr>UTMocw template</vt:lpstr>
      <vt:lpstr>Core Thermal Design</vt:lpstr>
      <vt:lpstr>Motivation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Core Thermal Design</vt:lpstr>
      <vt:lpstr>Core Thermal Design</vt:lpstr>
      <vt:lpstr>Core Design Objectives</vt:lpstr>
      <vt:lpstr>Design Constraints</vt:lpstr>
      <vt:lpstr>Design Constraints</vt:lpstr>
      <vt:lpstr>Thermal Reactor Design</vt:lpstr>
      <vt:lpstr>Nuclear Design</vt:lpstr>
      <vt:lpstr>Thermal-hydraulics Design</vt:lpstr>
      <vt:lpstr>Mechanical/Materials Design</vt:lpstr>
      <vt:lpstr>Impact on various design areas</vt:lpstr>
      <vt:lpstr>Impact on various design areas</vt:lpstr>
      <vt:lpstr>PowerPoint Presentation</vt:lpstr>
      <vt:lpstr>Thermal Design Safety Aspects</vt:lpstr>
      <vt:lpstr>Thermal Design Nomenclature (Nominal, Average, Peak, Maximum)</vt:lpstr>
      <vt:lpstr>Thermal Design Margin</vt:lpstr>
      <vt:lpstr>Thermal Design Limits</vt:lpstr>
      <vt:lpstr>Thermal Design Limits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Thermal Crisis Summary</vt:lpstr>
      <vt:lpstr>PowerPoint Presentation</vt:lpstr>
      <vt:lpstr>Hot-spot Factors</vt:lpstr>
      <vt:lpstr>Nuclear Hot-spot Factors</vt:lpstr>
      <vt:lpstr>Engineering Hot-spot Factors</vt:lpstr>
      <vt:lpstr>PowerPoint Presentation</vt:lpstr>
      <vt:lpstr>PowerPoint Presentation</vt:lpstr>
      <vt:lpstr>Hot-spot Factors (classified by effects)</vt:lpstr>
      <vt:lpstr>PowerPoint Presentation</vt:lpstr>
      <vt:lpstr>Overall Hot-spot Factor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Classification of Plant States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SKMM 2413 Thermodynamics I</dc:title>
  <dc:creator>Mohsin</dc:creator>
  <cp:lastModifiedBy>Mohsin</cp:lastModifiedBy>
  <cp:revision>171</cp:revision>
  <cp:lastPrinted>2013-12-01T00:43:36Z</cp:lastPrinted>
  <dcterms:created xsi:type="dcterms:W3CDTF">2013-08-28T02:41:09Z</dcterms:created>
  <dcterms:modified xsi:type="dcterms:W3CDTF">2022-06-27T08:41:51Z</dcterms:modified>
</cp:coreProperties>
</file>